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7" r:id="rId6"/>
    <p:sldId id="266" r:id="rId7"/>
    <p:sldId id="270" r:id="rId8"/>
    <p:sldId id="272" r:id="rId9"/>
    <p:sldId id="273" r:id="rId10"/>
    <p:sldId id="274" r:id="rId11"/>
    <p:sldId id="271" r:id="rId12"/>
    <p:sldId id="276" r:id="rId13"/>
    <p:sldId id="275" r:id="rId14"/>
    <p:sldId id="257" r:id="rId15"/>
    <p:sldId id="258" r:id="rId16"/>
    <p:sldId id="259" r:id="rId17"/>
    <p:sldId id="260" r:id="rId18"/>
    <p:sldId id="261" r:id="rId19"/>
    <p:sldId id="262" r:id="rId20"/>
    <p:sldId id="263" r:id="rId21"/>
    <p:sldId id="264" r:id="rId22"/>
    <p:sldId id="265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952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825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004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062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757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644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99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66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74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814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964AB-09C6-424C-A633-7D1EF4488242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960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B964AB-09C6-424C-A633-7D1EF4488242}" type="datetimeFigureOut">
              <a:rPr lang="en-US" smtClean="0"/>
              <a:t>2/6/2018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79935-7C84-427D-8B78-2D465F0CBC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06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 240 – Lecture 4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Strings, Line-by-line I/O, Functions, </a:t>
            </a:r>
            <a:br>
              <a:rPr lang="en-US" dirty="0"/>
            </a:br>
            <a:r>
              <a:rPr lang="en-US" dirty="0"/>
              <a:t>Call-by-Reference, Call-by-Value</a:t>
            </a:r>
          </a:p>
        </p:txBody>
      </p:sp>
    </p:spTree>
    <p:extLst>
      <p:ext uri="{BB962C8B-B14F-4D97-AF65-F5344CB8AC3E}">
        <p14:creationId xmlns:p14="http://schemas.microsoft.com/office/powerpoint/2010/main" val="15932917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469DE-48D7-4241-A128-1A0053547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– Call-by-value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964C6-BB21-4119-B0F2-5A1373527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When you call a function with variables as arguments, the function gets a copy of the values in those variables.</a:t>
            </a:r>
          </a:p>
          <a:p>
            <a:pPr lvl="1"/>
            <a:r>
              <a:rPr lang="en-US" dirty="0"/>
              <a:t>It does not get access to the variables themselves.</a:t>
            </a:r>
          </a:p>
          <a:p>
            <a:r>
              <a:rPr lang="en-US" dirty="0"/>
              <a:t>For example,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 = 2;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b = 3;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c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(a, b);</a:t>
            </a:r>
          </a:p>
          <a:p>
            <a:r>
              <a:rPr lang="en-US" dirty="0">
                <a:cs typeface="Courier New" panose="02070309020205020404" pitchFamily="49" charset="0"/>
              </a:rPr>
              <a:t>The 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dirty="0">
                <a:cs typeface="Courier New" panose="02070309020205020404" pitchFamily="49" charset="0"/>
              </a:rPr>
              <a:t> is not able to make changes to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>
                <a:cs typeface="Courier New" panose="02070309020205020404" pitchFamily="49" charset="0"/>
              </a:rPr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>
                <a:cs typeface="Courier New" panose="02070309020205020404" pitchFamily="49" charset="0"/>
              </a:rPr>
              <a:t> variables outside of the function call.</a:t>
            </a:r>
          </a:p>
          <a:p>
            <a:pPr lvl="1"/>
            <a:r>
              <a:rPr lang="en-US" dirty="0"/>
              <a:t>The memory addresses of variables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dirty="0"/>
              <a:t> are unknown to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</a:t>
            </a:r>
            <a:r>
              <a:rPr lang="en-US" dirty="0"/>
              <a:t> so it can't change them.</a:t>
            </a:r>
          </a:p>
        </p:txBody>
      </p:sp>
    </p:spTree>
    <p:extLst>
      <p:ext uri="{BB962C8B-B14F-4D97-AF65-F5344CB8AC3E}">
        <p14:creationId xmlns:p14="http://schemas.microsoft.com/office/powerpoint/2010/main" val="390655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71E78-DAA0-4D6A-88A0-2C14BBECF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– Call-by-reference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10FD27-373B-4EA5-B272-3D1F17C3FE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dirty="0"/>
              <a:t> and many other functions in the C programming language do something interesting that not many other languages do.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100, stdin);</a:t>
            </a:r>
            <a:endParaRPr lang="en-US" dirty="0"/>
          </a:p>
          <a:p>
            <a:r>
              <a:rPr lang="en-US" dirty="0"/>
              <a:t>As you may have noticed,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dirty="0"/>
              <a:t> places a string value in buff even though it's return value wasn't stored there.</a:t>
            </a:r>
          </a:p>
          <a:p>
            <a:r>
              <a:rPr lang="en-US" dirty="0"/>
              <a:t>This is because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buff</a:t>
            </a:r>
            <a:r>
              <a:rPr lang="en-US" dirty="0"/>
              <a:t> is an address to where </a:t>
            </a:r>
            <a:r>
              <a:rPr lang="en-US" dirty="0" err="1"/>
              <a:t>fgets</a:t>
            </a:r>
            <a:r>
              <a:rPr lang="en-US" dirty="0"/>
              <a:t> should store the string.</a:t>
            </a:r>
          </a:p>
          <a:p>
            <a:r>
              <a:rPr lang="en-US" dirty="0"/>
              <a:t>This is called call-by-reference, when a function accepts an address rather than a normal value.</a:t>
            </a:r>
          </a:p>
          <a:p>
            <a:r>
              <a:rPr lang="en-US" dirty="0"/>
              <a:t>This allows a function to cause "side-effects", changes to memory outside of the variables declared inside.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747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B816A-BF7D-4696-9151-D54267048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/>
              <a:t> 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C868F-107D-477F-97E3-F12E17A27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functions can be defined to be of type void.</a:t>
            </a:r>
          </a:p>
          <a:p>
            <a:r>
              <a:rPr lang="en-US" dirty="0"/>
              <a:t>This indicates that they don't intend to return a variable and are only used for their side-effects.</a:t>
            </a:r>
          </a:p>
          <a:p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void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sayhello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("Hello!\n");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r>
              <a:rPr lang="en-US" dirty="0"/>
              <a:t>A void function without side-effects is a waste of time since it does nothing in the long-run.</a:t>
            </a:r>
          </a:p>
        </p:txBody>
      </p:sp>
    </p:spTree>
    <p:extLst>
      <p:ext uri="{BB962C8B-B14F-4D97-AF65-F5344CB8AC3E}">
        <p14:creationId xmlns:p14="http://schemas.microsoft.com/office/powerpoint/2010/main" val="8633789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B37C3-6F28-4E9A-AA6C-4D58DF62D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–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swap</a:t>
            </a:r>
            <a:r>
              <a:rPr lang="en-US" dirty="0"/>
              <a:t>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D5CE7-5B27-4A68-8568-483273F8B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519683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void swap(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*a,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*b) {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temp = *a;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*a = *b;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*b = temp;</a:t>
            </a:r>
          </a:p>
          <a:p>
            <a:pPr marL="0" indent="0"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This function swaps 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values between to addresses in memory.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A037CF7-C527-4D0B-A7A3-BD40F1047658}"/>
              </a:ext>
            </a:extLst>
          </p:cNvPr>
          <p:cNvSpPr txBox="1">
            <a:spLocks/>
          </p:cNvSpPr>
          <p:nvPr/>
        </p:nvSpPr>
        <p:spPr>
          <a:xfrm>
            <a:off x="6348153" y="1825625"/>
            <a:ext cx="500564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void swap(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b) {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temp = a;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a = b;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	b = temp;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r>
              <a:rPr lang="en-US" dirty="0"/>
              <a:t>This function does nothing, since it is call-by-value and has no side-effects.</a:t>
            </a:r>
          </a:p>
        </p:txBody>
      </p:sp>
    </p:spTree>
    <p:extLst>
      <p:ext uri="{BB962C8B-B14F-4D97-AF65-F5344CB8AC3E}">
        <p14:creationId xmlns:p14="http://schemas.microsoft.com/office/powerpoint/2010/main" val="2674741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22ED0-2753-4E1E-B939-2697759BB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Review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types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E933F6-B5FC-4D86-AB61-3A2ED8E82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dirty="0"/>
              <a:t> type</a:t>
            </a:r>
          </a:p>
          <a:p>
            <a:pPr lvl="1"/>
            <a:r>
              <a:rPr lang="en-US" dirty="0"/>
              <a:t>8 bits, 1 byte</a:t>
            </a:r>
          </a:p>
          <a:p>
            <a:pPr lvl="1"/>
            <a:r>
              <a:rPr lang="en-US" dirty="0"/>
              <a:t>Example:</a:t>
            </a:r>
            <a:br>
              <a:rPr lang="en-US" dirty="0"/>
            </a:br>
            <a:endParaRPr lang="en-US" dirty="0"/>
          </a:p>
          <a:p>
            <a:pPr lvl="1"/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type</a:t>
            </a:r>
          </a:p>
          <a:p>
            <a:pPr lvl="1"/>
            <a:r>
              <a:rPr lang="en-US" dirty="0"/>
              <a:t>32 bits, 4 bytes</a:t>
            </a:r>
          </a:p>
          <a:p>
            <a:pPr lvl="1"/>
            <a:r>
              <a:rPr lang="en-US" dirty="0"/>
              <a:t>Example: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D30E75-955A-4480-A170-CBD8A410D54D}"/>
              </a:ext>
            </a:extLst>
          </p:cNvPr>
          <p:cNvSpPr/>
          <p:nvPr/>
        </p:nvSpPr>
        <p:spPr>
          <a:xfrm>
            <a:off x="1684420" y="3102936"/>
            <a:ext cx="187692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0101 1101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352458-5284-4F80-974F-883A64F67385}"/>
              </a:ext>
            </a:extLst>
          </p:cNvPr>
          <p:cNvSpPr/>
          <p:nvPr/>
        </p:nvSpPr>
        <p:spPr>
          <a:xfrm>
            <a:off x="4219073" y="3102935"/>
            <a:ext cx="187692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'\x5d'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581B089-8901-4C82-A2E6-013347FD82EB}"/>
              </a:ext>
            </a:extLst>
          </p:cNvPr>
          <p:cNvSpPr/>
          <p:nvPr/>
        </p:nvSpPr>
        <p:spPr>
          <a:xfrm>
            <a:off x="6753726" y="3102934"/>
            <a:ext cx="187692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93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2763397-5F2B-4ABC-92BD-C8FD9165E710}"/>
              </a:ext>
            </a:extLst>
          </p:cNvPr>
          <p:cNvSpPr/>
          <p:nvPr/>
        </p:nvSpPr>
        <p:spPr>
          <a:xfrm>
            <a:off x="9053763" y="3102934"/>
            <a:ext cx="187692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']'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9D62256-6354-4BFF-8734-7AF00B323732}"/>
              </a:ext>
            </a:extLst>
          </p:cNvPr>
          <p:cNvSpPr/>
          <p:nvPr/>
        </p:nvSpPr>
        <p:spPr>
          <a:xfrm>
            <a:off x="1684419" y="5084135"/>
            <a:ext cx="659330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01101010 11001110 10010111 00011000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3AEF0D6-83D2-4566-8FA0-EFEA3ACDE0B8}"/>
              </a:ext>
            </a:extLst>
          </p:cNvPr>
          <p:cNvSpPr/>
          <p:nvPr/>
        </p:nvSpPr>
        <p:spPr>
          <a:xfrm>
            <a:off x="1684418" y="5677461"/>
            <a:ext cx="3208423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0x6ace9718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D055817-0057-4C33-BB4B-B9A245EAD9AE}"/>
              </a:ext>
            </a:extLst>
          </p:cNvPr>
          <p:cNvSpPr/>
          <p:nvPr/>
        </p:nvSpPr>
        <p:spPr>
          <a:xfrm>
            <a:off x="5117432" y="5678212"/>
            <a:ext cx="3160294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1791923992</a:t>
            </a:r>
          </a:p>
        </p:txBody>
      </p:sp>
    </p:spTree>
    <p:extLst>
      <p:ext uri="{BB962C8B-B14F-4D97-AF65-F5344CB8AC3E}">
        <p14:creationId xmlns:p14="http://schemas.microsoft.com/office/powerpoint/2010/main" val="22443901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FC9AAD-1856-4000-9CAD-4FA137C4F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on Numeric Literals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60005-8011-479B-826A-CF2C1FCB0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signed char</a:t>
            </a:r>
            <a:r>
              <a:rPr lang="en-US" dirty="0"/>
              <a:t> literals</a:t>
            </a:r>
          </a:p>
          <a:p>
            <a:pPr lvl="1"/>
            <a:r>
              <a:rPr lang="en-US" dirty="0"/>
              <a:t>Example: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Will be treated as a value of type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signed char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signed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/>
              <a:t>literals</a:t>
            </a:r>
          </a:p>
          <a:p>
            <a:pPr lvl="1"/>
            <a:r>
              <a:rPr lang="en-US" dirty="0"/>
              <a:t>Example: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Will be treated as a value of type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signed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2530902-7505-4C90-BF59-7292053DB227}"/>
              </a:ext>
            </a:extLst>
          </p:cNvPr>
          <p:cNvSpPr/>
          <p:nvPr/>
        </p:nvSpPr>
        <p:spPr>
          <a:xfrm>
            <a:off x="1620252" y="2637715"/>
            <a:ext cx="1331495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'\x##'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6664383-921A-435F-B745-1543D0F8F590}"/>
              </a:ext>
            </a:extLst>
          </p:cNvPr>
          <p:cNvSpPr/>
          <p:nvPr/>
        </p:nvSpPr>
        <p:spPr>
          <a:xfrm>
            <a:off x="1620251" y="4843505"/>
            <a:ext cx="2085475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0x########</a:t>
            </a:r>
          </a:p>
        </p:txBody>
      </p:sp>
    </p:spTree>
    <p:extLst>
      <p:ext uri="{BB962C8B-B14F-4D97-AF65-F5344CB8AC3E}">
        <p14:creationId xmlns:p14="http://schemas.microsoft.com/office/powerpoint/2010/main" val="30689157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88141-8C8B-4178-BFCA-151149FEA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Explicit Casting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B5A303-3CD3-49F7-843E-6A3061E8D3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Casting is </a:t>
            </a:r>
            <a:r>
              <a:rPr lang="en-US" dirty="0"/>
              <a:t>the act of converting an </a:t>
            </a:r>
            <a:r>
              <a:rPr lang="en-US" dirty="0" err="1"/>
              <a:t>r-value</a:t>
            </a:r>
            <a:r>
              <a:rPr lang="en-US" dirty="0"/>
              <a:t> from one type to another.</a:t>
            </a:r>
          </a:p>
          <a:p>
            <a:r>
              <a:rPr lang="en-US" dirty="0"/>
              <a:t>In most cases, this results in a change in bit-length of the value.</a:t>
            </a:r>
          </a:p>
          <a:p>
            <a:r>
              <a:rPr lang="en-US" dirty="0"/>
              <a:t>Example:</a:t>
            </a:r>
            <a:br>
              <a:rPr lang="en-US" dirty="0"/>
            </a:br>
            <a:r>
              <a:rPr lang="en-US" dirty="0"/>
              <a:t>					In memory:</a:t>
            </a:r>
          </a:p>
          <a:p>
            <a:endParaRPr lang="en-US" dirty="0"/>
          </a:p>
          <a:p>
            <a:r>
              <a:rPr lang="en-US" dirty="0"/>
              <a:t>Another example: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				</a:t>
            </a:r>
            <a:br>
              <a:rPr lang="en-US" dirty="0"/>
            </a:br>
            <a:r>
              <a:rPr lang="en-US" dirty="0"/>
              <a:t>				     Note, large </a:t>
            </a:r>
            <a:r>
              <a:rPr lang="en-US" dirty="0">
                <a:sym typeface="Wingdings" panose="05000000000000000000" pitchFamily="2" charset="2"/>
              </a:rPr>
              <a:t> small drops bits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CB69DD-DF04-4A06-A31C-4D5FA0AD85CA}"/>
              </a:ext>
            </a:extLst>
          </p:cNvPr>
          <p:cNvSpPr/>
          <p:nvPr/>
        </p:nvSpPr>
        <p:spPr>
          <a:xfrm>
            <a:off x="1143001" y="3359608"/>
            <a:ext cx="3108158" cy="907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char c = '\x55';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400" b="1" dirty="0" err="1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accent6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c;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7648E8F-5602-48AD-995A-E7BC201ABC86}"/>
              </a:ext>
            </a:extLst>
          </p:cNvPr>
          <p:cNvSpPr/>
          <p:nvPr/>
        </p:nvSpPr>
        <p:spPr>
          <a:xfrm>
            <a:off x="9593178" y="3238080"/>
            <a:ext cx="187692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0101 0101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F81C0F-0447-40E0-BCFC-C6F93EFF065B}"/>
              </a:ext>
            </a:extLst>
          </p:cNvPr>
          <p:cNvSpPr/>
          <p:nvPr/>
        </p:nvSpPr>
        <p:spPr>
          <a:xfrm>
            <a:off x="9577136" y="3781088"/>
            <a:ext cx="187692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0101 0101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9636A7B-6111-45CE-A0C6-44ADB2E00423}"/>
              </a:ext>
            </a:extLst>
          </p:cNvPr>
          <p:cNvSpPr/>
          <p:nvPr/>
        </p:nvSpPr>
        <p:spPr>
          <a:xfrm>
            <a:off x="4588044" y="3781087"/>
            <a:ext cx="4989093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00000000 00000000 00000000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5BF47C0-1377-4924-B6D9-766F192D7CDB}"/>
              </a:ext>
            </a:extLst>
          </p:cNvPr>
          <p:cNvSpPr/>
          <p:nvPr/>
        </p:nvSpPr>
        <p:spPr>
          <a:xfrm>
            <a:off x="1143000" y="4772069"/>
            <a:ext cx="3669632" cy="90759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0x7fff9876;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char c = (char)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3F897F7-C7BD-4ECF-8484-B5DB07A4FC5C}"/>
              </a:ext>
            </a:extLst>
          </p:cNvPr>
          <p:cNvSpPr/>
          <p:nvPr/>
        </p:nvSpPr>
        <p:spPr>
          <a:xfrm>
            <a:off x="9970166" y="5308270"/>
            <a:ext cx="187692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0111 0110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BC897D6-8BCF-419E-9B4C-891F037DC3A6}"/>
              </a:ext>
            </a:extLst>
          </p:cNvPr>
          <p:cNvSpPr/>
          <p:nvPr/>
        </p:nvSpPr>
        <p:spPr>
          <a:xfrm>
            <a:off x="9970167" y="4765263"/>
            <a:ext cx="187692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0111 0110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A64EEA-11DB-4FF1-88DC-CE19079713FF}"/>
              </a:ext>
            </a:extLst>
          </p:cNvPr>
          <p:cNvSpPr/>
          <p:nvPr/>
        </p:nvSpPr>
        <p:spPr>
          <a:xfrm>
            <a:off x="4981075" y="4765262"/>
            <a:ext cx="4989093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01111111 1111111 10011000</a:t>
            </a:r>
          </a:p>
        </p:txBody>
      </p:sp>
    </p:spTree>
    <p:extLst>
      <p:ext uri="{BB962C8B-B14F-4D97-AF65-F5344CB8AC3E}">
        <p14:creationId xmlns:p14="http://schemas.microsoft.com/office/powerpoint/2010/main" val="31519354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C5B39-D05F-4620-AE15-FA5813416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Implicit Casting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F3EDA-00BF-42B0-AF6D-050418EC69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like Explicit Casting, but doesn't use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(type)</a:t>
            </a:r>
            <a:r>
              <a:rPr lang="en-US" dirty="0"/>
              <a:t> operator.</a:t>
            </a:r>
          </a:p>
          <a:p>
            <a:r>
              <a:rPr lang="en-US" dirty="0"/>
              <a:t>Example: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/>
              <a:t>The value of variable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/>
              <a:t> must be converted to type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/>
              <a:t> before arithmetic can be done between it and the value of variable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/>
              <a:t>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869A3B4-D992-4A0B-952F-BFB65AC3DF91}"/>
              </a:ext>
            </a:extLst>
          </p:cNvPr>
          <p:cNvSpPr/>
          <p:nvPr/>
        </p:nvSpPr>
        <p:spPr>
          <a:xfrm>
            <a:off x="1143001" y="2926474"/>
            <a:ext cx="4263188" cy="134072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char c = 100;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100;</a:t>
            </a:r>
          </a:p>
          <a:p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("%d\n", c *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5690560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1227C-DB73-4EE0-BF4B-C41A7F3C6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Negative Numbers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7EBEA-B8EE-4C4C-A6E7-B54B5BF573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describe negative numbers, we need to make use of a property of binary arithmetic.</a:t>
            </a:r>
          </a:p>
          <a:p>
            <a:r>
              <a:rPr lang="en-US" dirty="0"/>
              <a:t>Let's do this by first defining our first negative number: -1</a:t>
            </a:r>
          </a:p>
          <a:p>
            <a:pPr lvl="1"/>
            <a:r>
              <a:rPr lang="en-US" dirty="0"/>
              <a:t>Negative one (-1) is the number to which adding one (+1) will give us zero (0).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				There is only one such number: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				Note, adding +1 to that number actually gives us</a:t>
            </a:r>
            <a:br>
              <a:rPr lang="en-US" dirty="0"/>
            </a:br>
            <a:r>
              <a:rPr lang="en-US" dirty="0"/>
              <a:t>							but we can't retain the carry.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ABB4A45-2464-41FF-B05B-65F6E56F7620}"/>
              </a:ext>
            </a:extLst>
          </p:cNvPr>
          <p:cNvSpPr/>
          <p:nvPr/>
        </p:nvSpPr>
        <p:spPr>
          <a:xfrm>
            <a:off x="1411704" y="4229557"/>
            <a:ext cx="2245896" cy="13444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XXXX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XXXX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24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+ 0000 0001</a:t>
            </a:r>
          </a:p>
          <a:p>
            <a:pPr algn="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0000 0000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88802B-C308-4CCD-8432-A8E132A29FA0}"/>
              </a:ext>
            </a:extLst>
          </p:cNvPr>
          <p:cNvSpPr/>
          <p:nvPr/>
        </p:nvSpPr>
        <p:spPr>
          <a:xfrm>
            <a:off x="5157536" y="4229557"/>
            <a:ext cx="1876927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1111 1111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B2FD5E-9D1E-4C55-A6A6-F10AD09723E8}"/>
              </a:ext>
            </a:extLst>
          </p:cNvPr>
          <p:cNvSpPr/>
          <p:nvPr/>
        </p:nvSpPr>
        <p:spPr>
          <a:xfrm>
            <a:off x="4700337" y="5573963"/>
            <a:ext cx="2334126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1 0000 0000</a:t>
            </a:r>
          </a:p>
        </p:txBody>
      </p:sp>
    </p:spTree>
    <p:extLst>
      <p:ext uri="{BB962C8B-B14F-4D97-AF65-F5344CB8AC3E}">
        <p14:creationId xmlns:p14="http://schemas.microsoft.com/office/powerpoint/2010/main" val="4424519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3652B-586F-45B3-BB57-237DF98B3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One's Complement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29B2B-D41C-4989-BF2E-5CB693EAB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So, to define negative numbers in general, we need a few steps.</a:t>
            </a:r>
          </a:p>
          <a:p>
            <a:r>
              <a:rPr lang="en-US" dirty="0"/>
              <a:t>First, we'll define the One's Complement operator (~):</a:t>
            </a:r>
          </a:p>
          <a:p>
            <a:endParaRPr lang="en-US" dirty="0"/>
          </a:p>
          <a:p>
            <a:r>
              <a:rPr lang="en-US" dirty="0"/>
              <a:t>For any number, take it's binary representation and flip/toggle each bit.</a:t>
            </a:r>
          </a:p>
          <a:p>
            <a:r>
              <a:rPr lang="en-US" dirty="0"/>
              <a:t>Examples: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A3EBC7-9527-4E16-A772-5EC0AE203032}"/>
              </a:ext>
            </a:extLst>
          </p:cNvPr>
          <p:cNvSpPr/>
          <p:nvPr/>
        </p:nvSpPr>
        <p:spPr>
          <a:xfrm>
            <a:off x="1171072" y="4411579"/>
            <a:ext cx="2037349" cy="9464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24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~0000 0000</a:t>
            </a:r>
          </a:p>
          <a:p>
            <a:pPr algn="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1111 1111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A2BFD8B-A6BF-41C4-86DD-4221D95E9561}"/>
              </a:ext>
            </a:extLst>
          </p:cNvPr>
          <p:cNvSpPr/>
          <p:nvPr/>
        </p:nvSpPr>
        <p:spPr>
          <a:xfrm>
            <a:off x="3758862" y="4403558"/>
            <a:ext cx="2037349" cy="9464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24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~1110 0110</a:t>
            </a:r>
          </a:p>
          <a:p>
            <a:pPr algn="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0001 1001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08FEF9-A6F1-4926-A5A0-EC6DF14E5292}"/>
              </a:ext>
            </a:extLst>
          </p:cNvPr>
          <p:cNvSpPr/>
          <p:nvPr/>
        </p:nvSpPr>
        <p:spPr>
          <a:xfrm>
            <a:off x="9043733" y="4419600"/>
            <a:ext cx="2310067" cy="9464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24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~0x35014541</a:t>
            </a:r>
          </a:p>
          <a:p>
            <a:pPr algn="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0xcafebabe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2F6C38-1DB1-4E71-8100-F134FDAF1BAC}"/>
              </a:ext>
            </a:extLst>
          </p:cNvPr>
          <p:cNvSpPr/>
          <p:nvPr/>
        </p:nvSpPr>
        <p:spPr>
          <a:xfrm>
            <a:off x="6346653" y="4419600"/>
            <a:ext cx="2310067" cy="9464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24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~0x41100531</a:t>
            </a:r>
          </a:p>
          <a:p>
            <a:pPr algn="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0xbeefface</a:t>
            </a:r>
          </a:p>
        </p:txBody>
      </p:sp>
    </p:spTree>
    <p:extLst>
      <p:ext uri="{BB962C8B-B14F-4D97-AF65-F5344CB8AC3E}">
        <p14:creationId xmlns:p14="http://schemas.microsoft.com/office/powerpoint/2010/main" val="2895397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FA7E20-3CF7-45FC-BD06-D09377829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Strings – In 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1EB2A-432B-4872-B6DC-5FF0C2F3F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C, a String isn't a native data type to the language.</a:t>
            </a:r>
          </a:p>
          <a:p>
            <a:r>
              <a:rPr lang="en-US" dirty="0"/>
              <a:t>Instead, it is an abstraction placed over memory.</a:t>
            </a:r>
          </a:p>
          <a:p>
            <a:r>
              <a:rPr lang="en-US" dirty="0"/>
              <a:t>Any sequence of characters in memory that ends in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'\0'</a:t>
            </a:r>
            <a:r>
              <a:rPr lang="en-US" dirty="0"/>
              <a:t> or "null byte" is a valid C String.</a:t>
            </a:r>
          </a:p>
          <a:p>
            <a:r>
              <a:rPr lang="en-US" dirty="0"/>
              <a:t>If housed in a variable, usually called a buffer, the string is only the part up to and including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'\0'</a:t>
            </a:r>
            <a:r>
              <a:rPr lang="en-US" dirty="0"/>
              <a:t>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0EA152C-ED80-4C18-881A-709EEF3D1F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2945258"/>
              </p:ext>
            </p:extLst>
          </p:nvPr>
        </p:nvGraphicFramePr>
        <p:xfrm>
          <a:off x="6296526" y="1825624"/>
          <a:ext cx="5057274" cy="43513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85758">
                  <a:extLst>
                    <a:ext uri="{9D8B030D-6E8A-4147-A177-3AD203B41FA5}">
                      <a16:colId xmlns:a16="http://schemas.microsoft.com/office/drawing/2014/main" val="2479240257"/>
                    </a:ext>
                  </a:extLst>
                </a:gridCol>
                <a:gridCol w="1685758">
                  <a:extLst>
                    <a:ext uri="{9D8B030D-6E8A-4147-A177-3AD203B41FA5}">
                      <a16:colId xmlns:a16="http://schemas.microsoft.com/office/drawing/2014/main" val="67358780"/>
                    </a:ext>
                  </a:extLst>
                </a:gridCol>
                <a:gridCol w="1685758">
                  <a:extLst>
                    <a:ext uri="{9D8B030D-6E8A-4147-A177-3AD203B41FA5}">
                      <a16:colId xmlns:a16="http://schemas.microsoft.com/office/drawing/2014/main" val="3010030573"/>
                    </a:ext>
                  </a:extLst>
                </a:gridCol>
              </a:tblGrid>
              <a:tr h="543917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Address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Value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Variable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8991817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'H'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buffer[0]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4605664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'i'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buffer[1]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0552902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'\0'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buffer[2]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7385561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buffer[3]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8244414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buffer[4]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032340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buffer[5]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7826512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7052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6985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88E9D-24AF-4F4F-AF1D-A30B3A65E2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Two's Complement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CB277-D29E-4F23-9E6A-A840237DB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the One's Complement (~) we can define the Two's Complement as something we're familiar with: </a:t>
            </a:r>
            <a:br>
              <a:rPr lang="en-US" dirty="0"/>
            </a:br>
            <a:r>
              <a:rPr lang="en-US" dirty="0"/>
              <a:t>	The Negative operator (–)</a:t>
            </a:r>
          </a:p>
          <a:p>
            <a:r>
              <a:rPr lang="en-US" dirty="0"/>
              <a:t>The Two's Complement is equivalent to the One's Complement Plus One.</a:t>
            </a:r>
          </a:p>
          <a:p>
            <a:r>
              <a:rPr lang="en-US" dirty="0"/>
              <a:t>Example: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12EC9CD-8BE6-4D9D-98B7-5E695551D283}"/>
              </a:ext>
            </a:extLst>
          </p:cNvPr>
          <p:cNvSpPr/>
          <p:nvPr/>
        </p:nvSpPr>
        <p:spPr>
          <a:xfrm>
            <a:off x="2711115" y="3969210"/>
            <a:ext cx="2245896" cy="857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24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~ 1010 1001</a:t>
            </a:r>
          </a:p>
          <a:p>
            <a:pPr algn="r"/>
            <a:r>
              <a:rPr lang="en-US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0101 0110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7970DF-5632-4E49-899F-36404DA8111D}"/>
              </a:ext>
            </a:extLst>
          </p:cNvPr>
          <p:cNvSpPr/>
          <p:nvPr/>
        </p:nvSpPr>
        <p:spPr>
          <a:xfrm>
            <a:off x="2711115" y="4942220"/>
            <a:ext cx="2245896" cy="13444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0101 0110</a:t>
            </a:r>
          </a:p>
          <a:p>
            <a:pPr algn="r"/>
            <a:r>
              <a:rPr lang="en-US" sz="24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+ 0000 0001</a:t>
            </a:r>
          </a:p>
          <a:p>
            <a:pPr algn="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0101 0111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22236FF-2EE2-494E-A5C2-4330876902C7}"/>
              </a:ext>
            </a:extLst>
          </p:cNvPr>
          <p:cNvSpPr/>
          <p:nvPr/>
        </p:nvSpPr>
        <p:spPr>
          <a:xfrm>
            <a:off x="5518483" y="3969210"/>
            <a:ext cx="3015918" cy="857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1010 1001 = -87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0101 0111 =  87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3B58AA-E4E2-499C-948C-7DC177695C36}"/>
              </a:ext>
            </a:extLst>
          </p:cNvPr>
          <p:cNvSpPr/>
          <p:nvPr/>
        </p:nvSpPr>
        <p:spPr>
          <a:xfrm>
            <a:off x="6408820" y="5073086"/>
            <a:ext cx="2029328" cy="857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\xa9 = -87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\x57 =  87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491FDD0-D777-4E58-8337-E916D6D2A1C5}"/>
              </a:ext>
            </a:extLst>
          </p:cNvPr>
          <p:cNvSpPr/>
          <p:nvPr/>
        </p:nvSpPr>
        <p:spPr>
          <a:xfrm>
            <a:off x="8783049" y="3961189"/>
            <a:ext cx="954509" cy="85758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24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~ a9</a:t>
            </a:r>
            <a:br>
              <a:rPr lang="en-US" sz="2400" u="sng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56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A8838DC-4E17-41D0-90C1-393A5E4F1A21}"/>
              </a:ext>
            </a:extLst>
          </p:cNvPr>
          <p:cNvSpPr/>
          <p:nvPr/>
        </p:nvSpPr>
        <p:spPr>
          <a:xfrm>
            <a:off x="8783049" y="4934199"/>
            <a:ext cx="954509" cy="134440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en-US" sz="2400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56</a:t>
            </a:r>
          </a:p>
          <a:p>
            <a:pPr algn="r"/>
            <a:r>
              <a:rPr lang="en-US" sz="2400" u="sng" dirty="0">
                <a:latin typeface="Courier New" panose="02070309020205020404" pitchFamily="49" charset="0"/>
                <a:cs typeface="Courier New" panose="02070309020205020404" pitchFamily="49" charset="0"/>
              </a:rPr>
              <a:t>+ 01</a:t>
            </a:r>
          </a:p>
          <a:p>
            <a:pPr algn="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57</a:t>
            </a:r>
          </a:p>
        </p:txBody>
      </p:sp>
    </p:spTree>
    <p:extLst>
      <p:ext uri="{BB962C8B-B14F-4D97-AF65-F5344CB8AC3E}">
        <p14:creationId xmlns:p14="http://schemas.microsoft.com/office/powerpoint/2010/main" val="22323115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12038-C089-46F0-A062-43476D1BC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Fast One's Complement in Hex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1B98094-50A7-4D75-8F82-A3B52F158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Due to the fact that hex digits are just</a:t>
            </a:r>
            <a:br>
              <a:rPr lang="en-US" dirty="0"/>
            </a:br>
            <a:r>
              <a:rPr lang="en-US" dirty="0"/>
              <a:t>groups of four binary digits, we can </a:t>
            </a:r>
            <a:br>
              <a:rPr lang="en-US" dirty="0"/>
            </a:br>
            <a:r>
              <a:rPr lang="en-US" dirty="0"/>
              <a:t>perform One's Complement on them as</a:t>
            </a:r>
            <a:br>
              <a:rPr lang="en-US" dirty="0"/>
            </a:br>
            <a:r>
              <a:rPr lang="en-US" dirty="0"/>
              <a:t>a grouping.</a:t>
            </a:r>
          </a:p>
          <a:p>
            <a:r>
              <a:rPr lang="en-US" dirty="0"/>
              <a:t>To perform One's Complement this way,</a:t>
            </a:r>
            <a:br>
              <a:rPr lang="en-US" dirty="0"/>
            </a:br>
            <a:r>
              <a:rPr lang="en-US" dirty="0"/>
              <a:t>switch hex digits (groups of 4 bits)</a:t>
            </a:r>
            <a:br>
              <a:rPr lang="en-US" dirty="0"/>
            </a:br>
            <a:r>
              <a:rPr lang="en-US" dirty="0"/>
              <a:t>horizontally.</a:t>
            </a:r>
          </a:p>
          <a:p>
            <a:endParaRPr lang="en-US" dirty="0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EB989D59-5202-4597-93BA-F7D34FCD7BBC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7142748" y="2258759"/>
          <a:ext cx="1231232" cy="29667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15616">
                  <a:extLst>
                    <a:ext uri="{9D8B030D-6E8A-4147-A177-3AD203B41FA5}">
                      <a16:colId xmlns:a16="http://schemas.microsoft.com/office/drawing/2014/main" val="1996070763"/>
                    </a:ext>
                  </a:extLst>
                </a:gridCol>
                <a:gridCol w="615616">
                  <a:extLst>
                    <a:ext uri="{9D8B030D-6E8A-4147-A177-3AD203B41FA5}">
                      <a16:colId xmlns:a16="http://schemas.microsoft.com/office/drawing/2014/main" val="27682051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4091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4283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4201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343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363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721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206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144955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6DAA8A30-C1BB-4094-9BD3-078302875A15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9188116" y="2250738"/>
          <a:ext cx="1784684" cy="29667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892342">
                  <a:extLst>
                    <a:ext uri="{9D8B030D-6E8A-4147-A177-3AD203B41FA5}">
                      <a16:colId xmlns:a16="http://schemas.microsoft.com/office/drawing/2014/main" val="1996070763"/>
                    </a:ext>
                  </a:extLst>
                </a:gridCol>
                <a:gridCol w="892342">
                  <a:extLst>
                    <a:ext uri="{9D8B030D-6E8A-4147-A177-3AD203B41FA5}">
                      <a16:colId xmlns:a16="http://schemas.microsoft.com/office/drawing/2014/main" val="27682051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1111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40919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1110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42830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1101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4201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6343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1011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83630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0101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1010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9721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0110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1001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92060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0111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81449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20624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D259A-B35E-454F-AB63-64D8173FD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Casting Revisited (with Negative Numbers)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BDC43F-EEAB-4C52-89D7-659871829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Now that we know how to represent negative numbers, there's an important behavior to describe in casting.</a:t>
            </a:r>
          </a:p>
          <a:p>
            <a:r>
              <a:rPr lang="en-US" dirty="0"/>
              <a:t>The left-most bit of a numeric type is the Most Significant Bit (MSB)</a:t>
            </a:r>
          </a:p>
          <a:p>
            <a:r>
              <a:rPr lang="en-US" dirty="0"/>
              <a:t>This bit corresponds to the sign of a number (positive or negative, +/–)</a:t>
            </a:r>
          </a:p>
          <a:p>
            <a:r>
              <a:rPr lang="en-US" dirty="0"/>
              <a:t>When casting from a smaller signed type to a larger signed type, the sign expands across all added bits.</a:t>
            </a:r>
          </a:p>
          <a:p>
            <a:r>
              <a:rPr lang="en-US" dirty="0"/>
              <a:t>Example:</a:t>
            </a:r>
            <a:br>
              <a:rPr lang="en-US" dirty="0"/>
            </a:br>
            <a:r>
              <a:rPr lang="en-US" dirty="0"/>
              <a:t>		    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43F821A-1A14-45EF-BE22-01E45A26C006}"/>
              </a:ext>
            </a:extLst>
          </p:cNvPr>
          <p:cNvSpPr/>
          <p:nvPr/>
        </p:nvSpPr>
        <p:spPr>
          <a:xfrm>
            <a:off x="1122949" y="5275429"/>
            <a:ext cx="401052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6D08B3-E1B6-42E2-96B2-617FDB4BA5BA}"/>
              </a:ext>
            </a:extLst>
          </p:cNvPr>
          <p:cNvSpPr/>
          <p:nvPr/>
        </p:nvSpPr>
        <p:spPr>
          <a:xfrm>
            <a:off x="1524002" y="5275429"/>
            <a:ext cx="1652336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101 0101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0FCF1BD-9530-4D4F-9A79-DA8AE3BD932C}"/>
              </a:ext>
            </a:extLst>
          </p:cNvPr>
          <p:cNvSpPr/>
          <p:nvPr/>
        </p:nvSpPr>
        <p:spPr>
          <a:xfrm>
            <a:off x="4539915" y="5275428"/>
            <a:ext cx="4989093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11111111 11111111 11111111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799D56F-B30C-4041-A070-414676996B91}"/>
              </a:ext>
            </a:extLst>
          </p:cNvPr>
          <p:cNvCxnSpPr/>
          <p:nvPr/>
        </p:nvCxnSpPr>
        <p:spPr>
          <a:xfrm>
            <a:off x="3384884" y="5534526"/>
            <a:ext cx="89835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A8B55A9C-CFF5-4508-9D45-AECDFFB7F5E6}"/>
              </a:ext>
            </a:extLst>
          </p:cNvPr>
          <p:cNvSpPr/>
          <p:nvPr/>
        </p:nvSpPr>
        <p:spPr>
          <a:xfrm>
            <a:off x="9537029" y="5283451"/>
            <a:ext cx="401052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C36E77B-3256-4A0E-8680-8FB80C4A9539}"/>
              </a:ext>
            </a:extLst>
          </p:cNvPr>
          <p:cNvSpPr/>
          <p:nvPr/>
        </p:nvSpPr>
        <p:spPr>
          <a:xfrm>
            <a:off x="9938082" y="5283451"/>
            <a:ext cx="1652336" cy="48126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101 0101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9B82371-F007-403A-8A08-4E419EE6EE86}"/>
              </a:ext>
            </a:extLst>
          </p:cNvPr>
          <p:cNvSpPr txBox="1"/>
          <p:nvPr/>
        </p:nvSpPr>
        <p:spPr>
          <a:xfrm>
            <a:off x="4283242" y="5901794"/>
            <a:ext cx="7307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This still corresponds to the same negative number!</a:t>
            </a:r>
          </a:p>
        </p:txBody>
      </p:sp>
    </p:spTree>
    <p:extLst>
      <p:ext uri="{BB962C8B-B14F-4D97-AF65-F5344CB8AC3E}">
        <p14:creationId xmlns:p14="http://schemas.microsoft.com/office/powerpoint/2010/main" val="3759715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22A23-57FE-4563-85BB-CC764DFD04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Strings – String Literals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CB0D6-8819-4A8D-9832-3E6DF60F4D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en-US" dirty="0"/>
              <a:t>To contain a C string, the most appropriate variable types are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char[]</a:t>
            </a:r>
            <a:endParaRPr lang="en-US" dirty="0">
              <a:cs typeface="Courier New" panose="02070309020205020404" pitchFamily="49" charset="0"/>
            </a:endParaRPr>
          </a:p>
          <a:p>
            <a:r>
              <a:rPr lang="en-US" dirty="0"/>
              <a:t>To indicate a string literal value, use the double-quote (") notation.</a:t>
            </a:r>
            <a:br>
              <a:rPr lang="en-US" dirty="0"/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char *buffer   = "Hello World!";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char  buffer[] = "Good Night!";</a:t>
            </a:r>
          </a:p>
          <a:p>
            <a:pPr lvl="1"/>
            <a:r>
              <a:rPr lang="en-US" dirty="0"/>
              <a:t>Be aware that on certain graphical text editors, the quotes are sometimes replaced with special oriented quote characters (“).</a:t>
            </a:r>
          </a:p>
          <a:p>
            <a:pPr lvl="1"/>
            <a:r>
              <a:rPr lang="en-US" dirty="0"/>
              <a:t>Use ASCII double-quotes or the compiler will fail to recognize them.</a:t>
            </a:r>
          </a:p>
          <a:p>
            <a:r>
              <a:rPr lang="en-US" dirty="0"/>
              <a:t>The difference between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dirty="0"/>
              <a:t>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char[]</a:t>
            </a:r>
            <a:r>
              <a:rPr lang="en-US" dirty="0"/>
              <a:t> is that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char[]</a:t>
            </a:r>
            <a:r>
              <a:rPr lang="en-US" dirty="0"/>
              <a:t> variables can only be assigned when they are declared.</a:t>
            </a:r>
          </a:p>
        </p:txBody>
      </p:sp>
    </p:spTree>
    <p:extLst>
      <p:ext uri="{BB962C8B-B14F-4D97-AF65-F5344CB8AC3E}">
        <p14:creationId xmlns:p14="http://schemas.microsoft.com/office/powerpoint/2010/main" val="949327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4624E-E001-4BA5-BD8E-60A082930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Strings -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C1F498-5028-41C7-A6D6-5E0A0EAD1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6942221" cy="435133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Since strings are an abstraction over memory, passing string values around is different from other data types.</a:t>
            </a:r>
          </a:p>
          <a:p>
            <a:r>
              <a:rPr lang="en-US" dirty="0"/>
              <a:t>String values are indicated by the address of their first character.</a:t>
            </a:r>
          </a:p>
          <a:p>
            <a:r>
              <a:rPr lang="en-US" dirty="0"/>
              <a:t>This inherently makes them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dirty="0"/>
              <a:t> value.</a:t>
            </a:r>
          </a:p>
          <a:p>
            <a:r>
              <a:rPr lang="en-US" dirty="0"/>
              <a:t>String literals stored in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char*</a:t>
            </a:r>
            <a:r>
              <a:rPr lang="en-US" dirty="0"/>
              <a:t> variables are stored in the read-only data section of program memory.</a:t>
            </a:r>
          </a:p>
          <a:p>
            <a:r>
              <a:rPr lang="en-US" dirty="0"/>
              <a:t>In 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char[]</a:t>
            </a:r>
            <a:r>
              <a:rPr lang="en-US" dirty="0">
                <a:cs typeface="Courier New" panose="02070309020205020404" pitchFamily="49" charset="0"/>
              </a:rPr>
              <a:t> </a:t>
            </a:r>
            <a:r>
              <a:rPr lang="en-US" dirty="0"/>
              <a:t>variable, the program copies the string into editable memory allocated for the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char[]</a:t>
            </a:r>
            <a:r>
              <a:rPr lang="en-US" dirty="0">
                <a:cs typeface="Courier New" panose="02070309020205020404" pitchFamily="49" charset="0"/>
              </a:rPr>
              <a:t> variable</a:t>
            </a:r>
            <a:r>
              <a:rPr lang="en-US" dirty="0"/>
              <a:t>.</a:t>
            </a:r>
          </a:p>
          <a:p>
            <a:r>
              <a:rPr lang="en-US" dirty="0"/>
              <a:t>Print string values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("%s",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CBC0157-4025-470D-AAE7-DEEEF47990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3295571"/>
              </p:ext>
            </p:extLst>
          </p:nvPr>
        </p:nvGraphicFramePr>
        <p:xfrm>
          <a:off x="8069178" y="1825625"/>
          <a:ext cx="3284622" cy="43513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42311">
                  <a:extLst>
                    <a:ext uri="{9D8B030D-6E8A-4147-A177-3AD203B41FA5}">
                      <a16:colId xmlns:a16="http://schemas.microsoft.com/office/drawing/2014/main" val="2479240257"/>
                    </a:ext>
                  </a:extLst>
                </a:gridCol>
                <a:gridCol w="1642311">
                  <a:extLst>
                    <a:ext uri="{9D8B030D-6E8A-4147-A177-3AD203B41FA5}">
                      <a16:colId xmlns:a16="http://schemas.microsoft.com/office/drawing/2014/main" val="67358780"/>
                    </a:ext>
                  </a:extLst>
                </a:gridCol>
              </a:tblGrid>
              <a:tr h="54391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8991817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4605664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0x82ff6f81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'H'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552902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'i'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7385561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'\0'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8244414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032340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7826512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7052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1052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8865F-98F4-4B69-9BA4-E41FAC302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Strings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dirty="0"/>
              <a:t>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AEBAB-7DC7-4458-853B-1865602B2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5925855" cy="4351338"/>
          </a:xfrm>
        </p:spPr>
        <p:txBody>
          <a:bodyPr>
            <a:normAutofit/>
          </a:bodyPr>
          <a:lstStyle/>
          <a:p>
            <a:r>
              <a:rPr lang="en-US" dirty="0"/>
              <a:t>To find the length of a string, it's equivalent to doing a search for the index of the null byte.</a:t>
            </a:r>
          </a:p>
          <a:p>
            <a:r>
              <a:rPr lang="en-US" dirty="0"/>
              <a:t>In this case, we can </a:t>
            </a:r>
            <a:r>
              <a:rPr lang="en-US" dirty="0" smtClean="0"/>
              <a:t>use </a:t>
            </a:r>
            <a:r>
              <a:rPr lang="en-US" dirty="0"/>
              <a:t>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dirty="0"/>
              <a:t> function which does just this.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*buff = … ;</a:t>
            </a:r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length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(buff);</a:t>
            </a:r>
          </a:p>
          <a:p>
            <a:r>
              <a:rPr lang="en-US" dirty="0"/>
              <a:t>If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buff</a:t>
            </a:r>
            <a:r>
              <a:rPr lang="en-US" dirty="0"/>
              <a:t> was where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"Hi"</a:t>
            </a:r>
            <a:r>
              <a:rPr lang="en-US" dirty="0"/>
              <a:t> was in memory, then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length</a:t>
            </a:r>
            <a:r>
              <a:rPr lang="en-US" dirty="0"/>
              <a:t> would be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dirty="0"/>
              <a:t>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257AEA0A-AE8F-4142-A092-3812ECD850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1201"/>
              </p:ext>
            </p:extLst>
          </p:nvPr>
        </p:nvGraphicFramePr>
        <p:xfrm>
          <a:off x="8069178" y="1690688"/>
          <a:ext cx="3284622" cy="435133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42311">
                  <a:extLst>
                    <a:ext uri="{9D8B030D-6E8A-4147-A177-3AD203B41FA5}">
                      <a16:colId xmlns:a16="http://schemas.microsoft.com/office/drawing/2014/main" val="2479240257"/>
                    </a:ext>
                  </a:extLst>
                </a:gridCol>
                <a:gridCol w="1642311">
                  <a:extLst>
                    <a:ext uri="{9D8B030D-6E8A-4147-A177-3AD203B41FA5}">
                      <a16:colId xmlns:a16="http://schemas.microsoft.com/office/drawing/2014/main" val="67358780"/>
                    </a:ext>
                  </a:extLst>
                </a:gridCol>
              </a:tblGrid>
              <a:tr h="54391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Address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Value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68991817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4605664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0x82ff6f81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'H'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0552902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'i'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17385561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'\0'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8244414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0032340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47826512"/>
                  </a:ext>
                </a:extLst>
              </a:tr>
              <a:tr h="54391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0x82ff6f86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*junk*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7052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673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89488C-16D2-4A45-9E14-AE0035835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Line-by-line I/O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01EA6D-5945-4FDD-9909-C486802FB7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Many applications call for reading bulk content to be processed as a whole.</a:t>
            </a:r>
          </a:p>
          <a:p>
            <a:pPr lvl="1"/>
            <a:r>
              <a:rPr lang="en-US" dirty="0"/>
              <a:t>For these types of applications, getting one character of input at a time is not helpful.</a:t>
            </a:r>
          </a:p>
          <a:p>
            <a:r>
              <a:rPr lang="en-US" dirty="0"/>
              <a:t>For such applications, reading input line-by-line is far more meaningful and useful.</a:t>
            </a:r>
          </a:p>
          <a:p>
            <a:r>
              <a:rPr lang="en-US" dirty="0"/>
              <a:t>The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stdio.h</a:t>
            </a:r>
            <a:r>
              <a:rPr lang="en-US" dirty="0"/>
              <a:t> has a number of options, but we're going to first talk about the one you're most likely be able to use on any system.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(buffer,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maxlength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stream);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640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7024A-737A-486A-8DFE-56B1F1B77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Line-by-line I/O –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dirty="0"/>
              <a:t>, File Get String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DEFF0A-10B3-4C0C-845B-195626E955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</a:t>
            </a:r>
            <a:r>
              <a:rPr lang="en-US" dirty="0" err="1"/>
              <a:t>fgets</a:t>
            </a:r>
            <a:r>
              <a:rPr lang="en-US" dirty="0"/>
              <a:t> function takes three arguments, the </a:t>
            </a:r>
            <a:r>
              <a:rPr lang="en-US" b="1" dirty="0">
                <a:solidFill>
                  <a:srgbClr val="C00000"/>
                </a:solidFill>
              </a:rPr>
              <a:t>buffer</a:t>
            </a:r>
            <a:r>
              <a:rPr lang="en-US" dirty="0"/>
              <a:t>, the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maxlength</a:t>
            </a:r>
            <a:r>
              <a:rPr lang="en-US" dirty="0"/>
              <a:t>, and the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stream</a:t>
            </a:r>
            <a:r>
              <a:rPr lang="en-US" dirty="0"/>
              <a:t>.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maxlength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stream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dirty="0"/>
          </a:p>
          <a:p>
            <a:pPr lvl="1"/>
            <a:r>
              <a:rPr lang="en-US" dirty="0"/>
              <a:t>The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buffer</a:t>
            </a:r>
            <a:r>
              <a:rPr lang="en-US" dirty="0"/>
              <a:t> is an array variable big enough to hold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maxlength</a:t>
            </a:r>
            <a:r>
              <a:rPr lang="en-US" dirty="0"/>
              <a:t> characters.</a:t>
            </a:r>
          </a:p>
          <a:p>
            <a:pPr lvl="1"/>
            <a:r>
              <a:rPr lang="en-US" dirty="0"/>
              <a:t>The function will stop reading input after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maxlength</a:t>
            </a:r>
            <a:r>
              <a:rPr lang="en-US" dirty="0"/>
              <a:t> characters even if there are more.</a:t>
            </a:r>
          </a:p>
          <a:p>
            <a:pPr lvl="1"/>
            <a:r>
              <a:rPr lang="en-US" dirty="0"/>
              <a:t>The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stream</a:t>
            </a:r>
            <a:r>
              <a:rPr lang="en-US" dirty="0"/>
              <a:t> is used to indicate the source; we'll talk more about this later.</a:t>
            </a:r>
          </a:p>
          <a:p>
            <a:pPr lvl="2"/>
            <a:r>
              <a:rPr lang="en-US" dirty="0"/>
              <a:t>For now, use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dirty="0"/>
              <a:t> for console input.</a:t>
            </a:r>
          </a:p>
          <a:p>
            <a:r>
              <a:rPr lang="en-US" dirty="0"/>
              <a:t>Example usage:</a:t>
            </a:r>
            <a:br>
              <a:rPr lang="en-US" dirty="0"/>
            </a:b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buff[100];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fgets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buff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100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("%s", buff);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773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35D1C5-045D-4DF9-A513-F0DDC8057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–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5074C-3058-4705-A106-5CD71A5A15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define a function, you need a number of things</a:t>
            </a:r>
          </a:p>
          <a:p>
            <a:pPr lvl="1"/>
            <a:r>
              <a:rPr lang="en-US" dirty="0"/>
              <a:t>A return </a:t>
            </a:r>
            <a:r>
              <a:rPr lang="en-US" b="1" dirty="0">
                <a:solidFill>
                  <a:srgbClr val="C00000"/>
                </a:solidFill>
              </a:rPr>
              <a:t>type</a:t>
            </a:r>
          </a:p>
          <a:p>
            <a:pPr lvl="1"/>
            <a:r>
              <a:rPr lang="en-US" dirty="0"/>
              <a:t>A function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name</a:t>
            </a:r>
          </a:p>
          <a:p>
            <a:pPr lvl="1"/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Function arguments</a:t>
            </a:r>
            <a:r>
              <a:rPr lang="en-US" dirty="0"/>
              <a:t> (or empty parenthesis)</a:t>
            </a:r>
          </a:p>
          <a:p>
            <a:pPr lvl="1"/>
            <a:r>
              <a:rPr lang="en-US" dirty="0"/>
              <a:t>A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function body</a:t>
            </a:r>
            <a:r>
              <a:rPr lang="en-US" dirty="0"/>
              <a:t>, a block statement to be run</a:t>
            </a:r>
          </a:p>
          <a:p>
            <a:pPr lvl="2"/>
            <a:r>
              <a:rPr lang="en-US" dirty="0"/>
              <a:t>Any run of this function SHOULD have execute a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</a:rPr>
              <a:t>return statement</a:t>
            </a:r>
            <a:r>
              <a:rPr lang="en-US" dirty="0"/>
              <a:t> of the function's </a:t>
            </a:r>
            <a:r>
              <a:rPr lang="en-US" b="1" dirty="0">
                <a:solidFill>
                  <a:srgbClr val="C00000"/>
                </a:solidFill>
              </a:rPr>
              <a:t>type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type1 name1, …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/* function body */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value;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53680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3F001-D1DF-416F-8126-F37B8C7AE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– 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1A31FF-9BB4-4A7A-BC22-C390EE56C6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Here is the standard definition for the two-value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dirty="0"/>
              <a:t> function:</a:t>
            </a:r>
          </a:p>
          <a:p>
            <a:pPr marL="457200" lvl="1" indent="0">
              <a:buNone/>
            </a:pPr>
            <a:r>
              <a:rPr lang="en-US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a,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(a &gt; b)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a;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chemeClr val="tx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return b;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dirty="0"/>
              <a:t>This function return the larger of the two values given as arguments.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 = max(2, 6); /* a == 6 */</a:t>
            </a:r>
          </a:p>
        </p:txBody>
      </p:sp>
    </p:spTree>
    <p:extLst>
      <p:ext uri="{BB962C8B-B14F-4D97-AF65-F5344CB8AC3E}">
        <p14:creationId xmlns:p14="http://schemas.microsoft.com/office/powerpoint/2010/main" val="857189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</TotalTime>
  <Words>1210</Words>
  <Application>Microsoft Office PowerPoint</Application>
  <PresentationFormat>Widescreen</PresentationFormat>
  <Paragraphs>282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Courier New</vt:lpstr>
      <vt:lpstr>Times New Roman</vt:lpstr>
      <vt:lpstr>Wingdings</vt:lpstr>
      <vt:lpstr>Office Theme</vt:lpstr>
      <vt:lpstr>CS 240 – Lecture 4</vt:lpstr>
      <vt:lpstr>C Strings – In Memory</vt:lpstr>
      <vt:lpstr>C Strings – String Literals</vt:lpstr>
      <vt:lpstr>C Strings - Values</vt:lpstr>
      <vt:lpstr>C Strings – strlen function</vt:lpstr>
      <vt:lpstr>Line-by-line I/O</vt:lpstr>
      <vt:lpstr>Line-by-line I/O – fgets, File Get String</vt:lpstr>
      <vt:lpstr>Functions – Definition</vt:lpstr>
      <vt:lpstr>Functions – Definition</vt:lpstr>
      <vt:lpstr>Functions – Call-by-value</vt:lpstr>
      <vt:lpstr>Functions – Call-by-reference</vt:lpstr>
      <vt:lpstr>Functions – void type</vt:lpstr>
      <vt:lpstr>Functions – swap function</vt:lpstr>
      <vt:lpstr>Review of char and int types</vt:lpstr>
      <vt:lpstr>Review on Numeric Literals</vt:lpstr>
      <vt:lpstr>Explicit Casting</vt:lpstr>
      <vt:lpstr>Implicit Casting</vt:lpstr>
      <vt:lpstr>Negative Numbers</vt:lpstr>
      <vt:lpstr>One's Complement</vt:lpstr>
      <vt:lpstr>Two's Complement</vt:lpstr>
      <vt:lpstr>Fast One's Complement in Hex</vt:lpstr>
      <vt:lpstr>Casting Revisited (with Negative Numbers)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240 – Lecture 2</dc:title>
  <dc:creator>Kevin Amaral</dc:creator>
  <cp:lastModifiedBy>M-2-116</cp:lastModifiedBy>
  <cp:revision>61</cp:revision>
  <dcterms:created xsi:type="dcterms:W3CDTF">2018-01-30T15:32:55Z</dcterms:created>
  <dcterms:modified xsi:type="dcterms:W3CDTF">2018-02-06T21:17:09Z</dcterms:modified>
</cp:coreProperties>
</file>