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71" r:id="rId12"/>
    <p:sldId id="273" r:id="rId13"/>
    <p:sldId id="274" r:id="rId14"/>
    <p:sldId id="275" r:id="rId15"/>
    <p:sldId id="285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cstdio/sprintf/" TargetMode="External"/><Relationship Id="rId2" Type="http://schemas.openxmlformats.org/officeDocument/2006/relationships/hyperlink" Target="http://www.cplusplus.com/reference/cstdio/fprintf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Bit Shift Operations, Assignment Expressions, Modulo Operator, Converting Numeric Types to Strings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0FB02-B55C-42F8-A9A8-678AE35A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Tidbit – Revisiting XOR Swap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9A3F8-0340-4587-93D8-225930B0D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434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Dummy Variable Swap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dummy = a;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b = dummy;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XOR Swap from Tuesday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^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b = a ^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a ^ b;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8C028EE-32C2-4176-903B-35429E66C16F}"/>
              </a:ext>
            </a:extLst>
          </p:cNvPr>
          <p:cNvSpPr txBox="1">
            <a:spLocks/>
          </p:cNvSpPr>
          <p:nvPr/>
        </p:nvSpPr>
        <p:spPr>
          <a:xfrm>
            <a:off x="5759116" y="1825625"/>
            <a:ext cx="55946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XOR Swap using Assignment Operators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^= b ^= a ^= b;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Later, try it out on paper for yourself!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Remember, assignment operators are evaluated from right to left.</a:t>
            </a:r>
          </a:p>
        </p:txBody>
      </p:sp>
    </p:spTree>
    <p:extLst>
      <p:ext uri="{BB962C8B-B14F-4D97-AF65-F5344CB8AC3E}">
        <p14:creationId xmlns:p14="http://schemas.microsoft.com/office/powerpoint/2010/main" val="192957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4194-C44C-4944-B0ED-E37F51F3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Modulo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6A15-2295-4D1B-8834-CA0B2E26D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Remember that when working in programming languages, division between integers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operator is assumed to be integer division.</a:t>
            </a:r>
          </a:p>
          <a:p>
            <a:pPr lvl="1"/>
            <a:r>
              <a:rPr lang="en-US" dirty="0"/>
              <a:t>Remainders are dropped and the result is also an integer.</a:t>
            </a:r>
          </a:p>
          <a:p>
            <a:r>
              <a:rPr lang="en-US" dirty="0"/>
              <a:t>Many times, the remainder is more valuable to us than the division.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rem = a % b;</a:t>
            </a:r>
          </a:p>
          <a:p>
            <a:r>
              <a:rPr lang="en-US" dirty="0"/>
              <a:t>The modulo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) operator between two numbers evaluates to the remainder of the first operand divided by the second.</a:t>
            </a:r>
          </a:p>
          <a:p>
            <a:r>
              <a:rPr lang="en-US" dirty="0"/>
              <a:t>Similar to division, undefined when the second operand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.</a:t>
            </a:r>
          </a:p>
          <a:p>
            <a:r>
              <a:rPr lang="en-US" dirty="0"/>
              <a:t>In general, the modulo operator tries to maintain the following relationship.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(a / b) * b + a % b == a</a:t>
            </a:r>
          </a:p>
        </p:txBody>
      </p:sp>
    </p:spTree>
    <p:extLst>
      <p:ext uri="{BB962C8B-B14F-4D97-AF65-F5344CB8AC3E}">
        <p14:creationId xmlns:p14="http://schemas.microsoft.com/office/powerpoint/2010/main" val="4176686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C2282-3EFE-4F43-A16A-5A81D1D5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Modulo – Table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095D-8DE0-4CF9-B895-D9AE974A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8449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modulo operator is very flexible since it describes a number of relationships both numerically and spatially.</a:t>
            </a:r>
          </a:p>
          <a:p>
            <a:r>
              <a:rPr lang="en-US" dirty="0"/>
              <a:t>On the right, you'll see that we can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operators together to assign a unique index to a 2-dimensional table of width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dirty="0"/>
              <a:t>.</a:t>
            </a:r>
          </a:p>
          <a:p>
            <a:r>
              <a:rPr lang="en-US" dirty="0"/>
              <a:t>In this way, we have a left-to-right, top-to-bottom zigzag over all the cells of the table.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D53D6DA-9BDC-4102-A701-468DE0F7D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26890"/>
              </p:ext>
            </p:extLst>
          </p:nvPr>
        </p:nvGraphicFramePr>
        <p:xfrm>
          <a:off x="9696117" y="1690688"/>
          <a:ext cx="1914357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8119">
                  <a:extLst>
                    <a:ext uri="{9D8B030D-6E8A-4147-A177-3AD203B41FA5}">
                      <a16:colId xmlns:a16="http://schemas.microsoft.com/office/drawing/2014/main" val="2168324001"/>
                    </a:ext>
                  </a:extLst>
                </a:gridCol>
                <a:gridCol w="638119">
                  <a:extLst>
                    <a:ext uri="{9D8B030D-6E8A-4147-A177-3AD203B41FA5}">
                      <a16:colId xmlns:a16="http://schemas.microsoft.com/office/drawing/2014/main" val="3160221596"/>
                    </a:ext>
                  </a:extLst>
                </a:gridCol>
                <a:gridCol w="638119">
                  <a:extLst>
                    <a:ext uri="{9D8B030D-6E8A-4147-A177-3AD203B41FA5}">
                      <a16:colId xmlns:a16="http://schemas.microsoft.com/office/drawing/2014/main" val="172511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24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54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0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8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8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52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602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EE8CD1-CC48-4A4D-A996-B4EA6795C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26778"/>
              </p:ext>
            </p:extLst>
          </p:nvPr>
        </p:nvGraphicFramePr>
        <p:xfrm>
          <a:off x="9813089" y="4611052"/>
          <a:ext cx="1680411" cy="11125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31388">
                  <a:extLst>
                    <a:ext uri="{9D8B030D-6E8A-4147-A177-3AD203B41FA5}">
                      <a16:colId xmlns:a16="http://schemas.microsoft.com/office/drawing/2014/main" val="4154166695"/>
                    </a:ext>
                  </a:extLst>
                </a:gridCol>
                <a:gridCol w="368309">
                  <a:extLst>
                    <a:ext uri="{9D8B030D-6E8A-4147-A177-3AD203B41FA5}">
                      <a16:colId xmlns:a16="http://schemas.microsoft.com/office/drawing/2014/main" val="1038387789"/>
                    </a:ext>
                  </a:extLst>
                </a:gridCol>
                <a:gridCol w="355154">
                  <a:extLst>
                    <a:ext uri="{9D8B030D-6E8A-4147-A177-3AD203B41FA5}">
                      <a16:colId xmlns:a16="http://schemas.microsoft.com/office/drawing/2014/main" val="1979202927"/>
                    </a:ext>
                  </a:extLst>
                </a:gridCol>
                <a:gridCol w="325560">
                  <a:extLst>
                    <a:ext uri="{9D8B030D-6E8A-4147-A177-3AD203B41FA5}">
                      <a16:colId xmlns:a16="http://schemas.microsoft.com/office/drawing/2014/main" val="79886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  <a:r>
                        <a:rPr lang="en-US" b="1" baseline="30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57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1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35516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50298852-F385-4530-A7A8-A8172358A642}"/>
              </a:ext>
            </a:extLst>
          </p:cNvPr>
          <p:cNvGrpSpPr/>
          <p:nvPr/>
        </p:nvGrpSpPr>
        <p:grpSpPr>
          <a:xfrm>
            <a:off x="8026733" y="4889182"/>
            <a:ext cx="1090864" cy="556260"/>
            <a:chOff x="8026733" y="4894597"/>
            <a:chExt cx="1090864" cy="55626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05FEF1-F3A2-4390-A349-44DD296625C8}"/>
                </a:ext>
              </a:extLst>
            </p:cNvPr>
            <p:cNvCxnSpPr/>
            <p:nvPr/>
          </p:nvCxnSpPr>
          <p:spPr>
            <a:xfrm>
              <a:off x="8026733" y="4894597"/>
              <a:ext cx="10908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5A6E93A-E9F4-4946-A02A-91CEBA485A70}"/>
                </a:ext>
              </a:extLst>
            </p:cNvPr>
            <p:cNvCxnSpPr/>
            <p:nvPr/>
          </p:nvCxnSpPr>
          <p:spPr>
            <a:xfrm>
              <a:off x="8026733" y="5450857"/>
              <a:ext cx="10908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68B4286-9720-46E9-BC82-8D2BB0C4FA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26733" y="4997141"/>
              <a:ext cx="1090864" cy="3448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526246D-5C20-46A8-B696-C5C2FD18C97C}"/>
              </a:ext>
            </a:extLst>
          </p:cNvPr>
          <p:cNvSpPr txBox="1"/>
          <p:nvPr/>
        </p:nvSpPr>
        <p:spPr>
          <a:xfrm>
            <a:off x="7553491" y="1879632"/>
            <a:ext cx="2037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n % 3;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y = n / 3;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62DED3-7B87-4C7E-9417-7B167FBC2068}"/>
              </a:ext>
            </a:extLst>
          </p:cNvPr>
          <p:cNvSpPr txBox="1"/>
          <p:nvPr/>
        </p:nvSpPr>
        <p:spPr>
          <a:xfrm>
            <a:off x="7553491" y="3144016"/>
            <a:ext cx="2037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 = x +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* 3;</a:t>
            </a:r>
          </a:p>
        </p:txBody>
      </p:sp>
    </p:spTree>
    <p:extLst>
      <p:ext uri="{BB962C8B-B14F-4D97-AF65-F5344CB8AC3E}">
        <p14:creationId xmlns:p14="http://schemas.microsoft.com/office/powerpoint/2010/main" val="107849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C2282-3EFE-4F43-A16A-5A81D1D5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Modulo – Digit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095D-8DE0-4CF9-B895-D9AE974A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47611" cy="4351338"/>
          </a:xfrm>
        </p:spPr>
        <p:txBody>
          <a:bodyPr>
            <a:normAutofit/>
          </a:bodyPr>
          <a:lstStyle/>
          <a:p>
            <a:r>
              <a:rPr lang="en-US" dirty="0"/>
              <a:t>Another neat trick with modulo is that we can use it to extract portions of a number.</a:t>
            </a:r>
          </a:p>
          <a:p>
            <a:r>
              <a:rPr lang="en-US" dirty="0"/>
              <a:t>Remember, that numbers can be expanded in any representation as a weighted sum of powers.</a:t>
            </a:r>
          </a:p>
          <a:p>
            <a:pPr lvl="1"/>
            <a:r>
              <a:rPr lang="en-US" dirty="0"/>
              <a:t>Example: 2018 = 2(1000) + 1(10) + 8(1)</a:t>
            </a:r>
          </a:p>
          <a:p>
            <a:r>
              <a:rPr lang="en-US" dirty="0"/>
              <a:t>Note that regardless of which base, all but the rightmost term share a common factor (the base itself).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5208540-E401-451E-8B1E-74F7F97E867A}"/>
              </a:ext>
            </a:extLst>
          </p:cNvPr>
          <p:cNvSpPr txBox="1">
            <a:spLocks/>
          </p:cNvSpPr>
          <p:nvPr/>
        </p:nvSpPr>
        <p:spPr>
          <a:xfrm>
            <a:off x="6914148" y="1825625"/>
            <a:ext cx="49890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Decimal (2018)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=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2(1000) + 1(10)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+ 8(1)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Hexadecimal (0x7E2)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=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7(256)  + E(16)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+ 2(1)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Octal (03742)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=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3(512) + 7(64) + 4(8)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+ 2(1)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2018 % 10 = 8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2018 % 16 = 2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2018 %  8 = 2</a:t>
            </a:r>
          </a:p>
        </p:txBody>
      </p:sp>
    </p:spTree>
    <p:extLst>
      <p:ext uri="{BB962C8B-B14F-4D97-AF65-F5344CB8AC3E}">
        <p14:creationId xmlns:p14="http://schemas.microsoft.com/office/powerpoint/2010/main" val="58139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EA8E-F2F6-4831-941D-75FB79A6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Modulo – Digit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75FED-446E-4269-B438-4342C8541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this property of modulo, we can develop an algorithm which retrieves one digit at a time from a numeric value.</a:t>
            </a:r>
          </a:p>
          <a:p>
            <a:r>
              <a:rPr lang="en-US" dirty="0"/>
              <a:t>Moreover, this allows us to do this in any base!</a:t>
            </a:r>
          </a:p>
          <a:p>
            <a:pPr lvl="1"/>
            <a:r>
              <a:rPr lang="en-US" dirty="0"/>
              <a:t>For bases less than 10, this should be enough. (</a:t>
            </a:r>
            <a:r>
              <a:rPr lang="en-US" i="1" dirty="0"/>
              <a:t>Why not ≥10?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lastdigit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(value % base) + '0';</a:t>
            </a:r>
          </a:p>
          <a:p>
            <a:r>
              <a:rPr lang="en-US" dirty="0"/>
              <a:t>Now, this only gives us the right-most digit of the number in that base representation.</a:t>
            </a:r>
          </a:p>
          <a:p>
            <a:r>
              <a:rPr lang="en-US" dirty="0"/>
              <a:t>If we want to get each digit, we're going to have to find some way to shift the digits of the number to the right for non-powers of two.</a:t>
            </a:r>
          </a:p>
        </p:txBody>
      </p:sp>
    </p:spTree>
    <p:extLst>
      <p:ext uri="{BB962C8B-B14F-4D97-AF65-F5344CB8AC3E}">
        <p14:creationId xmlns:p14="http://schemas.microsoft.com/office/powerpoint/2010/main" val="396082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EA8E-F2F6-4831-941D-75FB79A6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75FED-446E-4269-B438-4342C8541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isn't actually that hard, but it requires a good understanding of base representation.</a:t>
            </a:r>
          </a:p>
          <a:p>
            <a:r>
              <a:rPr lang="en-US" dirty="0"/>
              <a:t>To review, every number has a representation in every base as a weighted sum of powers.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2018 = 2(1000) + 0(100) + 1(10) + 8(1)</a:t>
            </a:r>
          </a:p>
          <a:p>
            <a:r>
              <a:rPr lang="en-US" dirty="0"/>
              <a:t>If we've already extracted the last digit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dirty="0"/>
              <a:t>) then we want to turn the number we have into the one with that digit removed.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201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2(100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+ 0(10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+ 1(1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8(1)</a:t>
            </a:r>
          </a:p>
          <a:p>
            <a:r>
              <a:rPr lang="en-US" dirty="0"/>
              <a:t>This can simply be done with integer division.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2018/10 = 201 = 2(100) + 0(10) + 1(1)</a:t>
            </a:r>
          </a:p>
        </p:txBody>
      </p:sp>
    </p:spTree>
    <p:extLst>
      <p:ext uri="{BB962C8B-B14F-4D97-AF65-F5344CB8AC3E}">
        <p14:creationId xmlns:p14="http://schemas.microsoft.com/office/powerpoint/2010/main" val="1241925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8FCE8-338C-464E-935A-A095C77E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 Extraction – Final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3380D-4511-4FA1-A5D0-3DFC48587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 the takeaways for extracting the digits of a numeric value in another base are as follows:</a:t>
            </a:r>
          </a:p>
          <a:p>
            <a:pPr lvl="1"/>
            <a:r>
              <a:rPr lang="en-US" dirty="0"/>
              <a:t>Use modulo to extract the right-most digit in that base.</a:t>
            </a:r>
          </a:p>
          <a:p>
            <a:pPr lvl="1"/>
            <a:r>
              <a:rPr lang="en-US" dirty="0"/>
              <a:t>Use integer division to shift the number to the right by one digit in that base.</a:t>
            </a:r>
          </a:p>
          <a:p>
            <a:r>
              <a:rPr lang="en-US" dirty="0"/>
              <a:t>If you repeat this process until you reach 0, you'll have extracted every digit in the number.</a:t>
            </a:r>
          </a:p>
          <a:p>
            <a:r>
              <a:rPr lang="en-US" dirty="0"/>
              <a:t>There is no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</a:t>
            </a:r>
            <a:r>
              <a:rPr lang="en-US" dirty="0">
                <a:cs typeface="Courier New" panose="02070309020205020404" pitchFamily="49" charset="0"/>
              </a:rPr>
              <a:t> function included in the standard library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can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cs typeface="Courier New" panose="02070309020205020404" pitchFamily="49" charset="0"/>
              </a:rPr>
              <a:t> to output in decimal, hexadecimal, and other bases (check the format table in the documentation.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For in-memory options,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US" dirty="0">
                <a:cs typeface="Courier New" panose="02070309020205020404" pitchFamily="49" charset="0"/>
              </a:rPr>
              <a:t> is an option that I hope to discuss soon.</a:t>
            </a:r>
          </a:p>
          <a:p>
            <a:pPr marL="0" indent="0">
              <a:buNone/>
            </a:pPr>
            <a:br>
              <a:rPr lang="en-US" sz="2600" dirty="0">
                <a:cs typeface="Courier New" panose="02070309020205020404" pitchFamily="49" charset="0"/>
                <a:hlinkClick r:id="rId2"/>
              </a:rPr>
            </a:br>
            <a:r>
              <a:rPr lang="en-US" sz="2600" dirty="0">
                <a:cs typeface="Courier New" panose="02070309020205020404" pitchFamily="49" charset="0"/>
                <a:hlinkClick r:id="rId2"/>
              </a:rPr>
              <a:t>http://www.cplusplus.com/reference/cstdio/fprintf/</a:t>
            </a:r>
            <a:endParaRPr lang="en-US" sz="2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dirty="0">
                <a:cs typeface="Courier New" panose="02070309020205020404" pitchFamily="49" charset="0"/>
                <a:hlinkClick r:id="rId3"/>
              </a:rPr>
              <a:t>http://www.cplusplus.com/reference/cstdio/sprintf/</a:t>
            </a:r>
            <a:endParaRPr lang="en-US" sz="26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9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7657-4D2C-4B10-A79E-460E2E73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Left Shift &lt;&lt;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5B449-8BAA-4065-988F-F5DE096A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Bitwise Left Shift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) operator takes two operands, the second of which must be an integer.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char result = value &lt;&lt; 2;</a:t>
            </a:r>
          </a:p>
          <a:p>
            <a:r>
              <a:rPr lang="en-US" dirty="0"/>
              <a:t>The &lt;&lt; takes the first number's binary representation and gives a result whose binary representation is </a:t>
            </a:r>
            <a:r>
              <a:rPr lang="en-US" i="1" dirty="0"/>
              <a:t>shifted</a:t>
            </a:r>
            <a:r>
              <a:rPr lang="en-US" dirty="0"/>
              <a:t> over by the second operand number of bits.</a:t>
            </a:r>
          </a:p>
          <a:p>
            <a:pPr lvl="1"/>
            <a:r>
              <a:rPr lang="en-US" dirty="0"/>
              <a:t>The leftmost bits simply disappear and the new rightmost bits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.</a:t>
            </a:r>
          </a:p>
          <a:p>
            <a:r>
              <a:rPr lang="en-US" dirty="0"/>
              <a:t>In the example above, we do a left shift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5B101-0E10-4B3B-B992-6A35CBA84C94}"/>
              </a:ext>
            </a:extLst>
          </p:cNvPr>
          <p:cNvSpPr/>
          <p:nvPr/>
        </p:nvSpPr>
        <p:spPr>
          <a:xfrm>
            <a:off x="3048000" y="5609806"/>
            <a:ext cx="2193758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10 0011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1AF08-7B61-437A-BF5D-1E19250BBB0A}"/>
              </a:ext>
            </a:extLst>
          </p:cNvPr>
          <p:cNvSpPr/>
          <p:nvPr/>
        </p:nvSpPr>
        <p:spPr>
          <a:xfrm>
            <a:off x="6950244" y="5609806"/>
            <a:ext cx="2193758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1000 11</a:t>
            </a:r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7100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7657-4D2C-4B10-A79E-460E2E73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Right Shift &gt;&gt;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5B449-8BAA-4065-988F-F5DE096A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the Left Shift, the right shift (&gt;&gt;) operator takes two operands, the second of which must be an integer.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char result = value &gt;&gt; 3;</a:t>
            </a:r>
          </a:p>
          <a:p>
            <a:r>
              <a:rPr lang="en-US" dirty="0"/>
              <a:t>The &gt;&gt; takes the first number's binary representation and gives a result whose binary representation is </a:t>
            </a:r>
            <a:r>
              <a:rPr lang="en-US" i="1" dirty="0"/>
              <a:t>shifted</a:t>
            </a:r>
            <a:r>
              <a:rPr lang="en-US" dirty="0"/>
              <a:t> over by the second operand number of bits.</a:t>
            </a:r>
          </a:p>
          <a:p>
            <a:r>
              <a:rPr lang="en-US" dirty="0"/>
              <a:t>For signed values, the leftmost bits </a:t>
            </a:r>
            <a:br>
              <a:rPr lang="en-US" dirty="0"/>
            </a:br>
            <a:r>
              <a:rPr lang="en-US" dirty="0"/>
              <a:t>are extended from the original sign.</a:t>
            </a:r>
          </a:p>
          <a:p>
            <a:r>
              <a:rPr lang="en-US" dirty="0"/>
              <a:t>For unsigned values, they're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5B101-0E10-4B3B-B992-6A35CBA84C94}"/>
              </a:ext>
            </a:extLst>
          </p:cNvPr>
          <p:cNvSpPr/>
          <p:nvPr/>
        </p:nvSpPr>
        <p:spPr>
          <a:xfrm>
            <a:off x="6621377" y="4235114"/>
            <a:ext cx="2422358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 value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1010 0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1AF08-7B61-437A-BF5D-1E19250BBB0A}"/>
              </a:ext>
            </a:extLst>
          </p:cNvPr>
          <p:cNvSpPr/>
          <p:nvPr/>
        </p:nvSpPr>
        <p:spPr>
          <a:xfrm>
            <a:off x="9320463" y="4235115"/>
            <a:ext cx="2193758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1 0100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F043E6-65E9-48AA-8454-FE0039AD9F23}"/>
              </a:ext>
            </a:extLst>
          </p:cNvPr>
          <p:cNvSpPr/>
          <p:nvPr/>
        </p:nvSpPr>
        <p:spPr>
          <a:xfrm>
            <a:off x="6256421" y="5404097"/>
            <a:ext cx="2787314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value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1010 0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1EF028-F541-4F9A-AA34-4904605E12B5}"/>
              </a:ext>
            </a:extLst>
          </p:cNvPr>
          <p:cNvSpPr/>
          <p:nvPr/>
        </p:nvSpPr>
        <p:spPr>
          <a:xfrm>
            <a:off x="9320463" y="5404098"/>
            <a:ext cx="2193758" cy="883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1 0100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43156-F1CE-4EFC-A4B6-4EECA0A4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– Arithmetic Equivalence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F6B02-2C84-4C87-B05A-F69A36C0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Shifting a value by a number of bits has the same impact as multiplying or dividing by a power of 2.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&lt;&lt; n == x * 2</a:t>
            </a:r>
            <a:r>
              <a:rPr lang="en-US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&gt;&gt; n == x / 2</a:t>
            </a:r>
            <a:r>
              <a:rPr lang="en-US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</a:p>
          <a:p>
            <a:r>
              <a:rPr lang="en-US" dirty="0"/>
              <a:t>The consequence of this is that any time you would want to multiply by a power of two, you don't need to calculate the exponent.</a:t>
            </a:r>
          </a:p>
          <a:p>
            <a:r>
              <a:rPr lang="en-US" dirty="0"/>
              <a:t>This operation has many uses in optimization as a result.</a:t>
            </a:r>
          </a:p>
          <a:p>
            <a:pPr lvl="1"/>
            <a:r>
              <a:rPr lang="en-US" dirty="0"/>
              <a:t>The power function in most rudimentary math libraries is a looping algorithm.</a:t>
            </a:r>
          </a:p>
          <a:p>
            <a:pPr lvl="1"/>
            <a:r>
              <a:rPr lang="en-US" dirty="0"/>
              <a:t>The shift operators are single CPU instructions.</a:t>
            </a:r>
          </a:p>
          <a:p>
            <a:r>
              <a:rPr lang="en-US" dirty="0"/>
              <a:t>Math libraries implementing large integer division and multiplication will actually use shifting when possible to save time.</a:t>
            </a:r>
          </a:p>
        </p:txBody>
      </p:sp>
    </p:spTree>
    <p:extLst>
      <p:ext uri="{BB962C8B-B14F-4D97-AF65-F5344CB8AC3E}">
        <p14:creationId xmlns:p14="http://schemas.microsoft.com/office/powerpoint/2010/main" val="203617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6D52-F068-44B5-B639-595D1BD5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Assignment Operators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□=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905-C03C-4282-8805-AE8812E2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Oftentimes, programmers will want to do as much as they can in a single line of code.</a:t>
            </a:r>
          </a:p>
          <a:p>
            <a:r>
              <a:rPr lang="en-US" dirty="0"/>
              <a:t>Without constructs like conditional expression and pre-/post-in/decrement, there's an eventual stopping point where you need to move onto the next line.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 = </a:t>
            </a:r>
            <a:r>
              <a:rPr lang="en-US" dirty="0" err="1"/>
              <a:t>var</a:t>
            </a:r>
            <a:r>
              <a:rPr lang="en-US" dirty="0"/>
              <a:t> += value;</a:t>
            </a:r>
          </a:p>
          <a:p>
            <a:r>
              <a:rPr lang="en-US" dirty="0"/>
              <a:t>Assignment operators are a form of syntactic sugar which enables you to perform variable assignment as part of an expression.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0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6D52-F068-44B5-B639-595D1BD5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Assignment Operators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□=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905-C03C-4282-8805-AE8812E2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Oftentimes, programmers will want to do as much as they can in a single line of code.</a:t>
            </a:r>
          </a:p>
          <a:p>
            <a:r>
              <a:rPr lang="en-US" dirty="0"/>
              <a:t>Without constructs like conditional expression and pre-/post-in/decrement, there's an eventual stopping point where you need to move onto the next line.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□= value;</a:t>
            </a:r>
          </a:p>
          <a:p>
            <a:r>
              <a:rPr lang="en-US" dirty="0"/>
              <a:t>Assignment operators are a form of syntactic sugar which enables you to perform variable assignment as part of an expression.</a:t>
            </a:r>
          </a:p>
          <a:p>
            <a:pPr lvl="1"/>
            <a:r>
              <a:rPr lang="en-US" dirty="0"/>
              <a:t>The box is a placeholder we'll talk about what goes in there shortly.</a:t>
            </a:r>
          </a:p>
        </p:txBody>
      </p:sp>
    </p:spTree>
    <p:extLst>
      <p:ext uri="{BB962C8B-B14F-4D97-AF65-F5344CB8AC3E}">
        <p14:creationId xmlns:p14="http://schemas.microsoft.com/office/powerpoint/2010/main" val="224392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6D52-F068-44B5-B639-595D1BD5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Assignment Operator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905-C03C-4282-8805-AE8812E2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operator we should already be familiar with from normal assignment statements.</a:t>
            </a:r>
          </a:p>
          <a:p>
            <a:r>
              <a:rPr lang="en-US" dirty="0"/>
              <a:t>However, it can also be used as an expression, where it takes the value of both sides.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value;</a:t>
            </a:r>
          </a:p>
          <a:p>
            <a:r>
              <a:rPr lang="en-US" dirty="0"/>
              <a:t>The reason that this isn't ambiguous is that the assignment statement itself says "take the value on the right and store it in the location on the left."</a:t>
            </a:r>
          </a:p>
          <a:p>
            <a:r>
              <a:rPr lang="en-US" dirty="0"/>
              <a:t>Since both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will be the same value after assignment, we know what is going to be stored in the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2701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6D52-F068-44B5-B639-595D1BD5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Assignment Operators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□=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905-C03C-4282-8805-AE8812E2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4351338"/>
          </a:xfrm>
        </p:spPr>
        <p:txBody>
          <a:bodyPr>
            <a:normAutofit/>
          </a:bodyPr>
          <a:lstStyle/>
          <a:p>
            <a:r>
              <a:rPr lang="en-US" dirty="0"/>
              <a:t>However, assignment as an expression doesn't stop with the usual assignment.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□= value;</a:t>
            </a:r>
          </a:p>
          <a:p>
            <a:r>
              <a:rPr lang="en-US" dirty="0"/>
              <a:t>The C language actually includes a wide variety of assignment operations which allow us to save space.</a:t>
            </a:r>
          </a:p>
          <a:p>
            <a:r>
              <a:rPr lang="en-US" dirty="0"/>
              <a:t>For every binary operation in C, there's an equivalent assignment operator for it.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value;       /* same 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value;	/* same */</a:t>
            </a:r>
          </a:p>
        </p:txBody>
      </p:sp>
    </p:spTree>
    <p:extLst>
      <p:ext uri="{BB962C8B-B14F-4D97-AF65-F5344CB8AC3E}">
        <p14:creationId xmlns:p14="http://schemas.microsoft.com/office/powerpoint/2010/main" val="33254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6D52-F068-44B5-B639-595D1BD5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Assignment Operators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□=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905-C03C-4282-8805-AE8812E2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4351338"/>
          </a:xfrm>
        </p:spPr>
        <p:txBody>
          <a:bodyPr>
            <a:normAutofit/>
          </a:bodyPr>
          <a:lstStyle/>
          <a:p>
            <a:r>
              <a:rPr lang="en-US" dirty="0"/>
              <a:t>Again, it's not ambiguous what the value of the entire expression is going to be because of the nature of assignment.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□= value;</a:t>
            </a:r>
          </a:p>
          <a:p>
            <a:r>
              <a:rPr lang="en-US" dirty="0">
                <a:cs typeface="Courier New" panose="02070309020205020404" pitchFamily="49" charset="0"/>
              </a:rPr>
              <a:t>The can also be used by themselves as a shortcut.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□= value;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Here's a list of assignment operators.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Arithmetic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+= b, a -= b, a *= b, a /= b, a %= b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Bitwise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&gt;&gt;= b, a &lt;&lt;= b, a &amp;= b, a |= b, a ^= b</a:t>
            </a:r>
          </a:p>
        </p:txBody>
      </p:sp>
    </p:spTree>
    <p:extLst>
      <p:ext uri="{BB962C8B-B14F-4D97-AF65-F5344CB8AC3E}">
        <p14:creationId xmlns:p14="http://schemas.microsoft.com/office/powerpoint/2010/main" val="419317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946</Words>
  <Application>Microsoft Office PowerPoint</Application>
  <PresentationFormat>Widescreen</PresentationFormat>
  <Paragraphs>175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Office Theme</vt:lpstr>
      <vt:lpstr>CS 240 – Lecture 9</vt:lpstr>
      <vt:lpstr>Operators – Left Shift &lt;&lt;</vt:lpstr>
      <vt:lpstr>Operators – Right Shift &gt;&gt;</vt:lpstr>
      <vt:lpstr>Shifting – Arithmetic Equivalence</vt:lpstr>
      <vt:lpstr>Operators – Assignment Operators □=</vt:lpstr>
      <vt:lpstr>Operators – Assignment Operators □=</vt:lpstr>
      <vt:lpstr>Operators – Assignment Operator =</vt:lpstr>
      <vt:lpstr>Operators – Assignment Operators □=</vt:lpstr>
      <vt:lpstr>Operators – Assignment Operators □=</vt:lpstr>
      <vt:lpstr>Fun Tidbit – Revisiting XOR Swap Example </vt:lpstr>
      <vt:lpstr>Operators – Modulo %</vt:lpstr>
      <vt:lpstr>Modulo – Table Indexing</vt:lpstr>
      <vt:lpstr>Modulo – Digit Extraction</vt:lpstr>
      <vt:lpstr>Modulo – Digit Extraction</vt:lpstr>
      <vt:lpstr>Digit Extraction</vt:lpstr>
      <vt:lpstr>Digit Extraction – Final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63</cp:revision>
  <dcterms:created xsi:type="dcterms:W3CDTF">2018-02-13T17:54:08Z</dcterms:created>
  <dcterms:modified xsi:type="dcterms:W3CDTF">2018-02-22T20:13:39Z</dcterms:modified>
</cp:coreProperties>
</file>