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4F221-CE2B-4292-A7DD-53F66832B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340A3-28D8-4196-9BBE-4524DA2667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22428-EFF6-4440-AE1D-4A754BE5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8AE9A-516D-437C-A0A0-133BA0D5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375C0-A69D-4D0B-BFF0-5ABD547C1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7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967E-8B94-4A80-9DE3-BBFE542A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BF197-EE6A-43A7-84FE-DF7CEA3D0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AB36B-3BAF-40D3-BD98-3E6958677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22A20-63F2-41E2-975C-C6F4D03C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6A21D-FA6F-4FB4-8F79-29C3C925E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0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B52D72-956C-486E-A149-2ABD39CC1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94CC5-E6BA-4D90-9E40-9805EFF88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72794-794F-40A6-8D96-A51C86247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ECF04-96A1-45C7-954A-33FF2E74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583EC-300E-4D2E-8935-9ABF9F0F8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6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D0CC-C43B-49D2-8B03-026B2B8F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69E05-6E2E-487C-AC1D-69B40446B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84000-B1E5-4410-AFD0-9C0BB5D39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63800-BC02-4225-9012-BC08DA3C7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7B9B3-EE3D-40E4-9FF2-FE309B26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293CD-0655-4BF2-9D40-1DF29E723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7D275-5BC6-472D-817E-03BB227C2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077A6-F4D3-4F57-B2A7-7807E8BC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59D59-6C02-434B-84E2-ECF9473FF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D9B7D2-C3E3-4A42-B11F-2000C9DB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7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4CDD3-20AA-45E2-BB30-9E9C2F76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74A32-27BF-42CE-BABD-F6B0945EF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04FC7-D84F-49D5-8F29-83BB5CC9D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64222-F1B8-49D3-B9AB-21E5D1FD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EE4CA-5509-4540-8029-9A9742551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F5A63-BB41-4BFF-B1DC-010F35A7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3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5A02B-E6AD-4BE2-8A91-9EF9C0ECC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EEB774-AE1E-4761-92C2-C762B91F5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1481BB-B364-451A-8F00-7682F34536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DE931C-3AD7-4AC8-B8AB-7CD9199A8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CFF5C4-A405-4240-B0DD-572A70D462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49E387-9AA7-4B39-832E-53CCD9D9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B652C-4895-41D0-BB5E-1D1CE4D9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35A39E-ABA3-43A5-985F-7AFBC5C47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5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9E89-4B10-42D8-A319-6B826F91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134DDB-A8B0-4A0A-A0CD-FE619FF48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B72A2-9560-48E1-86E3-A551B595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BA1741-026D-464A-B9C7-CAC27D4F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6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3C94D7-EAC3-410B-B88A-E637B943D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29E1E5-7C98-43A0-B3D6-02E1898D8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1D46D-C24A-40DD-8D0E-41B1B661E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7B83E-C037-415A-8760-F95829681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897AA-6010-43A2-85DF-10B2412FD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7AACF-7388-4997-85AB-29A8AA76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DDFCC-F65F-4CE8-B977-38E33DCDC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8F31F-97F3-44D5-B0A2-4AF8A47DD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F184C-630A-4DB4-A5FF-027D632F4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54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876D-EEC4-4D01-B801-5DF1D6500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85C5F8-6DA5-4F6A-8F12-BE122E657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023A6-8798-4AB9-9546-8AE54A4DA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77417-C632-4CF8-9C89-F933C86E3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AF9D4-5CC6-4D10-B73F-5EBFA25A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F9B52-49C4-4B48-A500-AD7F9CF8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5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D916E4-44D9-4179-9BA7-D40AB0EA0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D41AA-1CE7-4CA2-B8B8-332D18F06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6FE81-B568-498B-9174-155DE3C86E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DBD70-8D62-4EAE-96D1-9C7D51606C8F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9A080-8662-418B-B6D1-2A768C4BC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B9B57-B971-43CD-9B75-59E41891F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D3AA2-63EF-4A95-92CA-51F923CC6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5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7E93A-24F8-45CC-B215-6B140E1886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CE14C8-AA41-4271-8B8D-A45461C41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Circular Buffers, Linked </a:t>
            </a:r>
            <a:r>
              <a:rPr lang="en-US" dirty="0" smtClean="0"/>
              <a:t>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157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1949F2-A765-4857-B8C6-698E1A108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534876"/>
            <a:ext cx="7467600" cy="26003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0ED84C-0BA3-45AB-B72C-0745723C4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D0AD0-4356-4A68-9170-A85FD3F2D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need to find a way to associate the following circular buffer indexes with the underlying actual indexes.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 way we do this is with modular arithmetic: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i</a:t>
            </a:r>
            <a:r>
              <a:rPr lang="en-US" dirty="0"/>
              <a:t> = (head + j) % length;		j = (</a:t>
            </a:r>
            <a:r>
              <a:rPr lang="en-US" dirty="0" err="1"/>
              <a:t>i</a:t>
            </a:r>
            <a:r>
              <a:rPr lang="en-US" dirty="0"/>
              <a:t> – head + length) % length;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E1F457-30FA-4134-8779-7929BB765B8E}"/>
              </a:ext>
            </a:extLst>
          </p:cNvPr>
          <p:cNvSpPr txBox="1"/>
          <p:nvPr/>
        </p:nvSpPr>
        <p:spPr>
          <a:xfrm>
            <a:off x="1865745" y="2735911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6346DA-F97B-4BAE-9672-24E75F0604AE}"/>
              </a:ext>
            </a:extLst>
          </p:cNvPr>
          <p:cNvSpPr txBox="1"/>
          <p:nvPr/>
        </p:nvSpPr>
        <p:spPr>
          <a:xfrm>
            <a:off x="1930101" y="4525819"/>
            <a:ext cx="12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343285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39FD1D0-431B-44C2-BDDD-13A662D1C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128837"/>
            <a:ext cx="7467600" cy="26003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87A4D9-FA1B-4B06-AE81-708DA8325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 –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5FA75-9BD6-46A5-A063-3F625B963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shifting the head and tail indices, you also need modular arithmetic to avoid those indices from falling off the buffer.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head = (head + 1) % length;	tail = (tail + 1) % length;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D52389-585A-491C-9C97-0A9E19A7F2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225" y="4001294"/>
            <a:ext cx="706755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538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859A7-04F1-49D7-932D-D4E57932E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Circular Buffer – Example Code for Circular Buffer of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39AA5-FB53-4821-8746-DD0E144427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011455" cy="344783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head = tail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array[10];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get(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(head + j) %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array[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poll()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char ret = array[head];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head = (head + 1) %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count--;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0101" y="1886989"/>
            <a:ext cx="55695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push(char x)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array[tail] = x;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(head == tail &amp;&amp; count == 10)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head = (head + 1) % 10;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tail = (tail + 1) % 10;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tail = (tail + 1) % 10;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count++;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F66F48-D6EA-4164-82BA-9A22DE1771C9}"/>
              </a:ext>
            </a:extLst>
          </p:cNvPr>
          <p:cNvSpPr txBox="1"/>
          <p:nvPr/>
        </p:nvSpPr>
        <p:spPr>
          <a:xfrm>
            <a:off x="838199" y="5441860"/>
            <a:ext cx="7741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These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i="1" dirty="0"/>
              <a:t> and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poll</a:t>
            </a:r>
            <a:r>
              <a:rPr lang="en-US" i="1" dirty="0"/>
              <a:t> functions do NOT check for content or count and are only for demonstration.</a:t>
            </a:r>
          </a:p>
        </p:txBody>
      </p:sp>
    </p:spTree>
    <p:extLst>
      <p:ext uri="{BB962C8B-B14F-4D97-AF65-F5344CB8AC3E}">
        <p14:creationId xmlns:p14="http://schemas.microsoft.com/office/powerpoint/2010/main" val="1932957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50750-A735-4020-89BA-1C2E0336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 – Limitations of Fixed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2EBFE-840E-4517-82C5-E74456754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dependence on underlying fixed storage for many data structures is unrealistic.</a:t>
            </a:r>
          </a:p>
          <a:p>
            <a:pPr lvl="1"/>
            <a:r>
              <a:rPr lang="en-US" dirty="0"/>
              <a:t>The data structure has a size limit that cannot be overcome once it is decided.</a:t>
            </a:r>
          </a:p>
          <a:p>
            <a:pPr lvl="1"/>
            <a:r>
              <a:rPr lang="en-US" dirty="0"/>
              <a:t>There must be enough contiguous space for the entire structure.</a:t>
            </a:r>
          </a:p>
          <a:p>
            <a:r>
              <a:rPr lang="en-US" dirty="0"/>
              <a:t>We'll tackle the first problem using what we learned about dynamic allocation.</a:t>
            </a:r>
          </a:p>
          <a:p>
            <a:r>
              <a:rPr lang="en-US" dirty="0"/>
              <a:t>Then, we'll discuss a new type of data structure that solves the second problem.</a:t>
            </a:r>
          </a:p>
        </p:txBody>
      </p:sp>
    </p:spTree>
    <p:extLst>
      <p:ext uri="{BB962C8B-B14F-4D97-AF65-F5344CB8AC3E}">
        <p14:creationId xmlns:p14="http://schemas.microsoft.com/office/powerpoint/2010/main" val="2378584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75728-7A2D-4CAB-90AA-C9445ED1E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BB08F-2194-466E-91F6-D7A0729F4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you've requested a block of memory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, you fall into the same pitfall as allocating memory with an array: the fixed size.</a:t>
            </a:r>
          </a:p>
          <a:p>
            <a:r>
              <a:rPr lang="en-US" dirty="0"/>
              <a:t>However,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 suite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dirty="0"/>
              <a:t> includes a function called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void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 void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);</a:t>
            </a:r>
          </a:p>
          <a:p>
            <a:r>
              <a:rPr lang="en-US" dirty="0"/>
              <a:t>When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/>
              <a:t> is called, it attempts to find a new block of memory of the new size.</a:t>
            </a:r>
          </a:p>
          <a:p>
            <a:pPr lvl="1"/>
            <a:r>
              <a:rPr lang="en-US" dirty="0"/>
              <a:t>If it finds one,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dirty="0"/>
              <a:t> copies the content of the block at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to the new block, frees the old block, and returns a pointer to that new block.</a:t>
            </a:r>
          </a:p>
          <a:p>
            <a:pPr lvl="1"/>
            <a:r>
              <a:rPr lang="en-US" dirty="0"/>
              <a:t>Otherwise, it returns the null pointer and the original arrangement is kept.</a:t>
            </a:r>
          </a:p>
        </p:txBody>
      </p:sp>
    </p:spTree>
    <p:extLst>
      <p:ext uri="{BB962C8B-B14F-4D97-AF65-F5344CB8AC3E}">
        <p14:creationId xmlns:p14="http://schemas.microsoft.com/office/powerpoint/2010/main" val="20105056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6A36E-85A5-4C35-8D67-DE6B2C514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 – Revisited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D7AC9-29C2-49F0-B63D-AC7599D33F1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head = tail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0, size =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char* array;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initialize(){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array = (char*) malloc(size);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get(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j)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(head + j) % size;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array[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poll()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char ret = array[head];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head = (head + 1) % size;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count--;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54B87-269E-4E42-8EA6-ABDCCC995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11115" y="1825625"/>
            <a:ext cx="6227804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push(char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array[tail] 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(head == tail &amp;&amp; count == size)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head = (head + 1) % size;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tail = (tail + 1) % size;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 else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tail = (tail + 1) % size;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count++;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resize(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newsize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char*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newblock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(char*)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realloc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newsize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newblock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array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newblock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size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newsize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newblock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NULL;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5790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244BC-535E-41C9-9D1D-E6DBF6CD9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 – Linked List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3D654D-840D-4F69-A3E3-EE2AB511C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Linked list data structures solve both the limited size and contiguity problems that arrays suffer.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struct link *next; 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type element;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dirty="0"/>
              <a:t>At it's core, a Linked List is composed of smaller structures called </a:t>
            </a:r>
            <a:r>
              <a:rPr lang="en-US" i="1" dirty="0"/>
              <a:t>links</a:t>
            </a:r>
            <a:r>
              <a:rPr lang="en-US" dirty="0"/>
              <a:t> or</a:t>
            </a:r>
            <a:r>
              <a:rPr lang="en-US" i="1" dirty="0"/>
              <a:t> nodes.</a:t>
            </a:r>
          </a:p>
          <a:p>
            <a:r>
              <a:rPr lang="en-US" dirty="0"/>
              <a:t>The list has one link called the "</a:t>
            </a:r>
            <a:r>
              <a:rPr lang="en-US" i="1" dirty="0"/>
              <a:t>root</a:t>
            </a:r>
            <a:r>
              <a:rPr lang="en-US" dirty="0"/>
              <a:t>" or "</a:t>
            </a:r>
            <a:r>
              <a:rPr lang="en-US" i="1" dirty="0"/>
              <a:t>head</a:t>
            </a:r>
            <a:r>
              <a:rPr lang="en-US" dirty="0"/>
              <a:t>" element, and that's considered index 0.</a:t>
            </a:r>
          </a:p>
          <a:p>
            <a:r>
              <a:rPr lang="en-US" dirty="0"/>
              <a:t>Other links are given an index based on how many connections away they are from being the root link.</a:t>
            </a:r>
          </a:p>
        </p:txBody>
      </p:sp>
      <p:pic>
        <p:nvPicPr>
          <p:cNvPr id="1026" name="Picture 2" descr="Singly-linked-list.svg">
            <a:extLst>
              <a:ext uri="{FF2B5EF4-FFF2-40B4-BE49-F238E27FC236}">
                <a16:creationId xmlns:a16="http://schemas.microsoft.com/office/drawing/2014/main" id="{6623FCDE-F49B-4B08-9BB4-9383EAF16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563" y="2891992"/>
            <a:ext cx="3886200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385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3ACDB-31E9-4E2D-A0BA-1B8A75B28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– The Empty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84165-AA88-4077-89C8-3F1D1E090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store a linked list as a variable, we do not use the link struct directly.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*root;</a:t>
            </a:r>
          </a:p>
          <a:p>
            <a:r>
              <a:rPr lang="en-US" dirty="0"/>
              <a:t>Instead, we keep a pointer to the root link. </a:t>
            </a:r>
            <a:r>
              <a:rPr lang="en-US" i="1" dirty="0"/>
              <a:t>Why?</a:t>
            </a:r>
          </a:p>
          <a:p>
            <a:r>
              <a:rPr lang="en-US" dirty="0"/>
              <a:t>An empty list has no links, but it's still a Linked List.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link *root = NULL;</a:t>
            </a:r>
          </a:p>
          <a:p>
            <a:r>
              <a:rPr lang="en-US" dirty="0"/>
              <a:t>The above is a valid Linked List.</a:t>
            </a:r>
          </a:p>
          <a:p>
            <a:pPr lvl="1"/>
            <a:r>
              <a:rPr lang="en-US" dirty="0"/>
              <a:t>Specifically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is the empty Linked List.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FC911C-78FC-42CF-9AB5-772970215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3827" y="4286321"/>
            <a:ext cx="390525" cy="39052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B3AB56B-D555-46EA-AB80-080B80C33C18}"/>
              </a:ext>
            </a:extLst>
          </p:cNvPr>
          <p:cNvCxnSpPr/>
          <p:nvPr/>
        </p:nvCxnSpPr>
        <p:spPr>
          <a:xfrm>
            <a:off x="8950036" y="4451927"/>
            <a:ext cx="7296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E5A2A94-9B53-40C8-A41F-3D35D08AB2BE}"/>
              </a:ext>
            </a:extLst>
          </p:cNvPr>
          <p:cNvSpPr txBox="1"/>
          <p:nvPr/>
        </p:nvSpPr>
        <p:spPr>
          <a:xfrm>
            <a:off x="8171934" y="4286321"/>
            <a:ext cx="778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</a:p>
        </p:txBody>
      </p:sp>
    </p:spTree>
    <p:extLst>
      <p:ext uri="{BB962C8B-B14F-4D97-AF65-F5344CB8AC3E}">
        <p14:creationId xmlns:p14="http://schemas.microsoft.com/office/powerpoint/2010/main" val="1817169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86B61-BC8A-4C0F-ADC8-BF3948C6F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– Adding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CD532-3B56-4B2A-AA9A-8E7CFEC40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add links to a Linked List, we need to find the end of the list.</a:t>
            </a:r>
          </a:p>
          <a:p>
            <a:r>
              <a:rPr lang="en-US" dirty="0"/>
              <a:t>Whatever we add to the list will be added after the last link.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link *current = root;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while (current &amp;&amp; current-&gt;next)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current = current-&gt;next;</a:t>
            </a:r>
          </a:p>
          <a:p>
            <a:r>
              <a:rPr lang="en-US" dirty="0"/>
              <a:t>The above code finds the last link in the list;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current</a:t>
            </a:r>
            <a:r>
              <a:rPr lang="en-US" dirty="0"/>
              <a:t> points to it.</a:t>
            </a:r>
          </a:p>
          <a:p>
            <a:r>
              <a:rPr lang="en-US" dirty="0"/>
              <a:t>There are two cases for the value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current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current is NULL				</a:t>
            </a:r>
            <a:r>
              <a:rPr lang="en-US" i="1" dirty="0"/>
              <a:t>root is the Empty Linked List</a:t>
            </a:r>
          </a:p>
          <a:p>
            <a:pPr lvl="1"/>
            <a:r>
              <a:rPr lang="en-US" dirty="0"/>
              <a:t>current is the address of a link		</a:t>
            </a:r>
            <a:r>
              <a:rPr lang="en-US" i="1" dirty="0"/>
              <a:t>there is at least one link in the list</a:t>
            </a:r>
          </a:p>
        </p:txBody>
      </p:sp>
    </p:spTree>
    <p:extLst>
      <p:ext uri="{BB962C8B-B14F-4D97-AF65-F5344CB8AC3E}">
        <p14:creationId xmlns:p14="http://schemas.microsoft.com/office/powerpoint/2010/main" val="2022888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95D57-6736-4DE7-83A9-3A2F1971E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– Adding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AFB5C-0AE7-463C-8C25-A45DDE433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242965" cy="4351338"/>
          </a:xfrm>
        </p:spPr>
        <p:txBody>
          <a:bodyPr>
            <a:normAutofit/>
          </a:bodyPr>
          <a:lstStyle/>
          <a:p>
            <a:r>
              <a:rPr lang="en-US" dirty="0"/>
              <a:t>In either case, we need to create a new link.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(struct link*) malloc(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(struct link));</a:t>
            </a:r>
          </a:p>
          <a:p>
            <a:r>
              <a:rPr lang="en-US" dirty="0"/>
              <a:t>This allocates persistent memory for a new link somewhere in memory.</a:t>
            </a:r>
          </a:p>
          <a:p>
            <a:r>
              <a:rPr lang="en-US" dirty="0"/>
              <a:t>We just requested this memory from malloc, but it contains junk.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NULL;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-&gt;element = &lt;SOMETHING&gt;;</a:t>
            </a:r>
          </a:p>
          <a:p>
            <a:r>
              <a:rPr lang="en-US" dirty="0"/>
              <a:t>Now we need to decide what to do with this new link based on the cases.</a:t>
            </a:r>
          </a:p>
        </p:txBody>
      </p:sp>
    </p:spTree>
    <p:extLst>
      <p:ext uri="{BB962C8B-B14F-4D97-AF65-F5344CB8AC3E}">
        <p14:creationId xmlns:p14="http://schemas.microsoft.com/office/powerpoint/2010/main" val="412965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F8E25-AD14-4C4F-9810-A32DD4A20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 – Circular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BB345-855C-4E15-8D5C-ADEDBA125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circular buffer is a data structure</a:t>
            </a:r>
            <a:br>
              <a:rPr lang="en-US" dirty="0"/>
            </a:br>
            <a:r>
              <a:rPr lang="en-US" dirty="0"/>
              <a:t>consisting of three parts:</a:t>
            </a:r>
          </a:p>
          <a:p>
            <a:pPr lvl="1"/>
            <a:r>
              <a:rPr lang="en-US" dirty="0"/>
              <a:t>A fixed-length buffer/array.</a:t>
            </a:r>
          </a:p>
          <a:p>
            <a:pPr lvl="1"/>
            <a:r>
              <a:rPr lang="en-US" dirty="0"/>
              <a:t>A head index.</a:t>
            </a:r>
          </a:p>
          <a:p>
            <a:pPr lvl="1"/>
            <a:r>
              <a:rPr lang="en-US" dirty="0"/>
              <a:t>A tail index.</a:t>
            </a:r>
          </a:p>
          <a:p>
            <a:r>
              <a:rPr lang="en-US" dirty="0"/>
              <a:t>The general purpose of a Circular </a:t>
            </a:r>
            <a:br>
              <a:rPr lang="en-US" dirty="0"/>
            </a:br>
            <a:r>
              <a:rPr lang="en-US" dirty="0"/>
              <a:t>Buffer is to receive a stream of data </a:t>
            </a:r>
            <a:br>
              <a:rPr lang="en-US" dirty="0"/>
            </a:br>
            <a:r>
              <a:rPr lang="en-US" dirty="0"/>
              <a:t>(usually arbitrarily long or infinite) but</a:t>
            </a:r>
            <a:br>
              <a:rPr lang="en-US" dirty="0"/>
            </a:br>
            <a:r>
              <a:rPr lang="en-US" dirty="0"/>
              <a:t>to only house a finite amount of it in memory at any time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8" name="Picture 4" descr="Image result for circular buffer">
            <a:extLst>
              <a:ext uri="{FF2B5EF4-FFF2-40B4-BE49-F238E27FC236}">
                <a16:creationId xmlns:a16="http://schemas.microsoft.com/office/drawing/2014/main" id="{01AD0614-FC17-4ED5-85F2-08AE3640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303" y="1690687"/>
            <a:ext cx="4476498" cy="302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434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9B34-51E6-45F3-A615-ED662EE55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– Adding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532E5-91CB-4727-B7CA-6CC88488A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case of the empty list, we have root == NULL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That means that we need the new link we're adding to be the new head of the list.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root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In the general case, current is a node that currently links to NULL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want it to link to </a:t>
            </a:r>
            <a:r>
              <a:rPr lang="en-US" dirty="0" err="1"/>
              <a:t>newlink</a:t>
            </a:r>
            <a:r>
              <a:rPr lang="en-US" dirty="0"/>
              <a:t> instead.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current-&gt;next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97AB9EB-878F-432F-B76C-E3D4B4907E11}"/>
              </a:ext>
            </a:extLst>
          </p:cNvPr>
          <p:cNvGrpSpPr/>
          <p:nvPr/>
        </p:nvGrpSpPr>
        <p:grpSpPr>
          <a:xfrm>
            <a:off x="1940669" y="2330021"/>
            <a:ext cx="1952418" cy="390525"/>
            <a:chOff x="8171934" y="4286321"/>
            <a:chExt cx="1952418" cy="3905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76466DC-0F34-4848-AE0E-4AFC39F0B7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33827" y="4286321"/>
              <a:ext cx="390525" cy="390525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D434FF8-A471-47A1-BDF3-2336923AC7E4}"/>
                </a:ext>
              </a:extLst>
            </p:cNvPr>
            <p:cNvCxnSpPr/>
            <p:nvPr/>
          </p:nvCxnSpPr>
          <p:spPr>
            <a:xfrm>
              <a:off x="8950036" y="4451927"/>
              <a:ext cx="72967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BA90D73-8995-4DFE-9123-0CB082B073D1}"/>
                </a:ext>
              </a:extLst>
            </p:cNvPr>
            <p:cNvSpPr txBox="1"/>
            <p:nvPr/>
          </p:nvSpPr>
          <p:spPr>
            <a:xfrm>
              <a:off x="8171934" y="4286321"/>
              <a:ext cx="778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root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4A930FE-B7EF-4650-904C-8FD001E54B10}"/>
              </a:ext>
            </a:extLst>
          </p:cNvPr>
          <p:cNvGrpSpPr/>
          <p:nvPr/>
        </p:nvGrpSpPr>
        <p:grpSpPr>
          <a:xfrm>
            <a:off x="5679246" y="2286770"/>
            <a:ext cx="3492657" cy="395320"/>
            <a:chOff x="6635593" y="2836574"/>
            <a:chExt cx="3492657" cy="39532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543859E9-12C5-4A5B-A8C2-0A9D6AAC40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66150" y="2836574"/>
              <a:ext cx="1562100" cy="390525"/>
            </a:xfrm>
            <a:prstGeom prst="rect">
              <a:avLst/>
            </a:prstGeom>
          </p:spPr>
        </p:pic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651ABEC6-4F8A-4C71-8A5A-7DB06B3641C2}"/>
                </a:ext>
              </a:extLst>
            </p:cNvPr>
            <p:cNvCxnSpPr/>
            <p:nvPr/>
          </p:nvCxnSpPr>
          <p:spPr>
            <a:xfrm>
              <a:off x="7807097" y="3028168"/>
              <a:ext cx="72967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6491E48-8A32-41D4-9581-EF55AC1610EB}"/>
                </a:ext>
              </a:extLst>
            </p:cNvPr>
            <p:cNvSpPr txBox="1"/>
            <p:nvPr/>
          </p:nvSpPr>
          <p:spPr>
            <a:xfrm>
              <a:off x="6635593" y="2862562"/>
              <a:ext cx="11715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newlink</a:t>
              </a:r>
              <a:endParaRPr lang="en-US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03B6079-3E98-4AEE-A03B-016816A5B039}"/>
              </a:ext>
            </a:extLst>
          </p:cNvPr>
          <p:cNvGrpSpPr/>
          <p:nvPr/>
        </p:nvGrpSpPr>
        <p:grpSpPr>
          <a:xfrm>
            <a:off x="1499286" y="4492331"/>
            <a:ext cx="3511258" cy="415077"/>
            <a:chOff x="1499286" y="4492331"/>
            <a:chExt cx="3511258" cy="41507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4AAB4B7-68C5-4C04-B7DB-221A5795019A}"/>
                </a:ext>
              </a:extLst>
            </p:cNvPr>
            <p:cNvGrpSpPr/>
            <p:nvPr/>
          </p:nvGrpSpPr>
          <p:grpSpPr>
            <a:xfrm>
              <a:off x="1499286" y="4538076"/>
              <a:ext cx="1907305" cy="369332"/>
              <a:chOff x="6629465" y="2862562"/>
              <a:chExt cx="1907305" cy="369332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A1F6CD7B-E4BF-46DD-98C4-356F0AF41924}"/>
                  </a:ext>
                </a:extLst>
              </p:cNvPr>
              <p:cNvCxnSpPr/>
              <p:nvPr/>
            </p:nvCxnSpPr>
            <p:spPr>
              <a:xfrm>
                <a:off x="7807097" y="3028168"/>
                <a:ext cx="72967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B5196D6-50FE-4816-8243-54ABE1CDB3F3}"/>
                  </a:ext>
                </a:extLst>
              </p:cNvPr>
              <p:cNvSpPr txBox="1"/>
              <p:nvPr/>
            </p:nvSpPr>
            <p:spPr>
              <a:xfrm>
                <a:off x="6629465" y="2862562"/>
                <a:ext cx="11776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current</a:t>
                </a:r>
              </a:p>
            </p:txBody>
          </p: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E941636-EC26-44D4-B9A4-D010F74DF9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448444" y="4492331"/>
              <a:ext cx="1562100" cy="390525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A32E95F-244B-48A4-BF8C-7BC824C2BC06}"/>
              </a:ext>
            </a:extLst>
          </p:cNvPr>
          <p:cNvGrpSpPr/>
          <p:nvPr/>
        </p:nvGrpSpPr>
        <p:grpSpPr>
          <a:xfrm>
            <a:off x="7018639" y="5101770"/>
            <a:ext cx="4677362" cy="390525"/>
            <a:chOff x="5646261" y="4516883"/>
            <a:chExt cx="4677362" cy="390525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0EBF7EA5-6B67-45BB-962E-2DFFAD9CA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580423" y="4516883"/>
              <a:ext cx="2743200" cy="390525"/>
            </a:xfrm>
            <a:prstGeom prst="rect">
              <a:avLst/>
            </a:prstGeom>
          </p:spPr>
        </p:pic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8771261-E500-4E5B-8289-ED12AA0086C2}"/>
                </a:ext>
              </a:extLst>
            </p:cNvPr>
            <p:cNvCxnSpPr/>
            <p:nvPr/>
          </p:nvCxnSpPr>
          <p:spPr>
            <a:xfrm>
              <a:off x="6794937" y="4703682"/>
              <a:ext cx="72967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5F9DD75-06BE-405A-92C8-0C3000BB31E1}"/>
                </a:ext>
              </a:extLst>
            </p:cNvPr>
            <p:cNvSpPr txBox="1"/>
            <p:nvPr/>
          </p:nvSpPr>
          <p:spPr>
            <a:xfrm>
              <a:off x="5646261" y="4538076"/>
              <a:ext cx="11486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current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5CE1DAE-BC9D-49C1-87DC-17A1C06D8970}"/>
              </a:ext>
            </a:extLst>
          </p:cNvPr>
          <p:cNvGrpSpPr/>
          <p:nvPr/>
        </p:nvGrpSpPr>
        <p:grpSpPr>
          <a:xfrm>
            <a:off x="6096000" y="3549525"/>
            <a:ext cx="3057887" cy="395320"/>
            <a:chOff x="7070363" y="2836574"/>
            <a:chExt cx="3057887" cy="395320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33B36C4-B11A-4259-8B26-B9B5CD0970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566150" y="2836574"/>
              <a:ext cx="1562100" cy="390525"/>
            </a:xfrm>
            <a:prstGeom prst="rect">
              <a:avLst/>
            </a:prstGeom>
          </p:spPr>
        </p:pic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E656DAA4-2438-4FB0-B387-9C75CB6AE2AB}"/>
                </a:ext>
              </a:extLst>
            </p:cNvPr>
            <p:cNvCxnSpPr/>
            <p:nvPr/>
          </p:nvCxnSpPr>
          <p:spPr>
            <a:xfrm>
              <a:off x="7807097" y="3028168"/>
              <a:ext cx="72967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B943EB3-3941-4822-98AE-DB1ECFD75568}"/>
                </a:ext>
              </a:extLst>
            </p:cNvPr>
            <p:cNvSpPr txBox="1"/>
            <p:nvPr/>
          </p:nvSpPr>
          <p:spPr>
            <a:xfrm>
              <a:off x="7070363" y="2862562"/>
              <a:ext cx="7367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root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00412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1EB1C-ABED-434A-A20A-4699F4701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– Deleting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0DE54-D87E-429C-9AEE-A3D5963D4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say that we have the address of a target link in a list that we want to remove.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*target = &lt;SOMETHING&gt;;</a:t>
            </a:r>
          </a:p>
          <a:p>
            <a:r>
              <a:rPr lang="en-US" dirty="0"/>
              <a:t>First, we need to find the link's previous link: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struct link *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root;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while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&amp;&amp;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target)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-&gt;next;</a:t>
            </a:r>
            <a:endParaRPr lang="en-US" dirty="0"/>
          </a:p>
          <a:p>
            <a:r>
              <a:rPr lang="en-US" dirty="0"/>
              <a:t>Either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/>
              <a:t>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dirty="0"/>
              <a:t>'s previous link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dirty="0"/>
              <a:t> is not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root</a:t>
            </a:r>
            <a:r>
              <a:rPr lang="en-US" dirty="0"/>
              <a:t>'s list.</a:t>
            </a:r>
          </a:p>
        </p:txBody>
      </p:sp>
    </p:spTree>
    <p:extLst>
      <p:ext uri="{BB962C8B-B14F-4D97-AF65-F5344CB8AC3E}">
        <p14:creationId xmlns:p14="http://schemas.microsoft.com/office/powerpoint/2010/main" val="3901287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F7F0-4ED1-4FB6-AA8D-92640470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– Deleting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8390D-60D6-4BCF-AFAD-534F64C49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assume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dirty="0"/>
              <a:t> is in the list.</a:t>
            </a:r>
          </a:p>
          <a:p>
            <a:endParaRPr lang="en-US" dirty="0"/>
          </a:p>
          <a:p>
            <a:r>
              <a:rPr lang="en-US" dirty="0"/>
              <a:t>We want to remove the target link and close the gap between other elements of the list.</a:t>
            </a:r>
          </a:p>
          <a:p>
            <a:r>
              <a:rPr lang="en-US" dirty="0"/>
              <a:t>After searching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dirty="0"/>
              <a:t>'s previous, we get 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target-&gt;next;</a:t>
            </a:r>
          </a:p>
          <a:p>
            <a:r>
              <a:rPr lang="en-US" dirty="0"/>
              <a:t>The list now has no reference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dirty="0"/>
              <a:t>.</a:t>
            </a:r>
          </a:p>
          <a:p>
            <a:r>
              <a:rPr lang="en-US" i="1" dirty="0"/>
              <a:t>Are we done?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B5FB45-EF68-49D5-9E52-1CEB6F85F0CC}"/>
              </a:ext>
            </a:extLst>
          </p:cNvPr>
          <p:cNvGrpSpPr/>
          <p:nvPr/>
        </p:nvGrpSpPr>
        <p:grpSpPr>
          <a:xfrm>
            <a:off x="7370119" y="2303250"/>
            <a:ext cx="3511258" cy="415077"/>
            <a:chOff x="1499286" y="4492331"/>
            <a:chExt cx="3511258" cy="415077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70BC5B8-014A-4740-99CE-B7F4E0593973}"/>
                </a:ext>
              </a:extLst>
            </p:cNvPr>
            <p:cNvGrpSpPr/>
            <p:nvPr/>
          </p:nvGrpSpPr>
          <p:grpSpPr>
            <a:xfrm>
              <a:off x="1499286" y="4538076"/>
              <a:ext cx="1907305" cy="369332"/>
              <a:chOff x="6629465" y="2862562"/>
              <a:chExt cx="1907305" cy="369332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4C62097F-18C8-41BC-A28C-5BF225B81E05}"/>
                  </a:ext>
                </a:extLst>
              </p:cNvPr>
              <p:cNvCxnSpPr/>
              <p:nvPr/>
            </p:nvCxnSpPr>
            <p:spPr>
              <a:xfrm>
                <a:off x="7807097" y="3028168"/>
                <a:ext cx="72967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EA2DE1F-034C-4CCB-B5C7-1B2FC4158902}"/>
                  </a:ext>
                </a:extLst>
              </p:cNvPr>
              <p:cNvSpPr txBox="1"/>
              <p:nvPr/>
            </p:nvSpPr>
            <p:spPr>
              <a:xfrm>
                <a:off x="6629465" y="2862562"/>
                <a:ext cx="11776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target</a:t>
                </a:r>
              </a:p>
            </p:txBody>
          </p:sp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83D2BFB-D6D6-4D75-88CF-A14184803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48444" y="4492331"/>
              <a:ext cx="1562100" cy="390525"/>
            </a:xfrm>
            <a:prstGeom prst="rect">
              <a:avLst/>
            </a:prstGeom>
          </p:spPr>
        </p:pic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B14701B5-34F6-406A-AE48-7BF6BBB7D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5159" y="3755926"/>
            <a:ext cx="771525" cy="390525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C2B05EC6-E11B-434E-9D44-9C598D8EEC59}"/>
              </a:ext>
            </a:extLst>
          </p:cNvPr>
          <p:cNvGrpSpPr/>
          <p:nvPr/>
        </p:nvGrpSpPr>
        <p:grpSpPr>
          <a:xfrm>
            <a:off x="4627652" y="5297708"/>
            <a:ext cx="4348111" cy="390525"/>
            <a:chOff x="2867591" y="4881304"/>
            <a:chExt cx="4348111" cy="39052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DDE3A5E-D425-45B4-8544-D8A91D4C01FB}"/>
                </a:ext>
              </a:extLst>
            </p:cNvPr>
            <p:cNvGrpSpPr/>
            <p:nvPr/>
          </p:nvGrpSpPr>
          <p:grpSpPr>
            <a:xfrm>
              <a:off x="2867591" y="4902497"/>
              <a:ext cx="1507775" cy="369332"/>
              <a:chOff x="2968398" y="2414421"/>
              <a:chExt cx="1507775" cy="369332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AB65A64-5B56-42BE-BF2E-B8042732F8AA}"/>
                  </a:ext>
                </a:extLst>
              </p:cNvPr>
              <p:cNvCxnSpPr/>
              <p:nvPr/>
            </p:nvCxnSpPr>
            <p:spPr>
              <a:xfrm>
                <a:off x="3746500" y="2580027"/>
                <a:ext cx="72967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83390F5-CA73-4815-BB14-F8929A333236}"/>
                  </a:ext>
                </a:extLst>
              </p:cNvPr>
              <p:cNvSpPr txBox="1"/>
              <p:nvPr/>
            </p:nvSpPr>
            <p:spPr>
              <a:xfrm>
                <a:off x="2968398" y="2414421"/>
                <a:ext cx="7781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root</a:t>
                </a:r>
              </a:p>
            </p:txBody>
          </p:sp>
        </p:grp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8F1A886-7701-43EC-A1A1-C6996D466C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82027" y="4881304"/>
              <a:ext cx="2733675" cy="390525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8378EA6-2FDB-405B-8374-6865B733896E}"/>
              </a:ext>
            </a:extLst>
          </p:cNvPr>
          <p:cNvGrpSpPr/>
          <p:nvPr/>
        </p:nvGrpSpPr>
        <p:grpSpPr>
          <a:xfrm>
            <a:off x="1507250" y="2315971"/>
            <a:ext cx="5477105" cy="390525"/>
            <a:chOff x="2968398" y="2393228"/>
            <a:chExt cx="5477105" cy="390525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96CC7C5-20BD-4FDC-8476-268822CDEE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59303" y="2393228"/>
              <a:ext cx="3886200" cy="390525"/>
            </a:xfrm>
            <a:prstGeom prst="rect">
              <a:avLst/>
            </a:prstGeom>
          </p:spPr>
        </p:pic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7151F1F-B711-446B-BAF9-6FD22C86D71D}"/>
                </a:ext>
              </a:extLst>
            </p:cNvPr>
            <p:cNvCxnSpPr/>
            <p:nvPr/>
          </p:nvCxnSpPr>
          <p:spPr>
            <a:xfrm>
              <a:off x="3746500" y="2580027"/>
              <a:ext cx="72967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44D0C1C-655F-418B-BA26-D94BA345F4C1}"/>
                </a:ext>
              </a:extLst>
            </p:cNvPr>
            <p:cNvSpPr txBox="1"/>
            <p:nvPr/>
          </p:nvSpPr>
          <p:spPr>
            <a:xfrm>
              <a:off x="2968398" y="2414421"/>
              <a:ext cx="7781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root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5423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D012C-BE41-41DB-AD80-6DAD7ADEF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– Deleting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CB107-3DC8-48C6-89BA-33415B770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We're not done.</a:t>
            </a:r>
          </a:p>
          <a:p>
            <a:r>
              <a:rPr lang="en-US" dirty="0"/>
              <a:t>Remember, each link is created by allocating memory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/>
              <a:t>.</a:t>
            </a:r>
          </a:p>
          <a:p>
            <a:r>
              <a:rPr lang="en-US" dirty="0"/>
              <a:t>If we're not using that memory anymore, we need to free it back to the allocation buffer.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free(target);</a:t>
            </a:r>
          </a:p>
          <a:p>
            <a:r>
              <a:rPr lang="en-US" dirty="0"/>
              <a:t>If we do not release that memory, then the application using the linked list will cause a memory leak when it deletes links.</a:t>
            </a:r>
          </a:p>
        </p:txBody>
      </p:sp>
    </p:spTree>
    <p:extLst>
      <p:ext uri="{BB962C8B-B14F-4D97-AF65-F5344CB8AC3E}">
        <p14:creationId xmlns:p14="http://schemas.microsoft.com/office/powerpoint/2010/main" val="2157807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5F8DA-36CD-4EE2-BD2A-9F93E1E7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 – Closing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84895-92D7-4F63-89A6-634360E4A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 a result of the Linked List's composition, we end up with the following conclusions to make about it.</a:t>
            </a:r>
          </a:p>
          <a:p>
            <a:pPr lvl="1"/>
            <a:r>
              <a:rPr lang="en-US" dirty="0"/>
              <a:t>The linked list can have as many links as there are available addresses in memory.</a:t>
            </a:r>
          </a:p>
          <a:p>
            <a:pPr lvl="1"/>
            <a:r>
              <a:rPr lang="en-US" dirty="0"/>
              <a:t>The linked list can add elements as long as there is at least a block of 4 bytes + the size of the element available to malloc.</a:t>
            </a:r>
          </a:p>
          <a:p>
            <a:r>
              <a:rPr lang="en-US" dirty="0"/>
              <a:t>Compared to an array implementation.</a:t>
            </a:r>
          </a:p>
          <a:p>
            <a:pPr lvl="1"/>
            <a:r>
              <a:rPr lang="en-US" dirty="0"/>
              <a:t>Arrays are limited to a built-in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SIZE_MAX</a:t>
            </a:r>
            <a:r>
              <a:rPr lang="en-US" dirty="0"/>
              <a:t>, which is at least 65535 but on modern 32-bit machines can be limited to 2</a:t>
            </a:r>
            <a:r>
              <a:rPr lang="en-US" baseline="30000" dirty="0"/>
              <a:t>32</a:t>
            </a:r>
            <a:r>
              <a:rPr lang="en-US" dirty="0"/>
              <a:t>-1.</a:t>
            </a:r>
          </a:p>
          <a:p>
            <a:pPr lvl="2"/>
            <a:r>
              <a:rPr lang="en-US" dirty="0"/>
              <a:t>Some implementations allow up to 2</a:t>
            </a:r>
            <a:r>
              <a:rPr lang="en-US" baseline="30000" dirty="0"/>
              <a:t>64</a:t>
            </a:r>
            <a:r>
              <a:rPr lang="en-US" dirty="0"/>
              <a:t>-1 on 64-bit architectures which is essentially limitless as well.</a:t>
            </a:r>
          </a:p>
          <a:p>
            <a:pPr lvl="1"/>
            <a:r>
              <a:rPr lang="en-US" dirty="0"/>
              <a:t>Arrays must be allocated all at once contiguously. </a:t>
            </a:r>
          </a:p>
          <a:p>
            <a:pPr lvl="2"/>
            <a:r>
              <a:rPr lang="en-US" dirty="0"/>
              <a:t>If there is no sufficiently-sized contiguous space, the array cannot exist.</a:t>
            </a:r>
          </a:p>
        </p:txBody>
      </p:sp>
    </p:spTree>
    <p:extLst>
      <p:ext uri="{BB962C8B-B14F-4D97-AF65-F5344CB8AC3E}">
        <p14:creationId xmlns:p14="http://schemas.microsoft.com/office/powerpoint/2010/main" val="331129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607A0-848E-4C57-BDE8-93F1210D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703F1-EDFB-4A22-9FB9-48BE34CDB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primary mechanism for the Circular Buffer is to treat a normal buffer as if the next element after the last space in the buffer is going to be the first element of the buffer.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Take the circular buffer above and count up from 3 to 9.</a:t>
            </a:r>
          </a:p>
        </p:txBody>
      </p:sp>
      <p:pic>
        <p:nvPicPr>
          <p:cNvPr id="2052" name="Picture 4" descr="Circular buffer - XXXX3XX.svg">
            <a:extLst>
              <a:ext uri="{FF2B5EF4-FFF2-40B4-BE49-F238E27FC236}">
                <a16:creationId xmlns:a16="http://schemas.microsoft.com/office/drawing/2014/main" id="{CA9BF821-4D5C-494E-974A-FA2A44506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2435" y="2954584"/>
            <a:ext cx="7459213" cy="161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ircular buffer - 6789345.svg">
            <a:extLst>
              <a:ext uri="{FF2B5EF4-FFF2-40B4-BE49-F238E27FC236}">
                <a16:creationId xmlns:a16="http://schemas.microsoft.com/office/drawing/2014/main" id="{81E58C1E-3C01-45BC-8D23-EF9CA2C31C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398" y="4881686"/>
            <a:ext cx="7459208" cy="161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476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AF906-82A2-45FF-AC2F-7B650CD9D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814E-0826-49A0-B5F1-25E14E2B1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 you can see, the data rolls around the end of the buffer, back to the beginning.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However, if we want to retrieve the data in the order in which we received it, we need to keep track of where to place the </a:t>
            </a:r>
            <a:r>
              <a:rPr lang="en-US" i="1" dirty="0"/>
              <a:t>freshest</a:t>
            </a:r>
            <a:r>
              <a:rPr lang="en-US" dirty="0"/>
              <a:t> element and the locate on the </a:t>
            </a:r>
            <a:r>
              <a:rPr lang="en-US" i="1" dirty="0"/>
              <a:t>stalest</a:t>
            </a:r>
            <a:r>
              <a:rPr lang="en-US" dirty="0"/>
              <a:t> element.</a:t>
            </a:r>
          </a:p>
          <a:p>
            <a:pPr lvl="1"/>
            <a:r>
              <a:rPr lang="en-US" dirty="0"/>
              <a:t>When the buffer is full, as seen above, it depends on the application if we should replace the </a:t>
            </a:r>
            <a:r>
              <a:rPr lang="en-US" i="1" dirty="0"/>
              <a:t>stalest</a:t>
            </a:r>
            <a:r>
              <a:rPr lang="en-US" dirty="0"/>
              <a:t> element or wait until the </a:t>
            </a:r>
            <a:r>
              <a:rPr lang="en-US" i="1" dirty="0"/>
              <a:t>stalest</a:t>
            </a:r>
            <a:r>
              <a:rPr lang="en-US" dirty="0"/>
              <a:t> element is removed.</a:t>
            </a:r>
          </a:p>
        </p:txBody>
      </p:sp>
      <p:pic>
        <p:nvPicPr>
          <p:cNvPr id="4" name="Picture 6" descr="Circular buffer - 6789345.svg">
            <a:extLst>
              <a:ext uri="{FF2B5EF4-FFF2-40B4-BE49-F238E27FC236}">
                <a16:creationId xmlns:a16="http://schemas.microsoft.com/office/drawing/2014/main" id="{94558343-374E-4282-A2A3-73B7AB29CB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396" y="2623405"/>
            <a:ext cx="7459208" cy="161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695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F355-580C-4835-B25D-1B66E7825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BD19-430E-4BA6-A8E4-7BB3327FF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Here we include two indexes for the circular buffer: Head and Tail.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Head indicates the beginning of stored data, where we have the stalest element.</a:t>
            </a:r>
          </a:p>
          <a:p>
            <a:r>
              <a:rPr lang="en-US" dirty="0"/>
              <a:t>Tail indicates the location immediately after stored data, where the freshest element will go.</a:t>
            </a:r>
          </a:p>
          <a:p>
            <a:pPr lvl="1"/>
            <a:r>
              <a:rPr lang="en-US" dirty="0"/>
              <a:t>In this case, the nine from our last example is the freshest element.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BF7884-A22A-4960-A5E0-A8A457B31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382044"/>
            <a:ext cx="74676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07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73EEA-D17E-4DE9-941F-C2AA97622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ECD69-D783-4B4B-A293-00A3E8034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buffer is full, both Tail and Head point to the same element in the underlying buffer.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This means that if we want to accept new data (let's say 10) into the buffer, we need to replace the oldest data (3) with the newest data (10).</a:t>
            </a:r>
          </a:p>
          <a:p>
            <a:r>
              <a:rPr lang="en-US" dirty="0"/>
              <a:t>Again, replacing old data with new data may need to wait until the old data is used, depending on the application.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5D8422-7178-48D0-977E-15054DBFF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619375"/>
            <a:ext cx="74676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8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3AA33-CBCF-4B8B-A324-D2DF8B882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02828-2FEF-473A-B1AF-F3507125F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removing the oldest element, the head index moves over to the next element.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When adding an element, the tail index moves over to the next element.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EF83CB-3EF6-4C39-B0EE-AB3A91F5D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4717257"/>
            <a:ext cx="7467600" cy="16192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EB98A6-6740-47DE-B9FA-674B96821B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2619375"/>
            <a:ext cx="7467600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313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72F4A-4D4B-4D79-A8EA-458BFB49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EA8CC-4DE8-4841-9209-D107093EE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the buffer is full and you still add an element, the stalest element is over written and both head and tail are moved over to the next element.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Stalest element (3) is </a:t>
            </a:r>
            <a:r>
              <a:rPr lang="en-US" b="1" i="1" dirty="0"/>
              <a:t>lost</a:t>
            </a:r>
            <a:r>
              <a:rPr lang="en-US" dirty="0"/>
              <a:t> in this case.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BC1585-855A-48DE-BF56-B3CA6EA496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199" y="2674702"/>
            <a:ext cx="6957291" cy="15085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74684A9-3BB6-4815-8EB7-9294449E18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1199" y="4072062"/>
            <a:ext cx="6957291" cy="150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7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91DEFB-C55D-469E-B024-86A18BF7D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429000"/>
            <a:ext cx="7467600" cy="26003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4B3DE6-11A5-47CE-8239-1813ABC44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Buffer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82A17-D434-410E-AE1A-1BABC8BC5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Accessing the elements of the circular buffer from the underlying buffer requires some mathematical tricks.</a:t>
            </a:r>
          </a:p>
          <a:p>
            <a:r>
              <a:rPr lang="en-US" dirty="0"/>
              <a:t>In this case, the head element (the first, the stalest, the oldest) is at index 5 in the underlying buffer.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 tail space in the buffer is at 4, with the last, stalest element at 3.</a:t>
            </a:r>
          </a:p>
        </p:txBody>
      </p:sp>
    </p:spTree>
    <p:extLst>
      <p:ext uri="{BB962C8B-B14F-4D97-AF65-F5344CB8AC3E}">
        <p14:creationId xmlns:p14="http://schemas.microsoft.com/office/powerpoint/2010/main" val="3732300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1127</Words>
  <Application>Microsoft Office PowerPoint</Application>
  <PresentationFormat>Widescreen</PresentationFormat>
  <Paragraphs>207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Courier New</vt:lpstr>
      <vt:lpstr>Times New Roman</vt:lpstr>
      <vt:lpstr>Office Theme</vt:lpstr>
      <vt:lpstr>CS 240 – Lecture 17</vt:lpstr>
      <vt:lpstr>Data Structure – Circular Buffer</vt:lpstr>
      <vt:lpstr>Circular Buffer</vt:lpstr>
      <vt:lpstr>Circular Buffer</vt:lpstr>
      <vt:lpstr>Circular Buffer</vt:lpstr>
      <vt:lpstr>Circular Buffer</vt:lpstr>
      <vt:lpstr>Circular Buffer</vt:lpstr>
      <vt:lpstr>Circular Buffer</vt:lpstr>
      <vt:lpstr>Circular Buffer</vt:lpstr>
      <vt:lpstr>Circular Buffer – Indexing</vt:lpstr>
      <vt:lpstr>Circular Buffer – Indexing</vt:lpstr>
      <vt:lpstr>Circular Buffer – Example Code for Circular Buffer of Characters</vt:lpstr>
      <vt:lpstr>Data Structure – Limitations of Fixed Storage</vt:lpstr>
      <vt:lpstr>Memory – realloc </vt:lpstr>
      <vt:lpstr>Circular Buffer – Revisited</vt:lpstr>
      <vt:lpstr>Data Structure – Linked List</vt:lpstr>
      <vt:lpstr>Linked List – The Empty List</vt:lpstr>
      <vt:lpstr>Linked List – Adding Links</vt:lpstr>
      <vt:lpstr>Linked List – Adding Links</vt:lpstr>
      <vt:lpstr>Linked List – Adding Links</vt:lpstr>
      <vt:lpstr>Linked List – Deleting Links</vt:lpstr>
      <vt:lpstr>Linked List – Deleting Links</vt:lpstr>
      <vt:lpstr>Linked List – Deleting Links</vt:lpstr>
      <vt:lpstr>Linked List – Closing 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Buffers</dc:title>
  <dc:creator>Kevin Amaral</dc:creator>
  <cp:lastModifiedBy>M-2-116</cp:lastModifiedBy>
  <cp:revision>26</cp:revision>
  <dcterms:created xsi:type="dcterms:W3CDTF">2017-11-15T18:20:09Z</dcterms:created>
  <dcterms:modified xsi:type="dcterms:W3CDTF">2018-04-12T21:04:56Z</dcterms:modified>
</cp:coreProperties>
</file>