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662" r:id="rId2"/>
    <p:sldId id="576" r:id="rId3"/>
    <p:sldId id="578" r:id="rId4"/>
    <p:sldId id="579" r:id="rId5"/>
    <p:sldId id="580" r:id="rId6"/>
    <p:sldId id="581" r:id="rId7"/>
    <p:sldId id="582" r:id="rId8"/>
    <p:sldId id="583" r:id="rId9"/>
    <p:sldId id="577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601" r:id="rId23"/>
    <p:sldId id="602" r:id="rId24"/>
    <p:sldId id="597" r:id="rId25"/>
    <p:sldId id="598" r:id="rId26"/>
    <p:sldId id="599" r:id="rId27"/>
    <p:sldId id="600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42" r:id="rId46"/>
    <p:sldId id="620" r:id="rId47"/>
    <p:sldId id="621" r:id="rId48"/>
    <p:sldId id="622" r:id="rId49"/>
    <p:sldId id="623" r:id="rId50"/>
    <p:sldId id="624" r:id="rId51"/>
    <p:sldId id="625" r:id="rId52"/>
    <p:sldId id="626" r:id="rId53"/>
    <p:sldId id="627" r:id="rId54"/>
    <p:sldId id="628" r:id="rId55"/>
    <p:sldId id="629" r:id="rId56"/>
    <p:sldId id="630" r:id="rId57"/>
    <p:sldId id="631" r:id="rId58"/>
    <p:sldId id="632" r:id="rId59"/>
    <p:sldId id="633" r:id="rId60"/>
    <p:sldId id="643" r:id="rId61"/>
    <p:sldId id="634" r:id="rId62"/>
    <p:sldId id="635" r:id="rId63"/>
    <p:sldId id="636" r:id="rId64"/>
    <p:sldId id="637" r:id="rId65"/>
    <p:sldId id="638" r:id="rId66"/>
    <p:sldId id="644" r:id="rId67"/>
    <p:sldId id="645" r:id="rId68"/>
    <p:sldId id="639" r:id="rId69"/>
    <p:sldId id="640" r:id="rId70"/>
    <p:sldId id="641" r:id="rId7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8B"/>
    <a:srgbClr val="00FFFF"/>
    <a:srgbClr val="00CC00"/>
    <a:srgbClr val="FF3300"/>
    <a:srgbClr val="66FF33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5909" autoAdjust="0"/>
  </p:normalViewPr>
  <p:slideViewPr>
    <p:cSldViewPr>
      <p:cViewPr varScale="1">
        <p:scale>
          <a:sx n="74" d="100"/>
          <a:sy n="74" d="100"/>
        </p:scale>
        <p:origin x="1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E9643D49-AF51-4F19-8EAC-E45F7E7C99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86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F334C94-C6A9-4966-98A0-5EC2A6C1B8F9}" type="slidenum">
              <a:rPr lang="en-CA" sz="13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3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86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9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A99F7-FF0E-4B98-81FE-DD84207635F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25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550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852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>2.1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2.2.1-2.2.3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2.3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2.4.1, 2.4.2, </a:t>
            </a:r>
            <a:r>
              <a:rPr lang="en-US" sz="2400" dirty="0" smtClean="0">
                <a:latin typeface="+mn-lt"/>
              </a:rPr>
              <a:t>2.4.5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Cardinality of Sets</a:t>
            </a:r>
            <a:endParaRPr lang="en-CA" sz="360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>
                <a:sym typeface="Symbol" pitchFamily="18" charset="2"/>
              </a:rPr>
              <a:t>If a set S contains n distinct elements, </a:t>
            </a:r>
            <a:r>
              <a:rPr lang="en-US" sz="2800" dirty="0" err="1">
                <a:sym typeface="Symbol" pitchFamily="18" charset="2"/>
              </a:rPr>
              <a:t>n</a:t>
            </a:r>
            <a:r>
              <a:rPr lang="en-US" sz="2800" b="1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,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we call S a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finite set</a:t>
            </a:r>
            <a:r>
              <a:rPr lang="en-US" sz="2800" dirty="0">
                <a:sym typeface="Symbol" pitchFamily="18" charset="2"/>
              </a:rPr>
              <a:t> with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cardinality n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 = {Mercedes, BMW, Porsche},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 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|A| = 3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2E2F4C0-0AC6-4625-85D1-4BEACB7D166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53340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5A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 = {1, {2, 3}, {4, 5}, 6}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19800" y="3505200"/>
            <a:ext cx="13716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|B|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6" name="Text Box 6"/>
              <p:cNvSpPr txBox="1">
                <a:spLocks noChangeArrowheads="1"/>
              </p:cNvSpPr>
              <p:nvPr/>
            </p:nvSpPr>
            <p:spPr bwMode="auto">
              <a:xfrm>
                <a:off x="457200" y="4038600"/>
                <a:ext cx="1676400" cy="4616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 =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752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038600"/>
                <a:ext cx="1676400" cy="461665"/>
              </a:xfrm>
              <a:prstGeom prst="rect">
                <a:avLst/>
              </a:prstGeom>
              <a:blipFill>
                <a:blip r:embed="rId2"/>
                <a:stretch>
                  <a:fillRect l="-5818" t="-10667" b="-38667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019800" y="4038600"/>
            <a:ext cx="1676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|C|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8" name="Text Box 8"/>
              <p:cNvSpPr txBox="1">
                <a:spLocks noChangeArrowheads="1"/>
              </p:cNvSpPr>
              <p:nvPr/>
            </p:nvSpPr>
            <p:spPr bwMode="auto">
              <a:xfrm>
                <a:off x="457200" y="4572000"/>
                <a:ext cx="4419600" cy="4616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 = { x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| x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7000 }</a:t>
                </a:r>
              </a:p>
            </p:txBody>
          </p:sp>
        </mc:Choice>
        <mc:Fallback xmlns="">
          <p:sp>
            <p:nvSpPr>
              <p:cNvPr id="1075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0"/>
                <a:ext cx="4419600" cy="461665"/>
              </a:xfrm>
              <a:prstGeom prst="rect">
                <a:avLst/>
              </a:prstGeom>
              <a:blipFill>
                <a:blip r:embed="rId3"/>
                <a:stretch>
                  <a:fillRect l="-2207" t="-10526" b="-36842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019800" y="4572000"/>
            <a:ext cx="21336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|D| = 7001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30" name="Text Box 10"/>
              <p:cNvSpPr txBox="1">
                <a:spLocks noChangeArrowheads="1"/>
              </p:cNvSpPr>
              <p:nvPr/>
            </p:nvSpPr>
            <p:spPr bwMode="auto">
              <a:xfrm>
                <a:off x="457200" y="5181600"/>
                <a:ext cx="4724400" cy="4616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 = { x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| x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7000 }</a:t>
                </a:r>
              </a:p>
            </p:txBody>
          </p:sp>
        </mc:Choice>
        <mc:Fallback xmlns="">
          <p:sp>
            <p:nvSpPr>
              <p:cNvPr id="10753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181600"/>
                <a:ext cx="4724400" cy="461665"/>
              </a:xfrm>
              <a:prstGeom prst="rect">
                <a:avLst/>
              </a:prstGeom>
              <a:blipFill>
                <a:blip r:embed="rId4"/>
                <a:stretch>
                  <a:fillRect l="-2065" t="-10526" b="-36842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019800" y="5181600"/>
            <a:ext cx="2971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is infinite!</a:t>
            </a:r>
          </a:p>
        </p:txBody>
      </p:sp>
    </p:spTree>
    <p:extLst>
      <p:ext uri="{BB962C8B-B14F-4D97-AF65-F5344CB8AC3E}">
        <p14:creationId xmlns:p14="http://schemas.microsoft.com/office/powerpoint/2010/main" val="476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  <p:bldP spid="107524" grpId="0" autoUpdateAnimBg="0"/>
      <p:bldP spid="107525" grpId="0" autoUpdateAnimBg="0"/>
      <p:bldP spid="107526" grpId="0" autoUpdateAnimBg="0"/>
      <p:bldP spid="107527" grpId="0" autoUpdateAnimBg="0"/>
      <p:bldP spid="107528" grpId="0" autoUpdateAnimBg="0"/>
      <p:bldP spid="107529" grpId="0" autoUpdateAnimBg="0"/>
      <p:bldP spid="107530" grpId="0" autoUpdateAnimBg="0"/>
      <p:bldP spid="10753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Power Set</a:t>
            </a:r>
            <a:endParaRPr lang="en-CA" sz="360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n-US" sz="2800" dirty="0">
                <a:sym typeface="Symbol" pitchFamily="18" charset="2"/>
              </a:rPr>
              <a:t>  P(A)          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“power set of A”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= {B | B </a:t>
            </a:r>
            <a:r>
              <a:rPr lang="en-US" sz="2800" b="1" dirty="0">
                <a:sym typeface="Symbol" pitchFamily="18" charset="2"/>
              </a:rPr>
              <a:t></a:t>
            </a:r>
            <a:r>
              <a:rPr lang="en-US" sz="2800" dirty="0">
                <a:sym typeface="Symbol" pitchFamily="18" charset="2"/>
              </a:rPr>
              <a:t> A}    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(contains all subsets of A)</a:t>
            </a:r>
          </a:p>
          <a:p>
            <a:pPr eaLnBrk="1" hangingPunct="1">
              <a:defRPr/>
            </a:pPr>
            <a:endParaRPr lang="en-US" sz="1600" dirty="0">
              <a:solidFill>
                <a:srgbClr val="00FFFF"/>
              </a:solidFill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Examples: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 eaLnBrk="1" hangingPunct="1">
              <a:defRPr/>
            </a:pPr>
            <a:endParaRPr lang="en-US" sz="8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A = {x, y, z}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A </a:t>
            </a:r>
            <a:r>
              <a:rPr lang="en-US" sz="2800" dirty="0">
                <a:sym typeface="Symbol" pitchFamily="18" charset="2"/>
              </a:rPr>
              <a:t>= {</a:t>
            </a:r>
            <a:r>
              <a:rPr lang="en-US" sz="2800" b="1" dirty="0">
                <a:sym typeface="Symbol" pitchFamily="18" charset="2"/>
              </a:rPr>
              <a:t></a:t>
            </a:r>
            <a:r>
              <a:rPr lang="en-US" sz="2800" dirty="0">
                <a:sym typeface="Symbol" pitchFamily="18" charset="2"/>
              </a:rPr>
              <a:t>, {x}, {y}, {z}, {x, y}, {x, z}, {y, z}, {x, y, z}}</a:t>
            </a:r>
          </a:p>
          <a:p>
            <a:pPr eaLnBrk="1" hangingPunct="1">
              <a:defRPr/>
            </a:pPr>
            <a:endParaRPr lang="en-US" sz="16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A = 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= {}	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Note: |A| = 0,  |2</a:t>
            </a:r>
            <a:r>
              <a:rPr lang="en-US" sz="2800" baseline="30000" dirty="0">
                <a:solidFill>
                  <a:srgbClr val="00FFFF"/>
                </a:solidFill>
                <a:sym typeface="Symbol" pitchFamily="18" charset="2"/>
              </a:rPr>
              <a:t>A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| = 1</a:t>
            </a:r>
            <a:r>
              <a:rPr lang="en-US" sz="2800" dirty="0">
                <a:sym typeface="Symbol" pitchFamily="18" charset="2"/>
              </a:rPr>
              <a:t>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2A0847F-46DE-4A81-B5C9-2507AEE0A53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Power Set</a:t>
            </a:r>
            <a:endParaRPr lang="en-CA" sz="36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915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Cardinality of power sets:</a:t>
            </a:r>
            <a:endParaRPr lang="en-US" sz="8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| 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| = 2</a:t>
            </a:r>
            <a:r>
              <a:rPr lang="en-US" sz="2800" baseline="30000" dirty="0">
                <a:sym typeface="Symbol" pitchFamily="18" charset="2"/>
              </a:rPr>
              <a:t>|A|</a:t>
            </a:r>
            <a:endParaRPr lang="en-US" sz="2800" dirty="0">
              <a:sym typeface="Symbol" pitchFamily="18" charset="2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Imagine each element in A has an “</a:t>
            </a:r>
            <a:r>
              <a:rPr lang="en-US" sz="2800" b="1" dirty="0">
                <a:solidFill>
                  <a:srgbClr val="66FF33"/>
                </a:solidFill>
                <a:sym typeface="Symbol" pitchFamily="18" charset="2"/>
              </a:rPr>
              <a:t>on</a:t>
            </a:r>
            <a:r>
              <a:rPr lang="en-US" sz="2800" dirty="0">
                <a:sym typeface="Symbol" pitchFamily="18" charset="2"/>
              </a:rPr>
              <a:t>/</a:t>
            </a: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off</a:t>
            </a:r>
            <a:r>
              <a:rPr lang="en-US" sz="2800" dirty="0">
                <a:sym typeface="Symbol" pitchFamily="18" charset="2"/>
              </a:rPr>
              <a:t>” switch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Each possible switch configuration in A corresponds to one element in 2</a:t>
            </a:r>
            <a:r>
              <a:rPr lang="en-US" sz="2800" baseline="30000" dirty="0">
                <a:sym typeface="Symbol" pitchFamily="18" charset="2"/>
              </a:rPr>
              <a:t>A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73D08BE-4DD1-4F0C-B283-D4619E6665B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10957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60552"/>
              </p:ext>
            </p:extLst>
          </p:nvPr>
        </p:nvGraphicFramePr>
        <p:xfrm>
          <a:off x="685800" y="3429000"/>
          <a:ext cx="5791200" cy="1828800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228600" y="5257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3 elements in A, there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are 2x2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8 elements in 2</a:t>
            </a:r>
            <a:r>
              <a:rPr lang="en-US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  <p:bldP spid="10962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Cartesian Product</a:t>
            </a:r>
            <a:endParaRPr lang="en-CA" sz="360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05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ordered n-tuple</a:t>
            </a:r>
            <a:r>
              <a:rPr lang="en-US" sz="2800" dirty="0" smtClean="0">
                <a:sym typeface="Symbol" pitchFamily="18" charset="2"/>
              </a:rPr>
              <a:t> 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is an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ordered collection</a:t>
            </a:r>
            <a:r>
              <a:rPr lang="en-US" sz="2800" dirty="0" smtClean="0">
                <a:sym typeface="Symbol" pitchFamily="18" charset="2"/>
              </a:rPr>
              <a:t> of objects.</a:t>
            </a: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Two ordered n-tuples 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and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(b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b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, …, </a:t>
            </a:r>
            <a:r>
              <a:rPr lang="en-US" sz="2800" dirty="0" err="1" smtClean="0">
                <a:sym typeface="Symbol" pitchFamily="18" charset="2"/>
              </a:rPr>
              <a:t>b</a:t>
            </a:r>
            <a:r>
              <a:rPr lang="en-US" sz="2800" baseline="-25000" dirty="0" err="1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are equal if and only if they contain exactly the same elements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in the same order</a:t>
            </a:r>
            <a:r>
              <a:rPr lang="en-US" sz="2800" dirty="0" smtClean="0">
                <a:sym typeface="Symbol" pitchFamily="18" charset="2"/>
              </a:rPr>
              <a:t>, i.e.,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 b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for 1 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 n.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Cartesian product</a:t>
            </a:r>
            <a:r>
              <a:rPr lang="en-US" sz="2800" dirty="0" smtClean="0">
                <a:sym typeface="Symbol" pitchFamily="18" charset="2"/>
              </a:rPr>
              <a:t> of two sets is defined as: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AB = {(a, b) | </a:t>
            </a:r>
            <a:r>
              <a:rPr lang="en-US" sz="2800" dirty="0" err="1" smtClean="0">
                <a:sym typeface="Symbol" pitchFamily="18" charset="2"/>
              </a:rPr>
              <a:t>aA</a:t>
            </a:r>
            <a:r>
              <a:rPr lang="en-US" sz="2800" dirty="0" smtClean="0">
                <a:sym typeface="Symbol" pitchFamily="18" charset="2"/>
              </a:rPr>
              <a:t>  </a:t>
            </a:r>
            <a:r>
              <a:rPr lang="en-US" sz="2800" dirty="0" err="1" smtClean="0">
                <a:sym typeface="Symbol" pitchFamily="18" charset="2"/>
              </a:rPr>
              <a:t>bB</a:t>
            </a:r>
            <a:r>
              <a:rPr lang="en-US" sz="2800" dirty="0" smtClean="0">
                <a:sym typeface="Symbol" pitchFamily="18" charset="2"/>
              </a:rPr>
              <a:t>}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 smtClean="0">
                <a:sym typeface="Symbol" pitchFamily="18" charset="2"/>
              </a:rPr>
              <a:t> A = {x, y}, B = {a, b, c}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AB = {(x, a), (x, b), (x, c), (y, a), (y, b), (y, c)}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308FB65-8C4C-4D06-A342-C2858C17CDA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Cartesian Product</a:t>
            </a:r>
            <a:endParaRPr lang="en-CA" sz="360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05800" cy="52578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Note that:</a:t>
            </a:r>
          </a:p>
          <a:p>
            <a:pPr marL="0" indent="0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A = </a:t>
            </a:r>
          </a:p>
          <a:p>
            <a:pPr marL="0" indent="0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A = </a:t>
            </a:r>
          </a:p>
          <a:p>
            <a:pPr marL="0" indent="0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For non-empty sets A and B: AB  AB  BA</a:t>
            </a:r>
          </a:p>
          <a:p>
            <a:pPr marL="0" indent="0" eaLnBrk="1" hangingPunct="1">
              <a:lnSpc>
                <a:spcPct val="11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|AB| = |A||B|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Cartesian product of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two or more sets</a:t>
            </a:r>
            <a:r>
              <a:rPr lang="en-US" sz="2800" dirty="0" smtClean="0">
                <a:sym typeface="Symbol" pitchFamily="18" charset="2"/>
              </a:rPr>
              <a:t> is defined as: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A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…A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{(a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,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, …,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) |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err="1" smtClean="0">
                <a:sym typeface="Symbol" pitchFamily="18" charset="2"/>
              </a:rPr>
              <a:t>A</a:t>
            </a:r>
            <a:r>
              <a:rPr lang="en-US" sz="2800" baseline="-250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for 1 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 n}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5EF1F97-B21E-49BF-A28E-49CC3D19339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Partitions</a:t>
            </a:r>
            <a:endParaRPr lang="en-CA" sz="3600" dirty="0" smtClean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820150" cy="5334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partition </a:t>
            </a:r>
            <a:r>
              <a:rPr lang="en-US" sz="2800" dirty="0" smtClean="0">
                <a:sym typeface="Symbol" pitchFamily="18" charset="2"/>
              </a:rPr>
              <a:t>of a set S is a collection of disjoint nonempty subsets of S that have S as their union. In other words, the collection of subsets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,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err="1" smtClean="0">
                <a:sym typeface="Symbol" pitchFamily="18" charset="2"/>
              </a:rPr>
              <a:t>iI</a:t>
            </a:r>
            <a:r>
              <a:rPr lang="en-US" sz="2800" dirty="0" smtClean="0">
                <a:sym typeface="Symbol" pitchFamily="18" charset="2"/>
              </a:rPr>
              <a:t>, forms a partition of S if and only if 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/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 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  for </a:t>
            </a:r>
            <a:r>
              <a:rPr lang="en-US" sz="2800" dirty="0" err="1" smtClean="0">
                <a:sym typeface="Symbol" pitchFamily="18" charset="2"/>
              </a:rPr>
              <a:t>iI</a:t>
            </a: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buFontTx/>
              <a:buAutoNum type="romanLcParenBoth" startAt="2"/>
              <a:defRPr/>
            </a:pPr>
            <a:r>
              <a:rPr lang="en-US" sz="2800" dirty="0" smtClean="0">
                <a:sym typeface="Symbol" pitchFamily="18" charset="2"/>
              </a:rPr>
              <a:t> 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 </a:t>
            </a:r>
            <a:r>
              <a:rPr lang="en-US" sz="2800" dirty="0" err="1" smtClean="0">
                <a:sym typeface="Symbol" pitchFamily="18" charset="2"/>
              </a:rPr>
              <a:t>A</a:t>
            </a:r>
            <a:r>
              <a:rPr lang="en-US" sz="2800" baseline="-25000" dirty="0" err="1" smtClean="0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 = , if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 j</a:t>
            </a:r>
          </a:p>
          <a:p>
            <a:pPr marL="0" indent="0" eaLnBrk="1" hangingPunct="1">
              <a:buFontTx/>
              <a:buAutoNum type="romanLcParenBoth" startAt="2"/>
              <a:defRPr/>
            </a:pPr>
            <a:r>
              <a:rPr lang="en-US" sz="2800" dirty="0" smtClean="0">
                <a:sym typeface="Symbol" pitchFamily="18" charset="2"/>
              </a:rPr>
              <a:t> </a:t>
            </a:r>
            <a:r>
              <a:rPr lang="en-US" sz="2800" baseline="-25000" dirty="0" err="1" smtClean="0">
                <a:sym typeface="Symbol" pitchFamily="18" charset="2"/>
              </a:rPr>
              <a:t>iI</a:t>
            </a:r>
            <a:r>
              <a:rPr lang="en-US" sz="2800" dirty="0" smtClean="0">
                <a:sym typeface="Symbol" pitchFamily="18" charset="2"/>
              </a:rPr>
              <a:t> A</a:t>
            </a:r>
            <a:r>
              <a:rPr lang="en-US" sz="2800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= 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808AC19-34F1-4720-B1C4-58F7DCFF047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Partitions</a:t>
            </a:r>
            <a:endParaRPr lang="en-CA" sz="3600" dirty="0" smtClean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99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Examples: </a:t>
            </a:r>
            <a:r>
              <a:rPr lang="en-US" sz="2800" smtClean="0">
                <a:sym typeface="Symbol" pitchFamily="18" charset="2"/>
              </a:rPr>
              <a:t>Let S be the set {u, m, b, r, o, c, k, s}.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Do the following collections of sets partition S ?</a:t>
            </a:r>
            <a:endParaRPr lang="en-US" sz="2800" baseline="30000" smtClean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BFAF01D-A45B-4F84-AE90-61B8EA5C75C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228600" y="18288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{{m, o, c, k}, {r, u, b, s}}</a:t>
            </a:r>
            <a:endParaRPr lang="en-US" baseline="30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4953000" y="18288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  <p:sp>
        <p:nvSpPr>
          <p:cNvPr id="587782" name="Rectangle 6"/>
          <p:cNvSpPr>
            <a:spLocks noChangeArrowheads="1"/>
          </p:cNvSpPr>
          <p:nvPr/>
        </p:nvSpPr>
        <p:spPr bwMode="auto">
          <a:xfrm>
            <a:off x="228600" y="25908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{{c, o, m, b}, {u, s}, {r}}</a:t>
            </a:r>
            <a:endParaRPr lang="en-US" baseline="30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4953000" y="25908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(k is missing).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228600" y="33528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{{b, r, o, c, k}, {m, u, s, t}}</a:t>
            </a:r>
            <a:endParaRPr lang="en-US" baseline="30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4953000" y="33528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(t is not in S).</a:t>
            </a:r>
          </a:p>
        </p:txBody>
      </p:sp>
      <p:sp>
        <p:nvSpPr>
          <p:cNvPr id="587786" name="Rectangle 10"/>
          <p:cNvSpPr>
            <a:spLocks noChangeArrowheads="1"/>
          </p:cNvSpPr>
          <p:nvPr/>
        </p:nvSpPr>
        <p:spPr bwMode="auto">
          <a:xfrm>
            <a:off x="228600" y="41148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{{u, m, b, r, o, c, k, s}}</a:t>
            </a:r>
            <a:endParaRPr lang="en-US" baseline="30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7" name="Rectangle 11"/>
          <p:cNvSpPr>
            <a:spLocks noChangeArrowheads="1"/>
          </p:cNvSpPr>
          <p:nvPr/>
        </p:nvSpPr>
        <p:spPr bwMode="auto">
          <a:xfrm>
            <a:off x="4953000" y="41148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  <p:sp>
        <p:nvSpPr>
          <p:cNvPr id="587788" name="Rectangle 12"/>
          <p:cNvSpPr>
            <a:spLocks noChangeArrowheads="1"/>
          </p:cNvSpPr>
          <p:nvPr/>
        </p:nvSpPr>
        <p:spPr bwMode="auto">
          <a:xfrm>
            <a:off x="228600" y="48768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{{b, o, r, k}, {r, u, m}, {c, s}}</a:t>
            </a:r>
            <a:endParaRPr lang="en-US" baseline="30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7789" name="Rectangle 13"/>
          <p:cNvSpPr>
            <a:spLocks noChangeArrowheads="1"/>
          </p:cNvSpPr>
          <p:nvPr/>
        </p:nvSpPr>
        <p:spPr bwMode="auto">
          <a:xfrm>
            <a:off x="4953000" y="48768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 is in two sets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90" name="Rectangle 14"/>
              <p:cNvSpPr>
                <a:spLocks noChangeArrowheads="1"/>
              </p:cNvSpPr>
              <p:nvPr/>
            </p:nvSpPr>
            <p:spPr bwMode="auto">
              <a:xfrm>
                <a:off x="228600" y="5638800"/>
                <a:ext cx="53340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{{u, m, b}, {r, o, c, k, s},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}</a:t>
                </a:r>
                <a:endParaRPr lang="en-US" baseline="30000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8779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638800"/>
                <a:ext cx="5334000" cy="685800"/>
              </a:xfrm>
              <a:prstGeom prst="rect">
                <a:avLst/>
              </a:prstGeom>
              <a:blipFill>
                <a:blip r:embed="rId2"/>
                <a:stretch>
                  <a:fillRect l="-1943" t="-70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7791" name="Rectangle 15"/>
              <p:cNvSpPr>
                <a:spLocks noChangeArrowheads="1"/>
              </p:cNvSpPr>
              <p:nvPr/>
            </p:nvSpPr>
            <p:spPr bwMode="auto">
              <a:xfrm>
                <a:off x="4953000" y="5638800"/>
                <a:ext cx="3733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not allowed).</a:t>
                </a:r>
              </a:p>
            </p:txBody>
          </p:sp>
        </mc:Choice>
        <mc:Fallback xmlns="">
          <p:sp>
            <p:nvSpPr>
              <p:cNvPr id="587791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5638800"/>
                <a:ext cx="3733800" cy="685800"/>
              </a:xfrm>
              <a:prstGeom prst="rect">
                <a:avLst/>
              </a:prstGeom>
              <a:blipFill>
                <a:blip r:embed="rId3"/>
                <a:stretch>
                  <a:fillRect l="-2778" t="-70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7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7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7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7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  <p:bldP spid="587780" grpId="0" build="p" autoUpdateAnimBg="0"/>
      <p:bldP spid="587781" grpId="0" autoUpdateAnimBg="0"/>
      <p:bldP spid="587782" grpId="0" build="p" autoUpdateAnimBg="0"/>
      <p:bldP spid="587783" grpId="0" autoUpdateAnimBg="0"/>
      <p:bldP spid="587784" grpId="0" build="p" autoUpdateAnimBg="0"/>
      <p:bldP spid="587785" grpId="0" autoUpdateAnimBg="0"/>
      <p:bldP spid="587786" grpId="0" build="p" autoUpdateAnimBg="0"/>
      <p:bldP spid="587787" grpId="0" autoUpdateAnimBg="0"/>
      <p:bldP spid="587788" grpId="0" build="p" autoUpdateAnimBg="0"/>
      <p:bldP spid="587789" grpId="0" autoUpdateAnimBg="0"/>
      <p:bldP spid="587790" grpId="0" build="p" autoUpdateAnimBg="0"/>
      <p:bldP spid="5877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Set Operations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371600"/>
                <a:ext cx="8153400" cy="45720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Union: AB = {x | </a:t>
                </a:r>
                <a:r>
                  <a:rPr lang="en-US" sz="2800" dirty="0" err="1" smtClean="0">
                    <a:sym typeface="Symbol" pitchFamily="18" charset="2"/>
                  </a:rPr>
                  <a:t>xA</a:t>
                </a:r>
                <a:r>
                  <a:rPr lang="en-US" sz="2800" dirty="0" smtClean="0">
                    <a:sym typeface="Symbol" pitchFamily="18" charset="2"/>
                  </a:rPr>
                  <a:t>  </a:t>
                </a:r>
                <a:r>
                  <a:rPr lang="en-US" sz="2800" dirty="0" err="1" smtClean="0">
                    <a:sym typeface="Symbol" pitchFamily="18" charset="2"/>
                  </a:rPr>
                  <a:t>xB</a:t>
                </a:r>
                <a:r>
                  <a:rPr lang="en-US" sz="2800" dirty="0" smtClean="0">
                    <a:sym typeface="Symbol" pitchFamily="18" charset="2"/>
                  </a:rPr>
                  <a:t>}</a:t>
                </a:r>
              </a:p>
              <a:p>
                <a:pPr eaLnBrk="1" hangingPunct="1"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  <a:r>
                  <a:rPr lang="en-US" sz="2800" dirty="0" smtClean="0">
                    <a:sym typeface="Symbol" pitchFamily="18" charset="2"/>
                  </a:rPr>
                  <a:t> A = {a, b}, B = {b, c, d}</a:t>
                </a:r>
              </a:p>
              <a:p>
                <a:pPr eaLnBrk="1" hangingPunct="1"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              </a:t>
                </a:r>
                <a:r>
                  <a:rPr lang="en-US" sz="2800" dirty="0" smtClean="0">
                    <a:sym typeface="Symbol" pitchFamily="18" charset="2"/>
                  </a:rPr>
                  <a:t>AB = {a, b, c, d} 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Intersection: AB = {x | </a:t>
                </a:r>
                <a:r>
                  <a:rPr lang="en-US" sz="2800" dirty="0" err="1" smtClean="0">
                    <a:sym typeface="Symbol" pitchFamily="18" charset="2"/>
                  </a:rPr>
                  <a:t>xA</a:t>
                </a:r>
                <a:r>
                  <a:rPr lang="en-US" sz="2800" dirty="0" smtClean="0">
                    <a:sym typeface="Symbol" pitchFamily="18" charset="2"/>
                  </a:rPr>
                  <a:t>  </a:t>
                </a:r>
                <a:r>
                  <a:rPr lang="en-US" sz="2800" dirty="0" err="1" smtClean="0">
                    <a:sym typeface="Symbol" pitchFamily="18" charset="2"/>
                  </a:rPr>
                  <a:t>xB</a:t>
                </a:r>
                <a:r>
                  <a:rPr lang="en-US" sz="2800" dirty="0" smtClean="0">
                    <a:sym typeface="Symbol" pitchFamily="18" charset="2"/>
                  </a:rPr>
                  <a:t>}</a:t>
                </a:r>
              </a:p>
              <a:p>
                <a:pPr eaLnBrk="1" hangingPunct="1"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  <a:r>
                  <a:rPr lang="en-US" sz="2800" dirty="0" smtClean="0">
                    <a:sym typeface="Symbol" pitchFamily="18" charset="2"/>
                  </a:rPr>
                  <a:t> A = {a, b}, B = {b, c, d}</a:t>
                </a:r>
              </a:p>
              <a:p>
                <a:pPr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               AB = {b}</a:t>
                </a: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153400" cy="4572000"/>
              </a:xfrm>
              <a:blipFill>
                <a:blip r:embed="rId3"/>
                <a:stretch>
                  <a:fillRect l="-1496" t="-1333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E527672-9AE3-4BAC-BD7A-0DAEAD02379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Set Operations</a:t>
            </a:r>
            <a:endParaRPr lang="en-CA" sz="360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4572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Two sets are called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disjoint</a:t>
            </a:r>
            <a:r>
              <a:rPr lang="en-US" sz="2800" dirty="0" smtClean="0">
                <a:sym typeface="Symbol" pitchFamily="18" charset="2"/>
              </a:rPr>
              <a:t> if their intersection is empty, that is, they share no elements: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AB = 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difference</a:t>
            </a:r>
            <a:r>
              <a:rPr lang="en-US" sz="2800" dirty="0" smtClean="0">
                <a:sym typeface="Symbol" pitchFamily="18" charset="2"/>
              </a:rPr>
              <a:t> between two sets A and B contains exactly those elements of A that are not in B:</a:t>
            </a: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A-B = {x | 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  </a:t>
            </a:r>
            <a:r>
              <a:rPr lang="en-US" sz="2800" dirty="0" err="1" smtClean="0">
                <a:sym typeface="Symbol" pitchFamily="18" charset="2"/>
              </a:rPr>
              <a:t>xB</a:t>
            </a:r>
            <a:r>
              <a:rPr lang="en-US" sz="2800" dirty="0" smtClean="0">
                <a:sym typeface="Symbol" pitchFamily="18" charset="2"/>
              </a:rPr>
              <a:t>}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Example: </a:t>
            </a:r>
            <a:r>
              <a:rPr lang="en-US" sz="2800" dirty="0" smtClean="0">
                <a:sym typeface="Symbol" pitchFamily="18" charset="2"/>
              </a:rPr>
              <a:t>A = {a, b}, B = {b, c, d}, A-B = {a}</a:t>
            </a: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sz="2800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6C3A188-1994-4852-A2DC-18819D000EE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Set Operations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19200"/>
                <a:ext cx="8305800" cy="51816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complement</a:t>
                </a:r>
                <a:r>
                  <a:rPr lang="en-US" sz="2800" dirty="0" smtClean="0">
                    <a:sym typeface="Symbol" pitchFamily="18" charset="2"/>
                  </a:rPr>
                  <a:t> of a set A contains exactly those elements under consideration that are not in A: </a:t>
                </a: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-A = U-A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:endParaRPr lang="en-US" sz="280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Example: </a:t>
                </a:r>
                <a:r>
                  <a:rPr lang="en-US" sz="2800" dirty="0" smtClean="0">
                    <a:sym typeface="Symbol" pitchFamily="18" charset="2"/>
                  </a:rPr>
                  <a:t>U = </a:t>
                </a:r>
                <a:r>
                  <a:rPr lang="en-US" sz="2800" b="1" dirty="0" smtClean="0">
                    <a:sym typeface="Symbol" pitchFamily="18" charset="2"/>
                  </a:rPr>
                  <a:t>N</a:t>
                </a:r>
                <a:r>
                  <a:rPr lang="en-US" sz="2800" dirty="0" smtClean="0">
                    <a:sym typeface="Symbol" pitchFamily="18" charset="2"/>
                  </a:rPr>
                  <a:t>,  B = {250, 251, 252, …}</a:t>
                </a: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                         -B = {0, 1, 2, …, 248, 249}</a:t>
                </a: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1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181600"/>
              </a:xfrm>
              <a:blipFill>
                <a:blip r:embed="rId2"/>
                <a:stretch>
                  <a:fillRect l="-1467" t="-1176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B3D7623-60B5-4B7F-9562-3764912B1C7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4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Set Theory</a:t>
            </a:r>
            <a:endParaRPr lang="en-CA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7244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Set: Collection of objects (“</a:t>
            </a:r>
            <a:r>
              <a:rPr lang="en-US" sz="2800" dirty="0" smtClean="0">
                <a:sym typeface="Symbol" pitchFamily="18" charset="2"/>
              </a:rPr>
              <a:t>elements/members”)</a:t>
            </a:r>
            <a:endParaRPr lang="en-US" sz="2800" dirty="0">
              <a:sym typeface="Symbol" pitchFamily="18" charset="2"/>
            </a:endParaRPr>
          </a:p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 err="1">
                <a:sym typeface="Symbol" pitchFamily="18" charset="2"/>
              </a:rPr>
              <a:t>aA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                    	“a is an element of A”</a:t>
            </a:r>
            <a:br>
              <a:rPr lang="en-US" sz="2800" dirty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                           	“a is a member of A”</a:t>
            </a:r>
          </a:p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 err="1">
                <a:sym typeface="Symbol" pitchFamily="18" charset="2"/>
              </a:rPr>
              <a:t>aA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                    	“a is not an element of A”</a:t>
            </a:r>
          </a:p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{a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a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a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}   	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“A contains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…” (roster method)</a:t>
            </a:r>
            <a:endParaRPr lang="en-US" sz="2800" dirty="0">
              <a:solidFill>
                <a:srgbClr val="00FFFF"/>
              </a:solidFill>
              <a:sym typeface="Symbol" pitchFamily="18" charset="2"/>
            </a:endParaRPr>
          </a:p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Order of elements is meaningless</a:t>
            </a:r>
          </a:p>
          <a:p>
            <a:pPr eaLnBrk="1" hangingPunct="1">
              <a:spcAft>
                <a:spcPct val="3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It does not matter how often the same element is listed</a:t>
            </a:r>
            <a:r>
              <a:rPr lang="en-US" sz="2800" dirty="0" smtClean="0">
                <a:sym typeface="Symbol" pitchFamily="18" charset="2"/>
              </a:rPr>
              <a:t>. (generally there are no repetitions)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943F761-3E8A-4CF5-BAD9-5B320D56028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Set Operations</a:t>
            </a:r>
            <a:endParaRPr lang="en-CA" sz="36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How can we prove A(BC) = (AB)(AC)?</a:t>
            </a:r>
          </a:p>
          <a:p>
            <a:pPr marL="0" indent="0" eaLnBrk="1" hangingPunct="1">
              <a:lnSpc>
                <a:spcPct val="55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Method I: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     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(BC)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Char char="Û"/>
              <a:defRPr/>
            </a:pP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  x(BC)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Char char="Û"/>
              <a:defRPr/>
            </a:pP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  (</a:t>
            </a:r>
            <a:r>
              <a:rPr lang="en-US" sz="2800" dirty="0" err="1" smtClean="0">
                <a:sym typeface="Symbol" pitchFamily="18" charset="2"/>
              </a:rPr>
              <a:t>xB</a:t>
            </a:r>
            <a:r>
              <a:rPr lang="en-US" sz="2800" dirty="0" smtClean="0">
                <a:sym typeface="Symbol" pitchFamily="18" charset="2"/>
              </a:rPr>
              <a:t>  </a:t>
            </a:r>
            <a:r>
              <a:rPr lang="en-US" sz="2800" dirty="0" err="1" smtClean="0">
                <a:sym typeface="Symbol" pitchFamily="18" charset="2"/>
              </a:rPr>
              <a:t>xC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Char char="Û"/>
              <a:defRPr/>
            </a:pPr>
            <a:r>
              <a:rPr lang="en-US" sz="2800" dirty="0" smtClean="0">
                <a:sym typeface="Symbol" pitchFamily="18" charset="2"/>
              </a:rPr>
              <a:t> (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  </a:t>
            </a:r>
            <a:r>
              <a:rPr lang="en-US" sz="2800" dirty="0" err="1" smtClean="0">
                <a:sym typeface="Symbol" pitchFamily="18" charset="2"/>
              </a:rPr>
              <a:t>xB</a:t>
            </a:r>
            <a:r>
              <a:rPr lang="en-US" sz="2800" dirty="0" smtClean="0">
                <a:sym typeface="Symbol" pitchFamily="18" charset="2"/>
              </a:rPr>
              <a:t>)  (</a:t>
            </a:r>
            <a:r>
              <a:rPr lang="en-US" sz="2800" dirty="0" err="1" smtClean="0">
                <a:sym typeface="Symbol" pitchFamily="18" charset="2"/>
              </a:rPr>
              <a:t>xA</a:t>
            </a:r>
            <a:r>
              <a:rPr lang="en-US" sz="2800" dirty="0" smtClean="0">
                <a:sym typeface="Symbol" pitchFamily="18" charset="2"/>
              </a:rPr>
              <a:t>  </a:t>
            </a:r>
            <a:r>
              <a:rPr lang="en-US" sz="2800" dirty="0" err="1" smtClean="0">
                <a:sym typeface="Symbol" pitchFamily="18" charset="2"/>
              </a:rPr>
              <a:t>xC</a:t>
            </a:r>
            <a:r>
              <a:rPr lang="en-US" sz="2800" dirty="0" smtClean="0">
                <a:sym typeface="Symbol" pitchFamily="18" charset="2"/>
              </a:rPr>
              <a:t>)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 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(distributive law for logical expressions)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Char char="Û"/>
              <a:defRPr/>
            </a:pPr>
            <a:r>
              <a:rPr lang="en-US" sz="2800" dirty="0" smtClean="0">
                <a:sym typeface="Symbol" pitchFamily="18" charset="2"/>
              </a:rPr>
              <a:t> x(AB)  x(AC)</a:t>
            </a:r>
          </a:p>
          <a:p>
            <a:pPr marL="0" indent="0" eaLnBrk="1" hangingPunct="1">
              <a:lnSpc>
                <a:spcPct val="80000"/>
              </a:lnSpc>
              <a:buFont typeface="Symbol" pitchFamily="18" charset="2"/>
              <a:buChar char="Û"/>
              <a:defRPr/>
            </a:pPr>
            <a:r>
              <a:rPr lang="en-US" sz="2800" dirty="0" smtClean="0">
                <a:sym typeface="Symbol" pitchFamily="18" charset="2"/>
              </a:rPr>
              <a:t> x(AB)(AC)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97D1EE7-16AA-4117-BD6F-9DDD5E3C4FE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Set Operations</a:t>
            </a:r>
            <a:endParaRPr lang="en-CA" sz="360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600200"/>
          </a:xfrm>
        </p:spPr>
        <p:txBody>
          <a:bodyPr/>
          <a:lstStyle/>
          <a:p>
            <a:pPr marL="0" indent="0" eaLnBrk="1" hangingPunct="1">
              <a:lnSpc>
                <a:spcPct val="55000"/>
              </a:lnSpc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Method II: </a:t>
            </a:r>
            <a:r>
              <a:rPr lang="en-US" sz="2800" smtClean="0">
                <a:sym typeface="Symbol" pitchFamily="18" charset="2"/>
              </a:rPr>
              <a:t>Membership table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1 means “x is an element of this set”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0 means “x is not an element of this set” 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68F39D5-638D-4B2C-8D70-4CD055E5184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116740" name="Group 4"/>
          <p:cNvGraphicFramePr>
            <a:graphicFrameLocks noGrp="1"/>
          </p:cNvGraphicFramePr>
          <p:nvPr/>
        </p:nvGraphicFramePr>
        <p:xfrm>
          <a:off x="685800" y="2438400"/>
          <a:ext cx="7467600" cy="3708402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   B   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C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(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C)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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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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B)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(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Symbol" pitchFamily="18" charset="2"/>
                        </a:rPr>
                        <a:t>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0   0   0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0   0   1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0   1   0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0   1   1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1   0   0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1   0   1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1   1   0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1   1   1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9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2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Set Identities</a:t>
            </a:r>
            <a:endParaRPr lang="en-CA" sz="36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B3D7623-60B5-4B7F-9562-3764912B1C7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844579"/>
                  </p:ext>
                </p:extLst>
              </p:nvPr>
            </p:nvGraphicFramePr>
            <p:xfrm>
              <a:off x="457200" y="990601"/>
              <a:ext cx="3581400" cy="52577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156868089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979411039"/>
                        </a:ext>
                      </a:extLst>
                    </a:gridCol>
                  </a:tblGrid>
                  <a:tr h="42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Identity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Name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7806010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6400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36132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3671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Complementation laws</a:t>
                          </a:r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64283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4650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844579"/>
                  </p:ext>
                </p:extLst>
              </p:nvPr>
            </p:nvGraphicFramePr>
            <p:xfrm>
              <a:off x="457200" y="990601"/>
              <a:ext cx="3581400" cy="52577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156868089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979411039"/>
                        </a:ext>
                      </a:extLst>
                    </a:gridCol>
                  </a:tblGrid>
                  <a:tr h="42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Identity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Name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7806010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7" t="-44654" r="-114545" b="-4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6400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7" t="-144654" r="-114545" b="-3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36132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7" t="-246203" r="-114545" b="-2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3671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7" t="-344025" r="-114545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dirty="0" smtClean="0"/>
                            <a:t>Complementation laws</a:t>
                          </a:r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64283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27" t="-444025" r="-114545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46500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781254"/>
                  </p:ext>
                </p:extLst>
              </p:nvPr>
            </p:nvGraphicFramePr>
            <p:xfrm>
              <a:off x="4191000" y="990602"/>
              <a:ext cx="4343400" cy="52577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15686808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979411039"/>
                        </a:ext>
                      </a:extLst>
                    </a:gridCol>
                  </a:tblGrid>
                  <a:tr h="42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Identity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Name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7806010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b="0" dirty="0" smtClean="0"/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6400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∩(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 smtClean="0"/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∪(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36132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∪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3671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64283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Complement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4650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3781254"/>
                  </p:ext>
                </p:extLst>
              </p:nvPr>
            </p:nvGraphicFramePr>
            <p:xfrm>
              <a:off x="4191000" y="990602"/>
              <a:ext cx="4343400" cy="52577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156868089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979411039"/>
                        </a:ext>
                      </a:extLst>
                    </a:gridCol>
                  </a:tblGrid>
                  <a:tr h="420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Identity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Name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77806010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44654" r="-59111" b="-4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46400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144654" r="-59111" b="-3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536132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246203" r="-59111" b="-20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36717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344025" r="-59111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9642836"/>
                      </a:ext>
                    </a:extLst>
                  </a:tr>
                  <a:tr h="967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2" t="-444025" r="-5911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Complement laws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46500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85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2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Proving Set Identities</a:t>
            </a:r>
            <a:endParaRPr lang="en-CA" sz="36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B3D7623-60B5-4B7F-9562-3764912B1C7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45870"/>
              </p:ext>
            </p:extLst>
          </p:nvPr>
        </p:nvGraphicFramePr>
        <p:xfrm>
          <a:off x="685800" y="990601"/>
          <a:ext cx="7772400" cy="5176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15686808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979411039"/>
                    </a:ext>
                  </a:extLst>
                </a:gridCol>
              </a:tblGrid>
              <a:tr h="66554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Description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Method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806010"/>
                  </a:ext>
                </a:extLst>
              </a:tr>
              <a:tr h="15307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Subset method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that each side of the identity is a subset of the other side.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4007"/>
                  </a:ext>
                </a:extLst>
              </a:tr>
              <a:tr h="15307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Membership table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each possible combination of the atomic sets, show that an element in exactly these atomic sets must either belong to both sides or belong to neither side.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361326"/>
                  </a:ext>
                </a:extLst>
              </a:tr>
              <a:tr h="14495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Apply existing identities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with one side, transform it into the other side using a sequence of steps by applying an established identity.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3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Exercises</a:t>
            </a:r>
            <a:endParaRPr lang="en-CA" sz="36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4953000"/>
          </a:xfrm>
        </p:spPr>
        <p:txBody>
          <a:bodyPr/>
          <a:lstStyle/>
          <a:p>
            <a:pPr marL="0" indent="0" eaLnBrk="1" hangingPunct="1">
              <a:lnSpc>
                <a:spcPct val="55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1: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Given a set A = {x, y, z} and a set B = {1, 2, 3, 4}, what is the value of  | 2</a:t>
            </a:r>
            <a:r>
              <a:rPr lang="en-US" sz="2800" baseline="30000" dirty="0" smtClean="0"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 2</a:t>
            </a:r>
            <a:r>
              <a:rPr lang="en-US" sz="2800" baseline="30000" dirty="0" smtClean="0">
                <a:sym typeface="Symbol" pitchFamily="18" charset="2"/>
              </a:rPr>
              <a:t>B</a:t>
            </a:r>
            <a:r>
              <a:rPr lang="en-US" sz="2800" dirty="0" smtClean="0">
                <a:sym typeface="Symbol" pitchFamily="18" charset="2"/>
              </a:rPr>
              <a:t> | 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2: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Is it true for all sets A and B that (AB)(BA) =  ?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Or do A and B have to meet certain conditions?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3: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For any two sets A and B, if A – B =  and B – A = , can we conclude that A = B? Why or why not?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CDD8B60-C57D-4FC8-B07E-1CBF2DD12EF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Exercises</a:t>
            </a:r>
            <a:endParaRPr lang="en-CA" sz="36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4953000"/>
          </a:xfrm>
        </p:spPr>
        <p:txBody>
          <a:bodyPr/>
          <a:lstStyle/>
          <a:p>
            <a:pPr marL="0" indent="0" eaLnBrk="1" hangingPunct="1">
              <a:lnSpc>
                <a:spcPct val="55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1: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Given a set A = {x, y, z} and a set B = {1, 2, 3, 4}, what is the value of  | 2</a:t>
            </a:r>
            <a:r>
              <a:rPr lang="en-US" sz="2800" baseline="30000" dirty="0" smtClean="0"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 2</a:t>
            </a:r>
            <a:r>
              <a:rPr lang="en-US" sz="2800" baseline="30000" dirty="0" smtClean="0">
                <a:sym typeface="Symbol" pitchFamily="18" charset="2"/>
              </a:rPr>
              <a:t>B</a:t>
            </a:r>
            <a:r>
              <a:rPr lang="en-US" sz="2800" dirty="0" smtClean="0">
                <a:sym typeface="Symbol" pitchFamily="18" charset="2"/>
              </a:rPr>
              <a:t> | 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Answer: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| 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 2</a:t>
            </a:r>
            <a:r>
              <a:rPr lang="en-US" sz="2800" baseline="30000" dirty="0">
                <a:sym typeface="Symbol" pitchFamily="18" charset="2"/>
              </a:rPr>
              <a:t>B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| = </a:t>
            </a:r>
            <a:r>
              <a:rPr lang="en-US" sz="2800" dirty="0">
                <a:sym typeface="Symbol" pitchFamily="18" charset="2"/>
              </a:rPr>
              <a:t>| 2</a:t>
            </a:r>
            <a:r>
              <a:rPr lang="en-US" sz="2800" baseline="30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| </a:t>
            </a:r>
            <a:r>
              <a:rPr lang="en-US" sz="2800" dirty="0" smtClean="0">
                <a:sym typeface="Symbol"/>
              </a:rPr>
              <a:t> |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B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| = 2</a:t>
            </a:r>
            <a:r>
              <a:rPr lang="en-US" sz="2800" baseline="30000" dirty="0" smtClean="0">
                <a:sym typeface="Symbol" pitchFamily="18" charset="2"/>
              </a:rPr>
              <a:t>|A|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/>
              </a:rPr>
              <a:t> </a:t>
            </a:r>
            <a:r>
              <a:rPr lang="en-US" sz="2800" dirty="0" smtClean="0">
                <a:sym typeface="Symbol" pitchFamily="18" charset="2"/>
              </a:rPr>
              <a:t>2</a:t>
            </a:r>
            <a:r>
              <a:rPr lang="en-US" sz="2800" baseline="30000" dirty="0" smtClean="0">
                <a:sym typeface="Symbol" pitchFamily="18" charset="2"/>
              </a:rPr>
              <a:t>|B|</a:t>
            </a:r>
            <a:r>
              <a:rPr lang="en-US" sz="2800" dirty="0" smtClean="0">
                <a:sym typeface="Symbol" pitchFamily="18" charset="2"/>
              </a:rPr>
              <a:t> = 8</a:t>
            </a:r>
            <a:r>
              <a:rPr lang="en-US" sz="2800" dirty="0" smtClean="0">
                <a:sym typeface="Symbol"/>
              </a:rPr>
              <a:t>16 = 128</a:t>
            </a:r>
            <a:r>
              <a:rPr lang="en-US" sz="2800" dirty="0" smtClean="0">
                <a:sym typeface="Symbol" pitchFamily="18" charset="2"/>
              </a:rPr>
              <a:t> 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E274EDB-15F9-468B-BF8F-B06B2E933CE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Exercises</a:t>
            </a:r>
            <a:endParaRPr lang="en-CA" sz="36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2: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Is it true for all sets A and B that (AB)(BA) =  ?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Or do A and B have to meet certain conditions?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Answer: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A and B share at least one element x, then both </a:t>
            </a:r>
            <a:r>
              <a:rPr lang="en-US" sz="2800" dirty="0">
                <a:sym typeface="Symbol" pitchFamily="18" charset="2"/>
              </a:rPr>
              <a:t>(A</a:t>
            </a:r>
            <a:r>
              <a:rPr lang="en-US" sz="2800" dirty="0" smtClean="0">
                <a:sym typeface="Symbol" pitchFamily="18" charset="2"/>
              </a:rPr>
              <a:t>B) and (B</a:t>
            </a:r>
            <a:r>
              <a:rPr lang="en-US" sz="2800" dirty="0">
                <a:sym typeface="Symbol" pitchFamily="18" charset="2"/>
              </a:rPr>
              <a:t>A)</a:t>
            </a:r>
            <a:r>
              <a:rPr lang="en-US" sz="2800" dirty="0" smtClean="0">
                <a:sym typeface="Symbol" pitchFamily="18" charset="2"/>
              </a:rPr>
              <a:t> contain the pair (x, x) and thus are not disjoint.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Therefore, for the above equation to be true, it is necessary that AB </a:t>
            </a:r>
            <a:r>
              <a:rPr lang="en-US" sz="2800" dirty="0">
                <a:sym typeface="Symbol" pitchFamily="18" charset="2"/>
              </a:rPr>
              <a:t>= </a:t>
            </a:r>
            <a:r>
              <a:rPr lang="en-US" sz="2800" dirty="0" smtClean="0">
                <a:sym typeface="Symbol" pitchFamily="18" charset="2"/>
              </a:rPr>
              <a:t>.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B579CC3-DEF1-4ED3-957A-AED6DD484DD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Exercises</a:t>
            </a:r>
            <a:endParaRPr lang="en-CA" sz="36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953000"/>
          </a:xfrm>
        </p:spPr>
        <p:txBody>
          <a:bodyPr/>
          <a:lstStyle/>
          <a:p>
            <a:pPr marL="0" indent="0" eaLnBrk="1" hangingPunct="1">
              <a:lnSpc>
                <a:spcPct val="55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Question 3: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For any two sets A and B, if A – B = </a:t>
            </a:r>
            <a:r>
              <a:rPr lang="en-US" sz="2800" dirty="0">
                <a:sym typeface="Symbol" pitchFamily="18" charset="2"/>
              </a:rPr>
              <a:t></a:t>
            </a:r>
            <a:r>
              <a:rPr lang="en-US" sz="2800" dirty="0" smtClean="0">
                <a:sym typeface="Symbol" pitchFamily="18" charset="2"/>
              </a:rPr>
              <a:t> and B – A = , can we conclude that A = B? Why or why not?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CCFF"/>
                </a:solidFill>
                <a:sym typeface="Symbol" pitchFamily="18" charset="2"/>
              </a:rPr>
              <a:t>Answer:</a:t>
            </a:r>
            <a:endParaRPr lang="en-US" sz="2800" b="1" dirty="0">
              <a:solidFill>
                <a:srgbClr val="00CC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Proof by contradiction: Assume that A ≠ B.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Then there must be either an element x such that </a:t>
            </a:r>
            <a:r>
              <a:rPr lang="en-US" sz="2800" dirty="0" err="1" smtClean="0">
                <a:sym typeface="Symbol" pitchFamily="18" charset="2"/>
              </a:rPr>
              <a:t>x</a:t>
            </a:r>
            <a:r>
              <a:rPr lang="en-US" sz="2800" dirty="0" err="1" smtClean="0">
                <a:sym typeface="Symbol"/>
              </a:rPr>
              <a:t>A</a:t>
            </a:r>
            <a:r>
              <a:rPr lang="en-US" sz="2800" dirty="0" smtClean="0">
                <a:sym typeface="Symbol"/>
              </a:rPr>
              <a:t> and </a:t>
            </a:r>
            <a:r>
              <a:rPr lang="en-US" sz="2800" dirty="0" err="1" smtClean="0">
                <a:sym typeface="Symbol"/>
              </a:rPr>
              <a:t>xB</a:t>
            </a:r>
            <a:r>
              <a:rPr lang="en-US" sz="2800" dirty="0" smtClean="0">
                <a:sym typeface="Symbol"/>
              </a:rPr>
              <a:t> or an element y such that </a:t>
            </a:r>
            <a:r>
              <a:rPr lang="en-US" sz="2800" dirty="0" err="1" smtClean="0">
                <a:sym typeface="Symbol" pitchFamily="18" charset="2"/>
              </a:rPr>
              <a:t>y</a:t>
            </a:r>
            <a:r>
              <a:rPr lang="en-US" sz="2800" dirty="0" err="1" smtClean="0">
                <a:sym typeface="Symbol"/>
              </a:rPr>
              <a:t>B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>
                <a:sym typeface="Symbol"/>
              </a:rPr>
              <a:t>and </a:t>
            </a:r>
            <a:r>
              <a:rPr lang="en-US" sz="2800" dirty="0" err="1" smtClean="0">
                <a:sym typeface="Symbol"/>
              </a:rPr>
              <a:t>yA</a:t>
            </a:r>
            <a:r>
              <a:rPr lang="en-US" sz="2800" dirty="0" smtClean="0">
                <a:sym typeface="Symbol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>
                <a:sym typeface="Symbol"/>
              </a:rPr>
              <a:t>If x exists, then x(A – B), and thus A – B </a:t>
            </a:r>
            <a:r>
              <a:rPr lang="en-US" sz="2800" dirty="0">
                <a:sym typeface="Symbol" pitchFamily="18" charset="2"/>
              </a:rPr>
              <a:t>≠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>
                <a:sym typeface="Symbol" pitchFamily="18" charset="2"/>
              </a:rPr>
              <a:t>.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>
                <a:sym typeface="Symbol"/>
              </a:rPr>
              <a:t>If </a:t>
            </a:r>
            <a:r>
              <a:rPr lang="en-US" sz="2800" dirty="0" smtClean="0">
                <a:sym typeface="Symbol"/>
              </a:rPr>
              <a:t>y </a:t>
            </a:r>
            <a:r>
              <a:rPr lang="en-US" sz="2800" dirty="0">
                <a:sym typeface="Symbol"/>
              </a:rPr>
              <a:t>exists, then </a:t>
            </a:r>
            <a:r>
              <a:rPr lang="en-US" sz="2800" dirty="0" smtClean="0">
                <a:sym typeface="Symbol"/>
              </a:rPr>
              <a:t>y(B </a:t>
            </a:r>
            <a:r>
              <a:rPr lang="en-US" sz="2800" dirty="0">
                <a:sym typeface="Symbol"/>
              </a:rPr>
              <a:t>– </a:t>
            </a:r>
            <a:r>
              <a:rPr lang="en-US" sz="2800" dirty="0" smtClean="0">
                <a:sym typeface="Symbol"/>
              </a:rPr>
              <a:t>A), </a:t>
            </a:r>
            <a:r>
              <a:rPr lang="en-US" sz="2800" dirty="0">
                <a:sym typeface="Symbol"/>
              </a:rPr>
              <a:t>and thus </a:t>
            </a:r>
            <a:r>
              <a:rPr lang="en-US" sz="2800" dirty="0" smtClean="0">
                <a:sym typeface="Symbol"/>
              </a:rPr>
              <a:t>B </a:t>
            </a:r>
            <a:r>
              <a:rPr lang="en-US" sz="2800" dirty="0">
                <a:sym typeface="Symbol"/>
              </a:rPr>
              <a:t>– </a:t>
            </a:r>
            <a:r>
              <a:rPr lang="en-US" sz="2800" dirty="0" smtClean="0">
                <a:sym typeface="Symbol"/>
              </a:rPr>
              <a:t>A </a:t>
            </a:r>
            <a:r>
              <a:rPr lang="en-US" sz="2800" dirty="0">
                <a:sym typeface="Symbol" pitchFamily="18" charset="2"/>
              </a:rPr>
              <a:t>≠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>
                <a:sym typeface="Symbol" pitchFamily="18" charset="2"/>
              </a:rPr>
              <a:t>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This contradicts the premise </a:t>
            </a:r>
            <a:r>
              <a:rPr lang="en-US" sz="2800" dirty="0">
                <a:sym typeface="Symbol" pitchFamily="18" charset="2"/>
              </a:rPr>
              <a:t>A – B =  and B – A = , </a:t>
            </a:r>
            <a:r>
              <a:rPr lang="en-US" sz="2800" dirty="0" smtClean="0">
                <a:sym typeface="Symbol" pitchFamily="18" charset="2"/>
              </a:rPr>
              <a:t>and therefore we can conclude A = B.</a:t>
            </a: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3121B92-5443-4399-9EA4-2778804BA0F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… and the next section is about…</a:t>
            </a:r>
            <a:endParaRPr lang="en-CA" sz="360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467600" cy="2286000"/>
          </a:xfrm>
        </p:spPr>
        <p:txBody>
          <a:bodyPr/>
          <a:lstStyle/>
          <a:p>
            <a:pPr marL="0" indent="0" eaLnBrk="1" hangingPunct="1">
              <a:lnSpc>
                <a:spcPct val="55000"/>
              </a:lnSpc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algn="ctr" eaLnBrk="1" hangingPunct="1">
              <a:spcBef>
                <a:spcPct val="0"/>
              </a:spcBef>
              <a:defRPr/>
            </a:pPr>
            <a:r>
              <a:rPr lang="en-US" sz="8000" dirty="0" smtClean="0">
                <a:solidFill>
                  <a:srgbClr val="00FFFF"/>
                </a:solidFill>
                <a:sym typeface="Symbol" pitchFamily="18" charset="2"/>
              </a:rPr>
              <a:t>Functions</a:t>
            </a:r>
            <a:r>
              <a:rPr lang="en-US" sz="2800" dirty="0" smtClean="0">
                <a:solidFill>
                  <a:srgbClr val="66FF33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80653B0-C7E7-4A4A-B60F-E3B25BAED90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6106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function</a:t>
            </a:r>
            <a:r>
              <a:rPr lang="en-US" sz="2800" smtClean="0">
                <a:sym typeface="Symbol" pitchFamily="18" charset="2"/>
              </a:rPr>
              <a:t> f from a set A to a set B is an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assignment</a:t>
            </a:r>
            <a:r>
              <a:rPr lang="en-US" sz="2800" smtClean="0">
                <a:sym typeface="Symbol" pitchFamily="18" charset="2"/>
              </a:rPr>
              <a:t> of exactly one element of B to each element of A.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write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f(a) = b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b is the unique element of B assigned by the function f to the element a of A.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f is a function from A to B, we write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f: AB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(note:  Here, ““ has nothing to do with if… then)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6DC2D1F-AEA8-47DB-891F-C2FFE16929F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Examples for Sets</a:t>
            </a:r>
            <a:endParaRPr lang="en-CA" sz="36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/>
          <a:lstStyle/>
          <a:p>
            <a:pPr marL="382588" indent="-382588" eaLnBrk="1" hangingPunct="1">
              <a:spcAft>
                <a:spcPct val="20000"/>
              </a:spcAft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“Standard” Sets: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Natural numbers </a:t>
            </a:r>
            <a:r>
              <a:rPr lang="en-US" sz="2800" b="1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= {0, 1, 2, 3, …}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Integers </a:t>
            </a:r>
            <a:r>
              <a:rPr lang="en-US" sz="2800" b="1" dirty="0">
                <a:sym typeface="Symbol" pitchFamily="18" charset="2"/>
              </a:rPr>
              <a:t>Z</a:t>
            </a:r>
            <a:r>
              <a:rPr lang="en-US" sz="2800" dirty="0">
                <a:sym typeface="Symbol" pitchFamily="18" charset="2"/>
              </a:rPr>
              <a:t> = {…, -2, -1, 0, 1, 2, …} 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Positive Integers </a:t>
            </a:r>
            <a:r>
              <a:rPr lang="en-US" sz="2800" b="1" dirty="0">
                <a:sym typeface="Symbol" pitchFamily="18" charset="2"/>
              </a:rPr>
              <a:t>Z</a:t>
            </a:r>
            <a:r>
              <a:rPr lang="en-US" sz="2800" b="1" baseline="30000" dirty="0">
                <a:sym typeface="Symbol" pitchFamily="18" charset="2"/>
              </a:rPr>
              <a:t>+</a:t>
            </a:r>
            <a:r>
              <a:rPr lang="en-US" sz="2800" dirty="0">
                <a:sym typeface="Symbol" pitchFamily="18" charset="2"/>
              </a:rPr>
              <a:t> = {1, 2, 3, 4, …}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Real Numbers </a:t>
            </a:r>
            <a:r>
              <a:rPr lang="en-US" sz="2800" b="1" dirty="0">
                <a:sym typeface="Symbol" pitchFamily="18" charset="2"/>
              </a:rPr>
              <a:t>R</a:t>
            </a:r>
            <a:r>
              <a:rPr lang="en-US" sz="2800" dirty="0">
                <a:sym typeface="Symbol" pitchFamily="18" charset="2"/>
              </a:rPr>
              <a:t> = {47.3, -12, , …}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Rational Numbers </a:t>
            </a:r>
            <a:r>
              <a:rPr lang="en-US" sz="2800" b="1" dirty="0">
                <a:sym typeface="Symbol" pitchFamily="18" charset="2"/>
              </a:rPr>
              <a:t>Q</a:t>
            </a:r>
            <a:r>
              <a:rPr lang="en-US" sz="2800" dirty="0">
                <a:sym typeface="Symbol" pitchFamily="18" charset="2"/>
              </a:rPr>
              <a:t> = {1.5, 2.6, -3.8, 15, </a:t>
            </a:r>
            <a:r>
              <a:rPr lang="en-US" sz="2800" dirty="0" smtClean="0">
                <a:sym typeface="Symbol" pitchFamily="18" charset="2"/>
              </a:rPr>
              <a:t>…}</a:t>
            </a:r>
          </a:p>
          <a:p>
            <a:pPr marL="382588" indent="-382588">
              <a:spcAft>
                <a:spcPct val="20000"/>
              </a:spcAft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Positive Real Numbers </a:t>
            </a:r>
            <a:r>
              <a:rPr lang="en-US" sz="2800" b="1" dirty="0" smtClean="0">
                <a:sym typeface="Symbol" pitchFamily="18" charset="2"/>
              </a:rPr>
              <a:t>R</a:t>
            </a:r>
            <a:r>
              <a:rPr lang="en-US" sz="2800" b="1" baseline="30000" dirty="0" smtClean="0">
                <a:sym typeface="Symbol" pitchFamily="18" charset="2"/>
              </a:rPr>
              <a:t>+</a:t>
            </a:r>
          </a:p>
          <a:p>
            <a:pPr marL="382588" indent="-382588">
              <a:spcAft>
                <a:spcPct val="20000"/>
              </a:spcAft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Complex Numbers </a:t>
            </a:r>
            <a:r>
              <a:rPr lang="en-US" sz="2800" b="1" dirty="0" smtClean="0">
                <a:sym typeface="Symbol" pitchFamily="18" charset="2"/>
              </a:rPr>
              <a:t>C</a:t>
            </a:r>
            <a:r>
              <a:rPr lang="en-US" sz="2800" dirty="0">
                <a:sym typeface="Symbol" pitchFamily="18" charset="2"/>
              </a:rPr>
              <a:t/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(correct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definitions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will follow)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4DB50A8-51B2-466D-9A42-2874367C473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610600" cy="4572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f:AB, we say that A is 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domain</a:t>
            </a:r>
            <a:r>
              <a:rPr lang="en-US" sz="2800" smtClean="0">
                <a:sym typeface="Symbol" pitchFamily="18" charset="2"/>
              </a:rPr>
              <a:t> of f and B is 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codomain</a:t>
            </a:r>
            <a:r>
              <a:rPr lang="en-US" sz="2800" smtClean="0">
                <a:sym typeface="Symbol" pitchFamily="18" charset="2"/>
              </a:rPr>
              <a:t> of f. 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If f(a) = b, we say that b is 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image</a:t>
            </a:r>
            <a:r>
              <a:rPr lang="en-US" sz="2800" smtClean="0">
                <a:sym typeface="Symbol" pitchFamily="18" charset="2"/>
              </a:rPr>
              <a:t> of a and a is 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pre-image</a:t>
            </a:r>
            <a:r>
              <a:rPr lang="en-US" sz="2800" smtClean="0">
                <a:sym typeface="Symbol" pitchFamily="18" charset="2"/>
              </a:rPr>
              <a:t> of b.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range</a:t>
            </a:r>
            <a:r>
              <a:rPr lang="en-US" sz="2800" smtClean="0">
                <a:sym typeface="Symbol" pitchFamily="18" charset="2"/>
              </a:rPr>
              <a:t> of f:AB is the set of all images of elements of A.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We say that f:AB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maps</a:t>
            </a:r>
            <a:r>
              <a:rPr lang="en-US" sz="2800" smtClean="0">
                <a:sym typeface="Symbol" pitchFamily="18" charset="2"/>
              </a:rPr>
              <a:t> A to B.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7180725-2F07-468A-A7B6-ADE3ED26DEA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Let us take a look at the function f:PC with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P = {Linda, Max, Kathy, Peter}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C = {Boston, New York, Hong Kong, Moscow}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f(Linda) = Moscow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f(Max) = Boston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f(Kathy) = Hong Kong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f(Peter) = New York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Here, the range of f is C.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DAB6A57-5A1E-4914-83E3-2CFE6AF8928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3733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us re-specify f as follows:</a:t>
            </a: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f(Linda) = Moscow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f(Max) = Boston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f(Kathy) = Hong Kong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f(Peter) = Boston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still a function?</a:t>
            </a:r>
          </a:p>
          <a:p>
            <a:pPr marL="0" indent="0" eaLnBrk="1" hangingPunct="1">
              <a:defRPr/>
            </a:pPr>
            <a:endParaRPr lang="en-US" sz="8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B87F9C2-B85F-458E-9E94-C825FBCACD2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038600" y="4343400"/>
            <a:ext cx="1295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962400" y="5029200"/>
            <a:ext cx="502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{Moscow, Boston, Hong Kong}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81000" y="5029200"/>
            <a:ext cx="3505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its range?</a:t>
            </a:r>
          </a:p>
        </p:txBody>
      </p:sp>
    </p:spTree>
    <p:extLst>
      <p:ext uri="{BB962C8B-B14F-4D97-AF65-F5344CB8AC3E}">
        <p14:creationId xmlns:p14="http://schemas.microsoft.com/office/powerpoint/2010/main" val="30124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  <p:bldP spid="114692" grpId="0" autoUpdateAnimBg="0"/>
      <p:bldP spid="114693" grpId="0" autoUpdateAnimBg="0"/>
      <p:bldP spid="11469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60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Other ways to represent f: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44F8B52-1D35-44D2-A0EB-655D36FB91A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914400" y="2057400"/>
          <a:ext cx="3200400" cy="358140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f(x)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Linda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Moscow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Boston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Kathy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Hong Kong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Boston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648200" y="2133600"/>
            <a:ext cx="4343400" cy="3338513"/>
            <a:chOff x="2928" y="1344"/>
            <a:chExt cx="2736" cy="2103"/>
          </a:xfrm>
        </p:grpSpPr>
        <p:sp>
          <p:nvSpPr>
            <p:cNvPr id="115737" name="Text Box 25"/>
            <p:cNvSpPr txBox="1">
              <a:spLocks noChangeArrowheads="1"/>
            </p:cNvSpPr>
            <p:nvPr/>
          </p:nvSpPr>
          <p:spPr bwMode="auto">
            <a:xfrm>
              <a:off x="2928" y="1344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Linda</a:t>
              </a:r>
            </a:p>
          </p:txBody>
        </p:sp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2928" y="19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</a:t>
              </a:r>
            </a:p>
          </p:txBody>
        </p: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2928" y="24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Kathy</a:t>
              </a: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2928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Peter</a:t>
              </a:r>
            </a:p>
          </p:txBody>
        </p:sp>
        <p:sp>
          <p:nvSpPr>
            <p:cNvPr id="115741" name="Text Box 29"/>
            <p:cNvSpPr txBox="1">
              <a:spLocks noChangeArrowheads="1"/>
            </p:cNvSpPr>
            <p:nvPr/>
          </p:nvSpPr>
          <p:spPr bwMode="auto">
            <a:xfrm>
              <a:off x="4416" y="1344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Boston</a:t>
              </a:r>
            </a:p>
          </p:txBody>
        </p:sp>
        <p:sp>
          <p:nvSpPr>
            <p:cNvPr id="115742" name="Text Box 30"/>
            <p:cNvSpPr txBox="1">
              <a:spLocks noChangeArrowheads="1"/>
            </p:cNvSpPr>
            <p:nvPr/>
          </p:nvSpPr>
          <p:spPr bwMode="auto">
            <a:xfrm>
              <a:off x="4368" y="19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New York</a:t>
              </a:r>
            </a:p>
          </p:txBody>
        </p:sp>
        <p:sp>
          <p:nvSpPr>
            <p:cNvPr id="115743" name="Text Box 31"/>
            <p:cNvSpPr txBox="1">
              <a:spLocks noChangeArrowheads="1"/>
            </p:cNvSpPr>
            <p:nvPr/>
          </p:nvSpPr>
          <p:spPr bwMode="auto">
            <a:xfrm>
              <a:off x="4368" y="2496"/>
              <a:ext cx="129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Hong Kong</a:t>
              </a:r>
            </a:p>
          </p:txBody>
        </p:sp>
        <p:sp>
          <p:nvSpPr>
            <p:cNvPr id="115744" name="Text Box 32"/>
            <p:cNvSpPr txBox="1">
              <a:spLocks noChangeArrowheads="1"/>
            </p:cNvSpPr>
            <p:nvPr/>
          </p:nvSpPr>
          <p:spPr bwMode="auto">
            <a:xfrm>
              <a:off x="4368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Moscow</a:t>
              </a:r>
            </a:p>
          </p:txBody>
        </p:sp>
      </p:grpSp>
      <p:sp>
        <p:nvSpPr>
          <p:cNvPr id="115745" name="Line 33"/>
          <p:cNvSpPr>
            <a:spLocks noChangeShapeType="1"/>
          </p:cNvSpPr>
          <p:nvPr/>
        </p:nvSpPr>
        <p:spPr bwMode="auto">
          <a:xfrm>
            <a:off x="5791200" y="24384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746" name="Line 34"/>
          <p:cNvSpPr>
            <a:spLocks noChangeShapeType="1"/>
          </p:cNvSpPr>
          <p:nvPr/>
        </p:nvSpPr>
        <p:spPr bwMode="auto">
          <a:xfrm flipV="1">
            <a:off x="5867400" y="24384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747" name="Line 35"/>
          <p:cNvSpPr>
            <a:spLocks noChangeShapeType="1"/>
          </p:cNvSpPr>
          <p:nvPr/>
        </p:nvSpPr>
        <p:spPr bwMode="auto">
          <a:xfrm>
            <a:off x="5867400" y="41910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748" name="Line 36"/>
          <p:cNvSpPr>
            <a:spLocks noChangeShapeType="1"/>
          </p:cNvSpPr>
          <p:nvPr/>
        </p:nvSpPr>
        <p:spPr bwMode="auto">
          <a:xfrm flipV="1">
            <a:off x="5867400" y="2667000"/>
            <a:ext cx="1066800" cy="2362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If the domain of our function f is large, it is convenient to specify f with a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formula</a:t>
            </a:r>
            <a:r>
              <a:rPr lang="en-US" sz="2800" smtClean="0">
                <a:sym typeface="Symbol" pitchFamily="18" charset="2"/>
              </a:rPr>
              <a:t>, e.g.: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f: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f(x) = 2x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This leads to: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f(1) = 2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f(3) = 6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f(-3) = -6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…</a:t>
            </a: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E8706F4-2CE4-4B47-B197-7BCB9BEAFFE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Let 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 and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 be functions from A to </a:t>
            </a:r>
            <a:r>
              <a:rPr lang="en-US" sz="3200" b="1" dirty="0" smtClean="0">
                <a:sym typeface="Symbol" pitchFamily="18" charset="2"/>
              </a:rPr>
              <a:t>R</a:t>
            </a:r>
            <a:r>
              <a:rPr lang="en-US" sz="32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Then the </a:t>
            </a:r>
            <a:r>
              <a:rPr lang="en-US" sz="3200" dirty="0" smtClean="0">
                <a:solidFill>
                  <a:srgbClr val="00FFFF"/>
                </a:solidFill>
                <a:sym typeface="Symbol" pitchFamily="18" charset="2"/>
              </a:rPr>
              <a:t>sum</a:t>
            </a:r>
            <a:r>
              <a:rPr lang="en-US" sz="3200" dirty="0" smtClean="0">
                <a:sym typeface="Symbol" pitchFamily="18" charset="2"/>
              </a:rPr>
              <a:t> and the </a:t>
            </a:r>
            <a:r>
              <a:rPr lang="en-US" sz="3200" dirty="0" smtClean="0">
                <a:solidFill>
                  <a:srgbClr val="00FFFF"/>
                </a:solidFill>
                <a:sym typeface="Symbol" pitchFamily="18" charset="2"/>
              </a:rPr>
              <a:t>product</a:t>
            </a:r>
            <a:r>
              <a:rPr lang="en-US" sz="3200" dirty="0" smtClean="0">
                <a:sym typeface="Symbol" pitchFamily="18" charset="2"/>
              </a:rPr>
              <a:t> of 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 and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 are also functions from A to </a:t>
            </a:r>
            <a:r>
              <a:rPr lang="en-US" sz="3200" b="1" dirty="0" smtClean="0">
                <a:sym typeface="Symbol" pitchFamily="18" charset="2"/>
              </a:rPr>
              <a:t>R</a:t>
            </a:r>
            <a:r>
              <a:rPr lang="en-US" sz="3200" dirty="0" smtClean="0">
                <a:sym typeface="Symbol" pitchFamily="18" charset="2"/>
              </a:rPr>
              <a:t> defined by: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(f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 +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)(x) =  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(x) +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(x)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(f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)(x) =  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(x)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(x)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200" dirty="0" smtClean="0">
                <a:sym typeface="Symbol" pitchFamily="18" charset="2"/>
              </a:rPr>
              <a:t>f</a:t>
            </a:r>
            <a:r>
              <a:rPr lang="en-US" sz="3200" baseline="-25000" dirty="0" smtClean="0">
                <a:sym typeface="Symbol" pitchFamily="18" charset="2"/>
              </a:rPr>
              <a:t>1</a:t>
            </a:r>
            <a:r>
              <a:rPr lang="en-US" sz="3200" dirty="0" smtClean="0">
                <a:sym typeface="Symbol" pitchFamily="18" charset="2"/>
              </a:rPr>
              <a:t>(x) = 3x,  f</a:t>
            </a:r>
            <a:r>
              <a:rPr lang="en-US" sz="3200" baseline="-25000" dirty="0" smtClean="0">
                <a:sym typeface="Symbol" pitchFamily="18" charset="2"/>
              </a:rPr>
              <a:t>2</a:t>
            </a:r>
            <a:r>
              <a:rPr lang="en-US" sz="3200" dirty="0" smtClean="0">
                <a:sym typeface="Symbol" pitchFamily="18" charset="2"/>
              </a:rPr>
              <a:t>(x) = x + 5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000" dirty="0" smtClean="0">
                <a:sym typeface="Symbol" pitchFamily="18" charset="2"/>
              </a:rPr>
              <a:t>(f</a:t>
            </a:r>
            <a:r>
              <a:rPr lang="en-US" sz="3000" baseline="-25000" dirty="0" smtClean="0">
                <a:sym typeface="Symbol" pitchFamily="18" charset="2"/>
              </a:rPr>
              <a:t>1</a:t>
            </a:r>
            <a:r>
              <a:rPr lang="en-US" sz="3000" dirty="0" smtClean="0">
                <a:sym typeface="Symbol" pitchFamily="18" charset="2"/>
              </a:rPr>
              <a:t> + f</a:t>
            </a:r>
            <a:r>
              <a:rPr lang="en-US" sz="3000" baseline="-25000" dirty="0" smtClean="0">
                <a:sym typeface="Symbol" pitchFamily="18" charset="2"/>
              </a:rPr>
              <a:t>2</a:t>
            </a:r>
            <a:r>
              <a:rPr lang="en-US" sz="3000" dirty="0" smtClean="0">
                <a:sym typeface="Symbol" pitchFamily="18" charset="2"/>
              </a:rPr>
              <a:t>)(x) =  f</a:t>
            </a:r>
            <a:r>
              <a:rPr lang="en-US" sz="3000" baseline="-25000" dirty="0" smtClean="0">
                <a:sym typeface="Symbol" pitchFamily="18" charset="2"/>
              </a:rPr>
              <a:t>1</a:t>
            </a:r>
            <a:r>
              <a:rPr lang="en-US" sz="3000" dirty="0" smtClean="0">
                <a:sym typeface="Symbol" pitchFamily="18" charset="2"/>
              </a:rPr>
              <a:t>(x) + f</a:t>
            </a:r>
            <a:r>
              <a:rPr lang="en-US" sz="3000" baseline="-25000" dirty="0" smtClean="0">
                <a:sym typeface="Symbol" pitchFamily="18" charset="2"/>
              </a:rPr>
              <a:t>2</a:t>
            </a:r>
            <a:r>
              <a:rPr lang="en-US" sz="3000" dirty="0" smtClean="0">
                <a:sym typeface="Symbol" pitchFamily="18" charset="2"/>
              </a:rPr>
              <a:t>(x) = 3x + x + 5 = 4x + 5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000" dirty="0" smtClean="0">
                <a:sym typeface="Symbol" pitchFamily="18" charset="2"/>
              </a:rPr>
              <a:t>(f</a:t>
            </a:r>
            <a:r>
              <a:rPr lang="en-US" sz="3000" baseline="-25000" dirty="0" smtClean="0">
                <a:sym typeface="Symbol" pitchFamily="18" charset="2"/>
              </a:rPr>
              <a:t>1</a:t>
            </a:r>
            <a:r>
              <a:rPr lang="en-US" sz="3000" dirty="0" smtClean="0">
                <a:sym typeface="Symbol" pitchFamily="18" charset="2"/>
              </a:rPr>
              <a:t>f</a:t>
            </a:r>
            <a:r>
              <a:rPr lang="en-US" sz="3000" baseline="-25000" dirty="0" smtClean="0">
                <a:sym typeface="Symbol" pitchFamily="18" charset="2"/>
              </a:rPr>
              <a:t>2</a:t>
            </a:r>
            <a:r>
              <a:rPr lang="en-US" sz="3000" dirty="0" smtClean="0">
                <a:sym typeface="Symbol" pitchFamily="18" charset="2"/>
              </a:rPr>
              <a:t>)(x) =  f</a:t>
            </a:r>
            <a:r>
              <a:rPr lang="en-US" sz="3000" baseline="-25000" dirty="0" smtClean="0">
                <a:sym typeface="Symbol" pitchFamily="18" charset="2"/>
              </a:rPr>
              <a:t>1</a:t>
            </a:r>
            <a:r>
              <a:rPr lang="en-US" sz="3000" dirty="0" smtClean="0">
                <a:sym typeface="Symbol" pitchFamily="18" charset="2"/>
              </a:rPr>
              <a:t>(x) f</a:t>
            </a:r>
            <a:r>
              <a:rPr lang="en-US" sz="3000" baseline="-25000" dirty="0" smtClean="0">
                <a:sym typeface="Symbol" pitchFamily="18" charset="2"/>
              </a:rPr>
              <a:t>2</a:t>
            </a:r>
            <a:r>
              <a:rPr lang="en-US" sz="3000" dirty="0" smtClean="0">
                <a:sym typeface="Symbol" pitchFamily="18" charset="2"/>
              </a:rPr>
              <a:t>(x) = 3x (x + 5) = 3x</a:t>
            </a:r>
            <a:r>
              <a:rPr lang="en-US" sz="3000" baseline="30000" dirty="0" smtClean="0">
                <a:sym typeface="Symbol" pitchFamily="18" charset="2"/>
              </a:rPr>
              <a:t>2</a:t>
            </a:r>
            <a:r>
              <a:rPr lang="en-US" sz="3000" dirty="0" smtClean="0">
                <a:sym typeface="Symbol" pitchFamily="18" charset="2"/>
              </a:rPr>
              <a:t> + 15x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C29B96B-1087-4DDE-9B1E-17FEDA3281F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We already know that the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range</a:t>
            </a:r>
            <a:r>
              <a:rPr lang="en-US" sz="2800" dirty="0" smtClean="0">
                <a:sym typeface="Symbol" pitchFamily="18" charset="2"/>
              </a:rPr>
              <a:t> of a function f:AB is the set of all images of elements </a:t>
            </a:r>
            <a:r>
              <a:rPr lang="en-US" sz="2800" dirty="0" err="1" smtClean="0">
                <a:sym typeface="Symbol" pitchFamily="18" charset="2"/>
              </a:rPr>
              <a:t>aA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If we only regard a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subset</a:t>
            </a:r>
            <a:r>
              <a:rPr lang="en-US" sz="2800" dirty="0" smtClean="0">
                <a:sym typeface="Symbol" pitchFamily="18" charset="2"/>
              </a:rPr>
              <a:t> SA, the set of all images of elements </a:t>
            </a:r>
            <a:r>
              <a:rPr lang="en-US" sz="2800" dirty="0" err="1" smtClean="0">
                <a:sym typeface="Symbol" pitchFamily="18" charset="2"/>
              </a:rPr>
              <a:t>sS</a:t>
            </a:r>
            <a:r>
              <a:rPr lang="en-US" sz="2800" dirty="0" smtClean="0">
                <a:sym typeface="Symbol" pitchFamily="18" charset="2"/>
              </a:rPr>
              <a:t> is called the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image</a:t>
            </a:r>
            <a:r>
              <a:rPr lang="en-US" sz="2800" dirty="0" smtClean="0">
                <a:sym typeface="Symbol" pitchFamily="18" charset="2"/>
              </a:rPr>
              <a:t> of S.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We denote the image of S by f(S):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f(S) = {f(s) | </a:t>
            </a:r>
            <a:r>
              <a:rPr lang="en-US" sz="2800" dirty="0" err="1" smtClean="0">
                <a:sym typeface="Symbol" pitchFamily="18" charset="2"/>
              </a:rPr>
              <a:t>sS</a:t>
            </a:r>
            <a:r>
              <a:rPr lang="en-US" sz="2800" dirty="0" smtClean="0">
                <a:sym typeface="Symbol" pitchFamily="18" charset="2"/>
              </a:rPr>
              <a:t>}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593A207-C371-4F7D-9978-1202000C99A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Functions</a:t>
            </a:r>
            <a:endParaRPr lang="en-CA" sz="360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Let us look at the following well-known function: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f(Linda) = Moscow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f(Max) = Boston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f(Kathy) = Hong Kong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f(Peter) = Boston</a:t>
            </a:r>
          </a:p>
          <a:p>
            <a:pPr marL="0" indent="0" eaLnBrk="1" hangingPunct="1"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What is the image of S = {Linda, Max} 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f(S) = {Moscow, Boston}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What is the image of S = {Max, Peter} ?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f(S) = {Boston}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0D3D779-90B2-40E0-8CBA-FD67BAC6A68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14400"/>
                <a:ext cx="8534400" cy="53340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A function f:AB is said to be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one-to-one</a:t>
                </a:r>
                <a:r>
                  <a:rPr lang="en-US" sz="2800" dirty="0" smtClean="0">
                    <a:sym typeface="Symbol" pitchFamily="18" charset="2"/>
                  </a:rPr>
                  <a:t> (or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injective</a:t>
                </a:r>
                <a:r>
                  <a:rPr lang="en-US" sz="2800" dirty="0" smtClean="0">
                    <a:sym typeface="Symbol" pitchFamily="18" charset="2"/>
                  </a:rPr>
                  <a:t>), if and only if</a:t>
                </a: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x, </a:t>
                </a:r>
                <a:r>
                  <a:rPr lang="en-US" sz="2800" dirty="0" err="1" smtClean="0">
                    <a:sym typeface="Symbol" pitchFamily="18" charset="2"/>
                  </a:rPr>
                  <a:t>yA</a:t>
                </a:r>
                <a:r>
                  <a:rPr lang="en-US" sz="2800" dirty="0" smtClean="0">
                    <a:sym typeface="Symbol" pitchFamily="18" charset="2"/>
                  </a:rPr>
                  <a:t> (f(x) = f(y)  x = y)</a:t>
                </a: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In other words:</a:t>
                </a:r>
                <a:r>
                  <a:rPr lang="en-US" sz="2800" dirty="0" smtClean="0">
                    <a:sym typeface="Symbol" pitchFamily="18" charset="2"/>
                  </a:rPr>
                  <a:t> f is one-to-one if and only if it does not map two distinct elements of A onto the same element of B.</a:t>
                </a:r>
              </a:p>
              <a:p>
                <a:pPr marL="0" indent="0" eaLnBrk="1" hangingPunct="1">
                  <a:defRPr/>
                </a:pPr>
                <a:r>
                  <a:rPr lang="en-US" sz="2800" dirty="0" smtClean="0"/>
                  <a:t>Note </a:t>
                </a:r>
                <a:r>
                  <a:rPr lang="en-US" sz="2800" dirty="0"/>
                  <a:t>that a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one-to-one if and only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whenever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This way </a:t>
                </a:r>
                <a:r>
                  <a:rPr lang="en-US" sz="2800" dirty="0" smtClean="0"/>
                  <a:t>of expressing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one-to-one is obtained </a:t>
                </a:r>
                <a:r>
                  <a:rPr lang="en-US" sz="2800" dirty="0" smtClean="0"/>
                  <a:t>by taking </a:t>
                </a:r>
                <a:r>
                  <a:rPr lang="en-US" sz="2800" dirty="0"/>
                  <a:t>the contrapositive of the implication in </a:t>
                </a:r>
                <a:r>
                  <a:rPr lang="en-US" sz="2800" dirty="0" smtClean="0"/>
                  <a:t>the definition</a:t>
                </a:r>
                <a:r>
                  <a:rPr lang="en-US" sz="2800" dirty="0"/>
                  <a:t>.</a:t>
                </a: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534400" cy="5334000"/>
              </a:xfrm>
              <a:blipFill>
                <a:blip r:embed="rId2"/>
                <a:stretch>
                  <a:fillRect l="-1500" t="-1143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2601CCA-CBF2-4CD1-A482-FF792284FCF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3962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And again…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f(Linda) = Moscow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f(Max) = Boston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f(Kathy) = Hong Kong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f(Peter) = Boston</a:t>
            </a:r>
          </a:p>
          <a:p>
            <a:pPr marL="0" indent="0" eaLnBrk="1" hangingPunct="1"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one-to-one?</a:t>
            </a:r>
          </a:p>
          <a:p>
            <a:pPr marL="0" indent="0" eaLnBrk="1" hangingPunct="1">
              <a:defRPr/>
            </a:pP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No, Max and Peter are mapped onto the same element of the image.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D985146-9E09-40DC-9EC5-298C9F1A1A4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724400" y="10668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g(Linda) = Moscow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g(Max) = Boston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g(Kathy) = Hong Kong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g(Peter) = New York</a:t>
            </a:r>
          </a:p>
          <a:p>
            <a:pPr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g one-to-one?</a:t>
            </a:r>
          </a:p>
          <a:p>
            <a:pPr>
              <a:defRPr/>
            </a:pPr>
            <a:endParaRPr lang="en-US" sz="16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Yes, each element is assigned a unique element of the image.</a:t>
            </a:r>
          </a:p>
        </p:txBody>
      </p:sp>
    </p:spTree>
    <p:extLst>
      <p:ext uri="{BB962C8B-B14F-4D97-AF65-F5344CB8AC3E}">
        <p14:creationId xmlns:p14="http://schemas.microsoft.com/office/powerpoint/2010/main" val="41863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7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7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7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7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7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Examples for Sets</a:t>
            </a:r>
            <a:endParaRPr lang="en-CA" sz="36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724400"/>
          </a:xfrm>
        </p:spPr>
        <p:txBody>
          <a:bodyPr/>
          <a:lstStyle/>
          <a:p>
            <a:pPr marL="382588" indent="-382588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</a:t>
            </a:r>
            <a:r>
              <a:rPr lang="en-US" sz="2800" b="1" dirty="0">
                <a:sym typeface="Symbol" pitchFamily="18" charset="2"/>
              </a:rPr>
              <a:t></a:t>
            </a:r>
            <a:r>
              <a:rPr lang="en-US" sz="2800" dirty="0">
                <a:sym typeface="Symbol" pitchFamily="18" charset="2"/>
              </a:rPr>
              <a:t>                        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“empty set/null set”</a:t>
            </a:r>
            <a:r>
              <a:rPr lang="en-US" sz="2800" dirty="0">
                <a:sym typeface="Symbol" pitchFamily="18" charset="2"/>
              </a:rPr>
              <a:t>  </a:t>
            </a:r>
          </a:p>
          <a:p>
            <a:pPr marL="382588" indent="-382588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{z}	</a:t>
            </a:r>
            <a:r>
              <a:rPr lang="en-US" sz="2800" dirty="0" smtClean="0">
                <a:sym typeface="Symbol" pitchFamily="18" charset="2"/>
              </a:rPr>
              <a:t>    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“singleton set”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Note: </a:t>
            </a:r>
            <a:r>
              <a:rPr lang="en-US" sz="2800" dirty="0" err="1">
                <a:solidFill>
                  <a:srgbClr val="00FFFF"/>
                </a:solidFill>
                <a:sym typeface="Symbol" pitchFamily="18" charset="2"/>
              </a:rPr>
              <a:t>zA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, but z  {z}</a:t>
            </a:r>
          </a:p>
          <a:p>
            <a:pPr marL="382588" indent="-382588" eaLnBrk="1" hangingPunct="1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{{b, c}, {c, x, d}}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{{x, y}}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Note: {x, y} A, but {x, y}  {{x, y}}</a:t>
            </a: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{x | P(x)}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“set of all x such that P(x)”</a:t>
            </a:r>
            <a:endParaRPr lang="en-US" sz="2800" dirty="0">
              <a:latin typeface="Monotype Corsiva" pitchFamily="66" charset="0"/>
              <a:sym typeface="Symbol" pitchFamily="18" charset="2"/>
            </a:endParaRPr>
          </a:p>
          <a:p>
            <a:pPr marL="382588" indent="-382588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 = {x | </a:t>
            </a:r>
            <a:r>
              <a:rPr lang="en-US" sz="2800" dirty="0" err="1">
                <a:sym typeface="Symbol" pitchFamily="18" charset="2"/>
              </a:rPr>
              <a:t>x</a:t>
            </a:r>
            <a:r>
              <a:rPr lang="en-US" sz="2800" b="1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latin typeface="Monotype Corsiva" pitchFamily="66" charset="0"/>
                <a:sym typeface="Symbol" pitchFamily="18" charset="2"/>
              </a:rPr>
              <a:t> </a:t>
            </a:r>
            <a:r>
              <a:rPr lang="en-US" sz="2800" dirty="0">
                <a:sym typeface="Symbol" pitchFamily="18" charset="2"/>
              </a:rPr>
              <a:t>x &gt; 7} = {8, 9, 10, …}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“set builder notation”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C4DEA68-5CD4-4B94-816B-113B1BA6B77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How can we prove that a function f is one-to-one?</a:t>
            </a: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Whenever you want to prove something, first take a look at the relevant definition(s):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x, yA (f(x) = f(y)  x = y)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f: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b="1" smtClean="0">
                <a:sym typeface="Symbol" pitchFamily="18" charset="2"/>
              </a:rPr>
              <a:t>R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f(x) = x</a:t>
            </a:r>
            <a:r>
              <a:rPr lang="en-US" sz="2800" baseline="30000" smtClean="0">
                <a:sym typeface="Symbol" pitchFamily="18" charset="2"/>
              </a:rPr>
              <a:t>2</a:t>
            </a:r>
          </a:p>
          <a:p>
            <a:pPr marL="0" indent="0" eaLnBrk="1" hangingPunct="1">
              <a:defRPr/>
            </a:pPr>
            <a:endParaRPr lang="en-US" sz="800" baseline="300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effectLst/>
                <a:sym typeface="Symbol" pitchFamily="18" charset="2"/>
              </a:rPr>
              <a:t>Disproof by counterexample: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f(3) = f(-3), but 3  -3, so f is not one-to-one.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755663A-E383-4438-93F5-F4CAE41D9E2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334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… and yet another example:</a:t>
            </a:r>
          </a:p>
          <a:p>
            <a:pPr marL="0" indent="0" eaLnBrk="1" hangingPunct="1">
              <a:defRPr/>
            </a:pPr>
            <a:endParaRPr lang="en-US" sz="8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f: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b="1" smtClean="0">
                <a:sym typeface="Symbol" pitchFamily="18" charset="2"/>
              </a:rPr>
              <a:t>R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f(x) = 3x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One-to-one: x, yA (f(x) = f(y)  x = y)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To show:</a:t>
            </a:r>
            <a:r>
              <a:rPr lang="en-US" sz="2800" smtClean="0">
                <a:sym typeface="Symbol" pitchFamily="18" charset="2"/>
              </a:rPr>
              <a:t> f(x)  f(y) whenever x  y</a:t>
            </a:r>
          </a:p>
          <a:p>
            <a:pPr marL="0" indent="0" eaLnBrk="1" hangingPunct="1"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x  y</a:t>
            </a:r>
          </a:p>
          <a:p>
            <a:pPr marL="0" indent="0" eaLnBrk="1" hangingPunct="1">
              <a:buFont typeface="Symbol" pitchFamily="18" charset="2"/>
              <a:buChar char="Û"/>
              <a:defRPr/>
            </a:pPr>
            <a:r>
              <a:rPr lang="en-US" sz="2800" smtClean="0">
                <a:sym typeface="Symbol" pitchFamily="18" charset="2"/>
              </a:rPr>
              <a:t> 3x  3y</a:t>
            </a:r>
          </a:p>
          <a:p>
            <a:pPr marL="0" indent="0" eaLnBrk="1" hangingPunct="1">
              <a:buFont typeface="Symbol" pitchFamily="18" charset="2"/>
              <a:buChar char="Û"/>
              <a:defRPr/>
            </a:pPr>
            <a:r>
              <a:rPr lang="en-US" sz="2800" smtClean="0">
                <a:sym typeface="Symbol" pitchFamily="18" charset="2"/>
              </a:rPr>
              <a:t> f(x)  f(y), 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sz="2800" smtClean="0">
                <a:sym typeface="Symbol" pitchFamily="18" charset="2"/>
              </a:rPr>
              <a:t>so if x  y, then f(x)  f(y), that is, f is one-to-one.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E051CE2-3400-4966-BA11-FC879DF41FE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610600" cy="51054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A function f:AB with A,B  </a:t>
                </a:r>
                <a:r>
                  <a:rPr lang="en-US" sz="2800" b="1" dirty="0" smtClean="0">
                    <a:sym typeface="Symbol" pitchFamily="18" charset="2"/>
                  </a:rPr>
                  <a:t>R</a:t>
                </a:r>
                <a:r>
                  <a:rPr lang="en-US" sz="2800" dirty="0" smtClean="0">
                    <a:sym typeface="Symbol" pitchFamily="18" charset="2"/>
                  </a:rPr>
                  <a:t> is called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increasing</a:t>
                </a:r>
                <a:r>
                  <a:rPr lang="en-US" sz="2800" dirty="0" smtClean="0">
                    <a:sym typeface="Symbol" pitchFamily="18" charset="2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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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)),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and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strictly increasing</a:t>
                </a:r>
                <a:r>
                  <a:rPr lang="en-US" sz="2800" dirty="0" smtClean="0">
                    <a:sym typeface="Symbol" pitchFamily="18" charset="2"/>
                  </a:rPr>
                  <a:t>, if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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&lt;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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&lt;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</a:p>
              <a:p>
                <a:pPr marL="0" indent="0">
                  <a:defRPr/>
                </a:pPr>
                <a:r>
                  <a:rPr lang="en-US" sz="2800" dirty="0">
                    <a:sym typeface="Symbol" pitchFamily="18" charset="2"/>
                  </a:rPr>
                  <a:t>f</a:t>
                </a:r>
                <a:r>
                  <a:rPr lang="en-US" sz="2800" dirty="0" smtClean="0">
                    <a:sym typeface="Symbol" pitchFamily="18" charset="2"/>
                  </a:rPr>
                  <a:t> is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decreasing</a:t>
                </a:r>
                <a:r>
                  <a:rPr lang="en-US" sz="2800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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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, and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strictly decreasing</a:t>
                </a:r>
                <a:r>
                  <a:rPr lang="en-US" sz="2800" dirty="0" smtClean="0">
                    <a:sym typeface="Symbol" pitchFamily="18" charset="2"/>
                  </a:rPr>
                  <a:t> if</a:t>
                </a:r>
              </a:p>
              <a:p>
                <a:pPr marL="0" indent="0">
                  <a:defRPr/>
                </a:pPr>
                <a:r>
                  <a:rPr lang="en-US" sz="28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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2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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&gt;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Obviously, a function that is either strictly increasing or strictly decreasing is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one-to-one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4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10600" cy="5105400"/>
              </a:xfrm>
              <a:blipFill>
                <a:blip r:embed="rId2"/>
                <a:stretch>
                  <a:fillRect l="-1415" t="-1193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120F9FE-352B-42EE-B27F-8153215E300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839200" cy="5105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 function f:AB is called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onto</a:t>
            </a:r>
            <a:r>
              <a:rPr lang="en-US" sz="2800" smtClean="0">
                <a:sym typeface="Symbol" pitchFamily="18" charset="2"/>
              </a:rPr>
              <a:t>, or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surjective</a:t>
            </a:r>
            <a:r>
              <a:rPr lang="en-US" sz="2800" smtClean="0">
                <a:sym typeface="Symbol" pitchFamily="18" charset="2"/>
              </a:rPr>
              <a:t>, if and only if for every element bB there is an element aA with f(a) = b.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other words, f is onto if and only if its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range</a:t>
            </a:r>
            <a:r>
              <a:rPr lang="en-US" sz="2800" smtClean="0">
                <a:sym typeface="Symbol" pitchFamily="18" charset="2"/>
              </a:rPr>
              <a:t> is its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entire codomain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 function f: AB is a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one-to-one correspondence</a:t>
            </a:r>
            <a:r>
              <a:rPr lang="en-US" sz="2800" smtClean="0">
                <a:sym typeface="Symbol" pitchFamily="18" charset="2"/>
              </a:rPr>
              <a:t>, or a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bijection</a:t>
            </a:r>
            <a:r>
              <a:rPr lang="en-US" sz="2800" smtClean="0">
                <a:sym typeface="Symbol" pitchFamily="18" charset="2"/>
              </a:rPr>
              <a:t>, if and only if it is both one-to-one and onto.</a:t>
            </a:r>
          </a:p>
          <a:p>
            <a:pPr marL="0" indent="0" eaLnBrk="1" hangingPunct="1"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Obviously, if f is a bijection and A and B are finite sets, then |A| = |B|.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B0DC927-3897-4640-8E41-A5A6B0D6F9B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8392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</a:p>
          <a:p>
            <a:pPr marL="0" indent="0" eaLnBrk="1" hangingPunct="1">
              <a:defRPr/>
            </a:pPr>
            <a:endParaRPr lang="en-US" sz="8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the following examples, we use the arrow representation to illustrate functions f:AB. </a:t>
            </a:r>
          </a:p>
          <a:p>
            <a:pPr marL="0" indent="0" eaLnBrk="1" hangingPunct="1">
              <a:defRPr/>
            </a:pP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In each example, the complete sets A and B are shown.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BDFF39B-A382-4D31-A948-A4C4C064CF1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90599"/>
            <a:ext cx="7269480" cy="5486401"/>
          </a:xfr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BDFF39B-A382-4D31-A948-A4C4C064CF1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3528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injective?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surjective?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bijective?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D85C2BB-49D3-4992-9EA1-B0F6303038A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143000"/>
            <a:ext cx="4343400" cy="3338513"/>
            <a:chOff x="2928" y="1344"/>
            <a:chExt cx="2736" cy="2103"/>
          </a:xfrm>
        </p:grpSpPr>
        <p:sp>
          <p:nvSpPr>
            <p:cNvPr id="143365" name="Text Box 5"/>
            <p:cNvSpPr txBox="1">
              <a:spLocks noChangeArrowheads="1"/>
            </p:cNvSpPr>
            <p:nvPr/>
          </p:nvSpPr>
          <p:spPr bwMode="auto">
            <a:xfrm>
              <a:off x="2928" y="1344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Linda</a:t>
              </a:r>
            </a:p>
          </p:txBody>
        </p:sp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2928" y="19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</a:t>
              </a:r>
            </a:p>
          </p:txBody>
        </p:sp>
        <p:sp>
          <p:nvSpPr>
            <p:cNvPr id="143367" name="Text Box 7"/>
            <p:cNvSpPr txBox="1">
              <a:spLocks noChangeArrowheads="1"/>
            </p:cNvSpPr>
            <p:nvPr/>
          </p:nvSpPr>
          <p:spPr bwMode="auto">
            <a:xfrm>
              <a:off x="2928" y="24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Kathy</a:t>
              </a:r>
            </a:p>
          </p:txBody>
        </p:sp>
        <p:sp>
          <p:nvSpPr>
            <p:cNvPr id="143368" name="Text Box 8"/>
            <p:cNvSpPr txBox="1">
              <a:spLocks noChangeArrowheads="1"/>
            </p:cNvSpPr>
            <p:nvPr/>
          </p:nvSpPr>
          <p:spPr bwMode="auto">
            <a:xfrm>
              <a:off x="2928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Peter</a:t>
              </a:r>
            </a:p>
          </p:txBody>
        </p:sp>
        <p:sp>
          <p:nvSpPr>
            <p:cNvPr id="143369" name="Text Box 9"/>
            <p:cNvSpPr txBox="1">
              <a:spLocks noChangeArrowheads="1"/>
            </p:cNvSpPr>
            <p:nvPr/>
          </p:nvSpPr>
          <p:spPr bwMode="auto">
            <a:xfrm>
              <a:off x="4416" y="1344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Boston</a:t>
              </a:r>
            </a:p>
          </p:txBody>
        </p:sp>
        <p:sp>
          <p:nvSpPr>
            <p:cNvPr id="143370" name="Text Box 10"/>
            <p:cNvSpPr txBox="1">
              <a:spLocks noChangeArrowheads="1"/>
            </p:cNvSpPr>
            <p:nvPr/>
          </p:nvSpPr>
          <p:spPr bwMode="auto">
            <a:xfrm>
              <a:off x="4368" y="19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New York</a:t>
              </a:r>
            </a:p>
          </p:txBody>
        </p: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4368" y="2496"/>
              <a:ext cx="129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Hong Kong</a:t>
              </a:r>
            </a:p>
          </p:txBody>
        </p:sp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368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Moscow</a:t>
              </a:r>
            </a:p>
          </p:txBody>
        </p:sp>
      </p:grp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1828800" y="15240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V="1">
            <a:off x="1905000" y="15240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75" name="Line 15"/>
          <p:cNvSpPr>
            <a:spLocks noChangeShapeType="1"/>
          </p:cNvSpPr>
          <p:nvPr/>
        </p:nvSpPr>
        <p:spPr bwMode="auto">
          <a:xfrm>
            <a:off x="1905000" y="32766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76" name="Line 16"/>
          <p:cNvSpPr>
            <a:spLocks noChangeShapeType="1"/>
          </p:cNvSpPr>
          <p:nvPr/>
        </p:nvSpPr>
        <p:spPr bwMode="auto">
          <a:xfrm flipV="1">
            <a:off x="1905000" y="1752600"/>
            <a:ext cx="1066800" cy="2362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3528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injective?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surjective?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bijective?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1F0A25C-47B9-4B3E-9C3C-9CBC1051674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3559" name="Group 4"/>
          <p:cNvGrpSpPr>
            <a:grpSpLocks/>
          </p:cNvGrpSpPr>
          <p:nvPr/>
        </p:nvGrpSpPr>
        <p:grpSpPr bwMode="auto">
          <a:xfrm>
            <a:off x="685800" y="1143000"/>
            <a:ext cx="4343400" cy="3338513"/>
            <a:chOff x="432" y="720"/>
            <a:chExt cx="2736" cy="2103"/>
          </a:xfrm>
        </p:grpSpPr>
        <p:sp>
          <p:nvSpPr>
            <p:cNvPr id="144389" name="Text Box 5"/>
            <p:cNvSpPr txBox="1">
              <a:spLocks noChangeArrowheads="1"/>
            </p:cNvSpPr>
            <p:nvPr/>
          </p:nvSpPr>
          <p:spPr bwMode="auto">
            <a:xfrm>
              <a:off x="432" y="7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Linda</a:t>
              </a:r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432" y="12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Max</a:t>
              </a:r>
            </a:p>
          </p:txBody>
        </p:sp>
        <p:sp>
          <p:nvSpPr>
            <p:cNvPr id="144391" name="Text Box 7"/>
            <p:cNvSpPr txBox="1">
              <a:spLocks noChangeArrowheads="1"/>
            </p:cNvSpPr>
            <p:nvPr/>
          </p:nvSpPr>
          <p:spPr bwMode="auto">
            <a:xfrm>
              <a:off x="432" y="1872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Kathy</a:t>
              </a:r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432" y="24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Peter</a:t>
              </a:r>
            </a:p>
          </p:txBody>
        </p:sp>
        <p:sp>
          <p:nvSpPr>
            <p:cNvPr id="144393" name="Text Box 9"/>
            <p:cNvSpPr txBox="1">
              <a:spLocks noChangeArrowheads="1"/>
            </p:cNvSpPr>
            <p:nvPr/>
          </p:nvSpPr>
          <p:spPr bwMode="auto">
            <a:xfrm>
              <a:off x="1920" y="7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Boston</a:t>
              </a:r>
            </a:p>
          </p:txBody>
        </p:sp>
        <p:sp>
          <p:nvSpPr>
            <p:cNvPr id="144394" name="Text Box 10"/>
            <p:cNvSpPr txBox="1">
              <a:spLocks noChangeArrowheads="1"/>
            </p:cNvSpPr>
            <p:nvPr/>
          </p:nvSpPr>
          <p:spPr bwMode="auto">
            <a:xfrm>
              <a:off x="1872" y="12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New York</a:t>
              </a:r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1872" y="1872"/>
              <a:ext cx="129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Hong Kong</a:t>
              </a:r>
            </a:p>
          </p:txBody>
        </p:sp>
        <p:sp>
          <p:nvSpPr>
            <p:cNvPr id="144396" name="Text Box 12"/>
            <p:cNvSpPr txBox="1">
              <a:spLocks noChangeArrowheads="1"/>
            </p:cNvSpPr>
            <p:nvPr/>
          </p:nvSpPr>
          <p:spPr bwMode="auto">
            <a:xfrm>
              <a:off x="1872" y="2496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Moscow</a:t>
              </a:r>
            </a:p>
          </p:txBody>
        </p:sp>
      </p:grpSp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1828800" y="15240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V="1">
            <a:off x="1905000" y="15240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1905000" y="32766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V="1">
            <a:off x="1905000" y="1752600"/>
            <a:ext cx="1066800" cy="2362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685800" y="48768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Paul</a:t>
            </a: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 flipV="1">
            <a:off x="1828800" y="2590800"/>
            <a:ext cx="1143000" cy="2362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3528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injective?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surjective?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bijective?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No.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9589FEE-7B34-44E5-972D-BF2297FD0D8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>
            <a:off x="1828800" y="15240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 flipV="1">
            <a:off x="1905000" y="15240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1905000" y="32766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1905000" y="4114800"/>
            <a:ext cx="914400" cy="914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587" name="Group 8"/>
          <p:cNvGrpSpPr>
            <a:grpSpLocks/>
          </p:cNvGrpSpPr>
          <p:nvPr/>
        </p:nvGrpSpPr>
        <p:grpSpPr bwMode="auto">
          <a:xfrm>
            <a:off x="685800" y="1143000"/>
            <a:ext cx="4343400" cy="4329113"/>
            <a:chOff x="432" y="720"/>
            <a:chExt cx="2736" cy="2727"/>
          </a:xfrm>
        </p:grpSpPr>
        <p:grpSp>
          <p:nvGrpSpPr>
            <p:cNvPr id="24588" name="Group 9"/>
            <p:cNvGrpSpPr>
              <a:grpSpLocks/>
            </p:cNvGrpSpPr>
            <p:nvPr/>
          </p:nvGrpSpPr>
          <p:grpSpPr bwMode="auto">
            <a:xfrm>
              <a:off x="432" y="720"/>
              <a:ext cx="2736" cy="2103"/>
              <a:chOff x="432" y="720"/>
              <a:chExt cx="2736" cy="2103"/>
            </a:xfrm>
          </p:grpSpPr>
          <p:sp>
            <p:nvSpPr>
              <p:cNvPr id="145418" name="Text Box 10"/>
              <p:cNvSpPr txBox="1">
                <a:spLocks noChangeArrowheads="1"/>
              </p:cNvSpPr>
              <p:nvPr/>
            </p:nvSpPr>
            <p:spPr bwMode="auto">
              <a:xfrm>
                <a:off x="432" y="720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Linda</a:t>
                </a:r>
              </a:p>
            </p:txBody>
          </p:sp>
          <p:sp>
            <p:nvSpPr>
              <p:cNvPr id="145419" name="Text Box 11"/>
              <p:cNvSpPr txBox="1">
                <a:spLocks noChangeArrowheads="1"/>
              </p:cNvSpPr>
              <p:nvPr/>
            </p:nvSpPr>
            <p:spPr bwMode="auto">
              <a:xfrm>
                <a:off x="432" y="12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Max</a:t>
                </a:r>
              </a:p>
            </p:txBody>
          </p:sp>
          <p:sp>
            <p:nvSpPr>
              <p:cNvPr id="145420" name="Text Box 12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Kathy</a:t>
                </a:r>
              </a:p>
            </p:txBody>
          </p:sp>
          <p:sp>
            <p:nvSpPr>
              <p:cNvPr id="145421" name="Text Box 13"/>
              <p:cNvSpPr txBox="1">
                <a:spLocks noChangeArrowheads="1"/>
              </p:cNvSpPr>
              <p:nvPr/>
            </p:nvSpPr>
            <p:spPr bwMode="auto">
              <a:xfrm>
                <a:off x="432" y="24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Peter</a:t>
                </a:r>
              </a:p>
            </p:txBody>
          </p:sp>
          <p:sp>
            <p:nvSpPr>
              <p:cNvPr id="145422" name="Text Box 14"/>
              <p:cNvSpPr txBox="1">
                <a:spLocks noChangeArrowheads="1"/>
              </p:cNvSpPr>
              <p:nvPr/>
            </p:nvSpPr>
            <p:spPr bwMode="auto">
              <a:xfrm>
                <a:off x="1920" y="720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Boston</a:t>
                </a:r>
              </a:p>
            </p:txBody>
          </p:sp>
          <p:sp>
            <p:nvSpPr>
              <p:cNvPr id="145423" name="Text Box 15"/>
              <p:cNvSpPr txBox="1">
                <a:spLocks noChangeArrowheads="1"/>
              </p:cNvSpPr>
              <p:nvPr/>
            </p:nvSpPr>
            <p:spPr bwMode="auto">
              <a:xfrm>
                <a:off x="1872" y="12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New York</a:t>
                </a:r>
              </a:p>
            </p:txBody>
          </p:sp>
          <p:sp>
            <p:nvSpPr>
              <p:cNvPr id="145424" name="Text Box 16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1296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Hong Kong</a:t>
                </a:r>
              </a:p>
            </p:txBody>
          </p:sp>
          <p:sp>
            <p:nvSpPr>
              <p:cNvPr id="145425" name="Text Box 17"/>
              <p:cNvSpPr txBox="1">
                <a:spLocks noChangeArrowheads="1"/>
              </p:cNvSpPr>
              <p:nvPr/>
            </p:nvSpPr>
            <p:spPr bwMode="auto">
              <a:xfrm>
                <a:off x="1872" y="24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Moscow</a:t>
                </a:r>
              </a:p>
            </p:txBody>
          </p:sp>
        </p:grpSp>
        <p:sp>
          <p:nvSpPr>
            <p:cNvPr id="145426" name="Text Box 18"/>
            <p:cNvSpPr txBox="1">
              <a:spLocks noChangeArrowheads="1"/>
            </p:cNvSpPr>
            <p:nvPr/>
          </p:nvSpPr>
          <p:spPr bwMode="auto">
            <a:xfrm>
              <a:off x="1872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de-D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ü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7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3528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injective?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No! f is not even</a:t>
            </a:r>
            <a:br>
              <a:rPr lang="en-US" sz="2800" smtClean="0">
                <a:solidFill>
                  <a:srgbClr val="FF3300"/>
                </a:solidFill>
                <a:sym typeface="Symbol" pitchFamily="18" charset="2"/>
              </a:rPr>
            </a:br>
            <a:r>
              <a:rPr lang="en-US" sz="2800" smtClean="0">
                <a:solidFill>
                  <a:srgbClr val="FF3300"/>
                </a:solidFill>
                <a:sym typeface="Symbol" pitchFamily="18" charset="2"/>
              </a:rPr>
              <a:t>a function!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62824C2-1E17-4AE6-9AB8-01B749A08CE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1828800" y="15240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V="1">
            <a:off x="1905000" y="15240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905000" y="32766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1905000" y="4267200"/>
            <a:ext cx="914400" cy="685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5611" name="Group 8"/>
          <p:cNvGrpSpPr>
            <a:grpSpLocks/>
          </p:cNvGrpSpPr>
          <p:nvPr/>
        </p:nvGrpSpPr>
        <p:grpSpPr bwMode="auto">
          <a:xfrm>
            <a:off x="685800" y="1143000"/>
            <a:ext cx="4343400" cy="4329113"/>
            <a:chOff x="432" y="720"/>
            <a:chExt cx="2736" cy="2727"/>
          </a:xfrm>
        </p:grpSpPr>
        <p:grpSp>
          <p:nvGrpSpPr>
            <p:cNvPr id="25613" name="Group 9"/>
            <p:cNvGrpSpPr>
              <a:grpSpLocks/>
            </p:cNvGrpSpPr>
            <p:nvPr/>
          </p:nvGrpSpPr>
          <p:grpSpPr bwMode="auto">
            <a:xfrm>
              <a:off x="432" y="720"/>
              <a:ext cx="2736" cy="2103"/>
              <a:chOff x="432" y="720"/>
              <a:chExt cx="2736" cy="2103"/>
            </a:xfrm>
          </p:grpSpPr>
          <p:sp>
            <p:nvSpPr>
              <p:cNvPr id="146442" name="Text Box 10"/>
              <p:cNvSpPr txBox="1">
                <a:spLocks noChangeArrowheads="1"/>
              </p:cNvSpPr>
              <p:nvPr/>
            </p:nvSpPr>
            <p:spPr bwMode="auto">
              <a:xfrm>
                <a:off x="432" y="720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Linda</a:t>
                </a:r>
              </a:p>
            </p:txBody>
          </p:sp>
          <p:sp>
            <p:nvSpPr>
              <p:cNvPr id="146443" name="Text Box 11"/>
              <p:cNvSpPr txBox="1">
                <a:spLocks noChangeArrowheads="1"/>
              </p:cNvSpPr>
              <p:nvPr/>
            </p:nvSpPr>
            <p:spPr bwMode="auto">
              <a:xfrm>
                <a:off x="432" y="12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Max</a:t>
                </a:r>
              </a:p>
            </p:txBody>
          </p:sp>
          <p:sp>
            <p:nvSpPr>
              <p:cNvPr id="146444" name="Text Box 12"/>
              <p:cNvSpPr txBox="1">
                <a:spLocks noChangeArrowheads="1"/>
              </p:cNvSpPr>
              <p:nvPr/>
            </p:nvSpPr>
            <p:spPr bwMode="auto">
              <a:xfrm>
                <a:off x="432" y="1872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Kathy</a:t>
                </a:r>
              </a:p>
            </p:txBody>
          </p:sp>
          <p:sp>
            <p:nvSpPr>
              <p:cNvPr id="146445" name="Text Box 13"/>
              <p:cNvSpPr txBox="1">
                <a:spLocks noChangeArrowheads="1"/>
              </p:cNvSpPr>
              <p:nvPr/>
            </p:nvSpPr>
            <p:spPr bwMode="auto">
              <a:xfrm>
                <a:off x="432" y="24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Peter</a:t>
                </a:r>
              </a:p>
            </p:txBody>
          </p:sp>
          <p:sp>
            <p:nvSpPr>
              <p:cNvPr id="146446" name="Text Box 14"/>
              <p:cNvSpPr txBox="1">
                <a:spLocks noChangeArrowheads="1"/>
              </p:cNvSpPr>
              <p:nvPr/>
            </p:nvSpPr>
            <p:spPr bwMode="auto">
              <a:xfrm>
                <a:off x="1920" y="720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Boston</a:t>
                </a:r>
              </a:p>
            </p:txBody>
          </p:sp>
          <p:sp>
            <p:nvSpPr>
              <p:cNvPr id="14644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12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New York</a:t>
                </a:r>
              </a:p>
            </p:txBody>
          </p:sp>
          <p:sp>
            <p:nvSpPr>
              <p:cNvPr id="146448" name="Text Box 16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1296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Hong Kong</a:t>
                </a:r>
              </a:p>
            </p:txBody>
          </p:sp>
          <p:sp>
            <p:nvSpPr>
              <p:cNvPr id="146449" name="Text Box 17"/>
              <p:cNvSpPr txBox="1">
                <a:spLocks noChangeArrowheads="1"/>
              </p:cNvSpPr>
              <p:nvPr/>
            </p:nvSpPr>
            <p:spPr bwMode="auto">
              <a:xfrm>
                <a:off x="1872" y="2496"/>
                <a:ext cx="1152" cy="3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Moscow</a:t>
                </a:r>
              </a:p>
            </p:txBody>
          </p:sp>
        </p:grpSp>
        <p:sp>
          <p:nvSpPr>
            <p:cNvPr id="146450" name="Text Box 18"/>
            <p:cNvSpPr txBox="1">
              <a:spLocks noChangeArrowheads="1"/>
            </p:cNvSpPr>
            <p:nvPr/>
          </p:nvSpPr>
          <p:spPr bwMode="auto">
            <a:xfrm>
              <a:off x="1872" y="3120"/>
              <a:ext cx="115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r>
                <a:rPr lang="de-DE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ü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beck</a:t>
              </a:r>
            </a:p>
          </p:txBody>
        </p:sp>
      </p:grpSp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1905000" y="2514600"/>
            <a:ext cx="990600" cy="1600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Examples for Sets</a:t>
            </a:r>
            <a:endParaRPr lang="en-CA" sz="36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We are now able to define the set of rational numbers Q: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ym typeface="Symbol" pitchFamily="18" charset="2"/>
              </a:rPr>
              <a:t>Q</a:t>
            </a:r>
            <a:r>
              <a:rPr lang="en-US" sz="2800">
                <a:sym typeface="Symbol" pitchFamily="18" charset="2"/>
              </a:rPr>
              <a:t> = {a/b | a</a:t>
            </a:r>
            <a:r>
              <a:rPr lang="en-US" sz="2800" b="1">
                <a:sym typeface="Symbol" pitchFamily="18" charset="2"/>
              </a:rPr>
              <a:t>Z</a:t>
            </a:r>
            <a:r>
              <a:rPr lang="en-US" sz="2800">
                <a:sym typeface="Symbol" pitchFamily="18" charset="2"/>
              </a:rPr>
              <a:t> </a:t>
            </a:r>
            <a:r>
              <a:rPr lang="en-US" sz="2800">
                <a:latin typeface="Monotype Corsiva" pitchFamily="66" charset="0"/>
                <a:sym typeface="Symbol" pitchFamily="18" charset="2"/>
              </a:rPr>
              <a:t> </a:t>
            </a:r>
            <a:r>
              <a:rPr lang="en-US" sz="2800">
                <a:sym typeface="Symbol" pitchFamily="18" charset="2"/>
              </a:rPr>
              <a:t>b</a:t>
            </a:r>
            <a:r>
              <a:rPr lang="en-US" sz="2800" b="1">
                <a:sym typeface="Symbol" pitchFamily="18" charset="2"/>
              </a:rPr>
              <a:t>Z</a:t>
            </a:r>
            <a:r>
              <a:rPr lang="en-US" sz="2800" b="1" baseline="30000">
                <a:sym typeface="Symbol" pitchFamily="18" charset="2"/>
              </a:rPr>
              <a:t>+</a:t>
            </a:r>
            <a:r>
              <a:rPr lang="en-US" sz="2800">
                <a:sym typeface="Symbol" pitchFamily="18" charset="2"/>
              </a:rPr>
              <a:t>}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or 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ym typeface="Symbol" pitchFamily="18" charset="2"/>
              </a:rPr>
              <a:t>Q</a:t>
            </a:r>
            <a:r>
              <a:rPr lang="en-US" sz="2800">
                <a:sym typeface="Symbol" pitchFamily="18" charset="2"/>
              </a:rPr>
              <a:t> = {a/b | a</a:t>
            </a:r>
            <a:r>
              <a:rPr lang="en-US" sz="2800" b="1">
                <a:sym typeface="Symbol" pitchFamily="18" charset="2"/>
              </a:rPr>
              <a:t>Z</a:t>
            </a:r>
            <a:r>
              <a:rPr lang="en-US" sz="2800">
                <a:sym typeface="Symbol" pitchFamily="18" charset="2"/>
              </a:rPr>
              <a:t> </a:t>
            </a:r>
            <a:r>
              <a:rPr lang="en-US" sz="2800">
                <a:latin typeface="Monotype Corsiva" pitchFamily="66" charset="0"/>
                <a:sym typeface="Symbol" pitchFamily="18" charset="2"/>
              </a:rPr>
              <a:t> </a:t>
            </a:r>
            <a:r>
              <a:rPr lang="en-US" sz="2800">
                <a:sym typeface="Symbol" pitchFamily="18" charset="2"/>
              </a:rPr>
              <a:t>b</a:t>
            </a:r>
            <a:r>
              <a:rPr lang="en-US" sz="2800" b="1">
                <a:sym typeface="Symbol" pitchFamily="18" charset="2"/>
              </a:rPr>
              <a:t>Z </a:t>
            </a:r>
            <a:r>
              <a:rPr lang="en-US" sz="2800">
                <a:latin typeface="Monotype Corsiva" pitchFamily="66" charset="0"/>
                <a:sym typeface="Symbol" pitchFamily="18" charset="2"/>
              </a:rPr>
              <a:t> </a:t>
            </a:r>
            <a:r>
              <a:rPr lang="en-US" sz="2800">
                <a:sym typeface="Symbol" pitchFamily="18" charset="2"/>
              </a:rPr>
              <a:t>b0}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90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And how about the set of real numbers R?</a:t>
            </a:r>
          </a:p>
          <a:p>
            <a:pPr marL="0" indent="0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sz="2800" b="1">
                <a:sym typeface="Symbol" pitchFamily="18" charset="2"/>
              </a:rPr>
              <a:t>R</a:t>
            </a:r>
            <a:r>
              <a:rPr lang="en-US" sz="2800">
                <a:sym typeface="Symbol" pitchFamily="18" charset="2"/>
              </a:rPr>
              <a:t> = {r | r is a real number}</a:t>
            </a:r>
            <a:br>
              <a:rPr lang="en-US" sz="2800">
                <a:sym typeface="Symbol" pitchFamily="18" charset="2"/>
              </a:rPr>
            </a:b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That is the best we can do.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C89C2B6-F60C-401F-BFFC-20217B557DC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Properties of Functions</a:t>
            </a:r>
            <a:endParaRPr lang="en-CA" sz="36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371600"/>
            <a:ext cx="33528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injective?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surjective?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Is f bijective?</a:t>
            </a:r>
          </a:p>
          <a:p>
            <a:pPr marL="0" indent="0" eaLnBrk="1" hangingPunct="1"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Yes.</a:t>
            </a:r>
          </a:p>
          <a:p>
            <a:pPr marL="0" indent="0" eaLnBrk="1" hangingPunct="1">
              <a:defRPr/>
            </a:pP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D321BF3-EF40-42D0-92C5-32FF876E709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Linda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Kathy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5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0480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Boston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971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New York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971800" y="2971800"/>
            <a:ext cx="2057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Hong Kong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2971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Moscow</a:t>
            </a:r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1828800" y="1524000"/>
            <a:ext cx="990600" cy="2667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469" name="Line 13"/>
          <p:cNvSpPr>
            <a:spLocks noChangeShapeType="1"/>
          </p:cNvSpPr>
          <p:nvPr/>
        </p:nvSpPr>
        <p:spPr bwMode="auto">
          <a:xfrm flipV="1">
            <a:off x="1905000" y="1524000"/>
            <a:ext cx="990600" cy="838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1905000" y="3276600"/>
            <a:ext cx="990600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1905000" y="4114800"/>
            <a:ext cx="914400" cy="914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971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beck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685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Helena</a:t>
            </a: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 flipV="1">
            <a:off x="1981200" y="2438400"/>
            <a:ext cx="914400" cy="2590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Inversion</a:t>
            </a:r>
            <a:endParaRPr lang="en-CA" sz="360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7924800" cy="4572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An interesting property of bijections is that they have an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inverse function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inverse function</a:t>
            </a:r>
            <a:r>
              <a:rPr lang="en-US" sz="2800" smtClean="0">
                <a:sym typeface="Symbol" pitchFamily="18" charset="2"/>
              </a:rPr>
              <a:t> of the bijection f:AB is the function f</a:t>
            </a:r>
            <a:r>
              <a:rPr lang="en-US" sz="2800" baseline="30000" smtClean="0">
                <a:sym typeface="Symbol" pitchFamily="18" charset="2"/>
              </a:rPr>
              <a:t>-1</a:t>
            </a:r>
            <a:r>
              <a:rPr lang="en-US" sz="2800" smtClean="0">
                <a:sym typeface="Symbol" pitchFamily="18" charset="2"/>
              </a:rPr>
              <a:t>:BA with 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</a:t>
            </a:r>
            <a:r>
              <a:rPr lang="en-US" sz="2800" baseline="30000" smtClean="0">
                <a:sym typeface="Symbol" pitchFamily="18" charset="2"/>
              </a:rPr>
              <a:t>-1</a:t>
            </a:r>
            <a:r>
              <a:rPr lang="en-US" sz="2800" smtClean="0">
                <a:sym typeface="Symbol" pitchFamily="18" charset="2"/>
              </a:rPr>
              <a:t>(b) = a whenever f(a) = b. 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C510835-4758-4581-8AB7-8BDDB1D3044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Inversion</a:t>
            </a:r>
            <a:endParaRPr lang="en-CA" sz="3600" smtClean="0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F0190EF-8006-4786-8E2B-05320E45131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Linda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Kathy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0480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Boston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971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New York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971800" y="2971800"/>
            <a:ext cx="2057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Hong Kong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Moscow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971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beck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685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Helena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1524000"/>
            <a:ext cx="1066800" cy="3505200"/>
            <a:chOff x="1152" y="960"/>
            <a:chExt cx="672" cy="2208"/>
          </a:xfrm>
        </p:grpSpPr>
        <p:sp>
          <p:nvSpPr>
            <p:cNvPr id="149518" name="Line 14"/>
            <p:cNvSpPr>
              <a:spLocks noChangeShapeType="1"/>
            </p:cNvSpPr>
            <p:nvPr/>
          </p:nvSpPr>
          <p:spPr bwMode="auto">
            <a:xfrm>
              <a:off x="1152" y="960"/>
              <a:ext cx="624" cy="168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19" name="Line 15"/>
            <p:cNvSpPr>
              <a:spLocks noChangeShapeType="1"/>
            </p:cNvSpPr>
            <p:nvPr/>
          </p:nvSpPr>
          <p:spPr bwMode="auto">
            <a:xfrm flipV="1">
              <a:off x="1200" y="960"/>
              <a:ext cx="624" cy="52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0" name="Line 16"/>
            <p:cNvSpPr>
              <a:spLocks noChangeShapeType="1"/>
            </p:cNvSpPr>
            <p:nvPr/>
          </p:nvSpPr>
          <p:spPr bwMode="auto">
            <a:xfrm>
              <a:off x="1200" y="2064"/>
              <a:ext cx="62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1" name="Line 17"/>
            <p:cNvSpPr>
              <a:spLocks noChangeShapeType="1"/>
            </p:cNvSpPr>
            <p:nvPr/>
          </p:nvSpPr>
          <p:spPr bwMode="auto">
            <a:xfrm>
              <a:off x="1200" y="2592"/>
              <a:ext cx="576" cy="5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2" name="Line 18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16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96000" y="1219200"/>
            <a:ext cx="1752600" cy="519113"/>
            <a:chOff x="3840" y="768"/>
            <a:chExt cx="1104" cy="327"/>
          </a:xfrm>
        </p:grpSpPr>
        <p:sp>
          <p:nvSpPr>
            <p:cNvPr id="149524" name="Line 20"/>
            <p:cNvSpPr>
              <a:spLocks noChangeShapeType="1"/>
            </p:cNvSpPr>
            <p:nvPr/>
          </p:nvSpPr>
          <p:spPr bwMode="auto">
            <a:xfrm flipV="1">
              <a:off x="4320" y="912"/>
              <a:ext cx="62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5" name="Text Box 21"/>
            <p:cNvSpPr txBox="1">
              <a:spLocks noChangeArrowheads="1"/>
            </p:cNvSpPr>
            <p:nvPr/>
          </p:nvSpPr>
          <p:spPr bwMode="auto">
            <a:xfrm>
              <a:off x="3840" y="768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0" y="2057400"/>
            <a:ext cx="1752600" cy="519113"/>
            <a:chOff x="3840" y="1296"/>
            <a:chExt cx="1104" cy="327"/>
          </a:xfrm>
        </p:grpSpPr>
        <p:sp>
          <p:nvSpPr>
            <p:cNvPr id="149527" name="Line 23"/>
            <p:cNvSpPr>
              <a:spLocks noChangeShapeType="1"/>
            </p:cNvSpPr>
            <p:nvPr/>
          </p:nvSpPr>
          <p:spPr bwMode="auto">
            <a:xfrm flipV="1">
              <a:off x="4320" y="1440"/>
              <a:ext cx="6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528" name="Text Box 24"/>
            <p:cNvSpPr txBox="1">
              <a:spLocks noChangeArrowheads="1"/>
            </p:cNvSpPr>
            <p:nvPr/>
          </p:nvSpPr>
          <p:spPr bwMode="auto">
            <a:xfrm>
              <a:off x="3840" y="1296"/>
              <a:ext cx="48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</a:p>
          </p:txBody>
        </p:sp>
      </p:grpSp>
      <p:sp>
        <p:nvSpPr>
          <p:cNvPr id="149529" name="Line 25"/>
          <p:cNvSpPr>
            <a:spLocks noChangeShapeType="1"/>
          </p:cNvSpPr>
          <p:nvPr/>
        </p:nvSpPr>
        <p:spPr bwMode="auto">
          <a:xfrm flipH="1">
            <a:off x="1905000" y="1752600"/>
            <a:ext cx="987425" cy="841375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 flipH="1">
            <a:off x="1905000" y="2286000"/>
            <a:ext cx="914400" cy="25908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 flipH="1">
            <a:off x="1905000" y="312420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 flipH="1" flipV="1">
            <a:off x="1905000" y="1295400"/>
            <a:ext cx="990600" cy="2667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533" name="Line 29"/>
          <p:cNvSpPr>
            <a:spLocks noChangeShapeType="1"/>
          </p:cNvSpPr>
          <p:nvPr/>
        </p:nvSpPr>
        <p:spPr bwMode="auto">
          <a:xfrm rot="10800000">
            <a:off x="1905000" y="4343400"/>
            <a:ext cx="914400" cy="914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Inversion</a:t>
            </a:r>
            <a:endParaRPr lang="en-CA" sz="360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5A8BB17-8302-4B7A-A217-E552FBF193C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609600" y="10668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</a:t>
            </a: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f(Linda) = Moscow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f(Max) = Boston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f(Kathy) = Hong Kong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f(Peter) = L</a:t>
            </a: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beck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f(Helena) = New York</a:t>
            </a:r>
          </a:p>
          <a:p>
            <a:pPr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Clearly, f is bijective.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4876800" y="10668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inverse function  f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given by:</a:t>
            </a:r>
          </a:p>
          <a:p>
            <a:pPr>
              <a:defRPr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(Moscow) = Linda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(Boston) = Max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(Hong Kong) = Kathy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(L</a:t>
            </a: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beck) = Peter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(New York) = Helena</a:t>
            </a:r>
          </a:p>
          <a:p>
            <a:pPr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Inversion is only possible for bijections</a:t>
            </a:r>
            <a:b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(= invertible functions)</a:t>
            </a:r>
          </a:p>
        </p:txBody>
      </p:sp>
    </p:spTree>
    <p:extLst>
      <p:ext uri="{BB962C8B-B14F-4D97-AF65-F5344CB8AC3E}">
        <p14:creationId xmlns:p14="http://schemas.microsoft.com/office/powerpoint/2010/main" val="30228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0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0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0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0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0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0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0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  <p:bldP spid="150532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Inversion</a:t>
            </a:r>
            <a:endParaRPr lang="en-CA" sz="3600" smtClean="0"/>
          </a:p>
        </p:txBody>
      </p:sp>
      <p:sp>
        <p:nvSpPr>
          <p:cNvPr id="151582" name="Rectangle 30"/>
          <p:cNvSpPr>
            <a:spLocks noGrp="1" noChangeArrowheads="1"/>
          </p:cNvSpPr>
          <p:nvPr>
            <p:ph idx="1"/>
          </p:nvPr>
        </p:nvSpPr>
        <p:spPr>
          <a:xfrm>
            <a:off x="5334000" y="2819400"/>
            <a:ext cx="3276600" cy="3352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n-US" sz="2800" baseline="30000" dirty="0" smtClean="0">
                <a:solidFill>
                  <a:srgbClr val="00FFFF"/>
                </a:solidFill>
                <a:sym typeface="Symbol" pitchFamily="18" charset="2"/>
              </a:rPr>
              <a:t>-1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:CP is no function, because it is not defined for all elements of C and assigns two images to the pre-image New York.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836DC06-C8C0-45F3-A865-5FD21148036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Linda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85800" y="29718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Kathy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048000" y="114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Boston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971800" y="2057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New York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2971800" y="2971800"/>
            <a:ext cx="2057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Hong Kong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Moscow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2971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ü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beck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6858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Helena</a:t>
            </a:r>
          </a:p>
        </p:txBody>
      </p:sp>
      <p:grpSp>
        <p:nvGrpSpPr>
          <p:cNvPr id="30736" name="Group 13"/>
          <p:cNvGrpSpPr>
            <a:grpSpLocks/>
          </p:cNvGrpSpPr>
          <p:nvPr/>
        </p:nvGrpSpPr>
        <p:grpSpPr bwMode="auto">
          <a:xfrm>
            <a:off x="1828800" y="1524000"/>
            <a:ext cx="1066800" cy="3505200"/>
            <a:chOff x="1152" y="960"/>
            <a:chExt cx="672" cy="2208"/>
          </a:xfrm>
        </p:grpSpPr>
        <p:sp>
          <p:nvSpPr>
            <p:cNvPr id="151566" name="Line 14"/>
            <p:cNvSpPr>
              <a:spLocks noChangeShapeType="1"/>
            </p:cNvSpPr>
            <p:nvPr/>
          </p:nvSpPr>
          <p:spPr bwMode="auto">
            <a:xfrm>
              <a:off x="1152" y="960"/>
              <a:ext cx="624" cy="168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67" name="Line 15"/>
            <p:cNvSpPr>
              <a:spLocks noChangeShapeType="1"/>
            </p:cNvSpPr>
            <p:nvPr/>
          </p:nvSpPr>
          <p:spPr bwMode="auto">
            <a:xfrm flipV="1">
              <a:off x="1200" y="1488"/>
              <a:ext cx="62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68" name="Line 16"/>
            <p:cNvSpPr>
              <a:spLocks noChangeShapeType="1"/>
            </p:cNvSpPr>
            <p:nvPr/>
          </p:nvSpPr>
          <p:spPr bwMode="auto">
            <a:xfrm>
              <a:off x="1200" y="2064"/>
              <a:ext cx="62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>
              <a:off x="1200" y="2592"/>
              <a:ext cx="576" cy="57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70" name="Line 18"/>
            <p:cNvSpPr>
              <a:spLocks noChangeShapeType="1"/>
            </p:cNvSpPr>
            <p:nvPr/>
          </p:nvSpPr>
          <p:spPr bwMode="auto">
            <a:xfrm flipV="1">
              <a:off x="1248" y="1536"/>
              <a:ext cx="576" cy="16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96000" y="1219200"/>
            <a:ext cx="1752600" cy="519113"/>
            <a:chOff x="3840" y="768"/>
            <a:chExt cx="1104" cy="327"/>
          </a:xfrm>
        </p:grpSpPr>
        <p:sp>
          <p:nvSpPr>
            <p:cNvPr id="151572" name="Line 20"/>
            <p:cNvSpPr>
              <a:spLocks noChangeShapeType="1"/>
            </p:cNvSpPr>
            <p:nvPr/>
          </p:nvSpPr>
          <p:spPr bwMode="auto">
            <a:xfrm flipV="1">
              <a:off x="4320" y="912"/>
              <a:ext cx="62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3840" y="768"/>
              <a:ext cx="24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0" y="2057400"/>
            <a:ext cx="1752600" cy="519113"/>
            <a:chOff x="3840" y="1296"/>
            <a:chExt cx="1104" cy="327"/>
          </a:xfrm>
        </p:grpSpPr>
        <p:sp>
          <p:nvSpPr>
            <p:cNvPr id="151575" name="Line 23"/>
            <p:cNvSpPr>
              <a:spLocks noChangeShapeType="1"/>
            </p:cNvSpPr>
            <p:nvPr/>
          </p:nvSpPr>
          <p:spPr bwMode="auto">
            <a:xfrm flipV="1">
              <a:off x="4320" y="1440"/>
              <a:ext cx="62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3840" y="1296"/>
              <a:ext cx="480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</a:p>
          </p:txBody>
        </p:sp>
      </p:grpSp>
      <p:sp>
        <p:nvSpPr>
          <p:cNvPr id="151577" name="Line 25"/>
          <p:cNvSpPr>
            <a:spLocks noChangeShapeType="1"/>
          </p:cNvSpPr>
          <p:nvPr/>
        </p:nvSpPr>
        <p:spPr bwMode="auto">
          <a:xfrm flipH="1">
            <a:off x="1905000" y="220980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78" name="Line 26"/>
          <p:cNvSpPr>
            <a:spLocks noChangeShapeType="1"/>
          </p:cNvSpPr>
          <p:nvPr/>
        </p:nvSpPr>
        <p:spPr bwMode="auto">
          <a:xfrm flipH="1">
            <a:off x="1905000" y="2286000"/>
            <a:ext cx="914400" cy="25908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1905000" y="3124200"/>
            <a:ext cx="990600" cy="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80" name="Line 28"/>
          <p:cNvSpPr>
            <a:spLocks noChangeShapeType="1"/>
          </p:cNvSpPr>
          <p:nvPr/>
        </p:nvSpPr>
        <p:spPr bwMode="auto">
          <a:xfrm flipH="1" flipV="1">
            <a:off x="1905000" y="1295400"/>
            <a:ext cx="990600" cy="26670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581" name="Line 29"/>
          <p:cNvSpPr>
            <a:spLocks noChangeShapeType="1"/>
          </p:cNvSpPr>
          <p:nvPr/>
        </p:nvSpPr>
        <p:spPr bwMode="auto">
          <a:xfrm rot="10800000">
            <a:off x="1905000" y="4343400"/>
            <a:ext cx="914400" cy="914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1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1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Composition</a:t>
            </a:r>
            <a:endParaRPr lang="en-CA" sz="360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9248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composition</a:t>
            </a:r>
            <a:r>
              <a:rPr lang="en-US" sz="2800" dirty="0" smtClean="0">
                <a:sym typeface="Symbol" pitchFamily="18" charset="2"/>
              </a:rPr>
              <a:t> of two functions g:AB and  f:BC, denoted by  </a:t>
            </a:r>
            <a:r>
              <a:rPr lang="en-US" sz="2800" dirty="0" err="1" smtClean="0">
                <a:sym typeface="Symbol" pitchFamily="18" charset="2"/>
              </a:rPr>
              <a:t>fg</a:t>
            </a:r>
            <a:r>
              <a:rPr lang="en-US" sz="2800" dirty="0" smtClean="0">
                <a:sym typeface="Symbol" pitchFamily="18" charset="2"/>
              </a:rPr>
              <a:t>, is defined by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dirty="0" err="1" smtClean="0">
                <a:sym typeface="Symbol" pitchFamily="18" charset="2"/>
              </a:rPr>
              <a:t>fg</a:t>
            </a:r>
            <a:r>
              <a:rPr lang="en-US" sz="2800" dirty="0" smtClean="0">
                <a:sym typeface="Symbol" pitchFamily="18" charset="2"/>
              </a:rPr>
              <a:t>)(a) = f(g(a))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dirty="0" smtClean="0">
                <a:sym typeface="Symbol" pitchFamily="18" charset="2"/>
              </a:rPr>
              <a:t>This means that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first</a:t>
            </a:r>
            <a:r>
              <a:rPr lang="en-US" sz="2800" dirty="0" smtClean="0">
                <a:sym typeface="Symbol" pitchFamily="18" charset="2"/>
              </a:rPr>
              <a:t>, function g is applied to element </a:t>
            </a:r>
            <a:r>
              <a:rPr lang="en-US" sz="2800" dirty="0" err="1" smtClean="0">
                <a:sym typeface="Symbol" pitchFamily="18" charset="2"/>
              </a:rPr>
              <a:t>aA</a:t>
            </a:r>
            <a:r>
              <a:rPr lang="en-US" sz="2800" dirty="0" smtClean="0">
                <a:sym typeface="Symbol" pitchFamily="18" charset="2"/>
              </a:rPr>
              <a:t>,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mapping it onto an element of B,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then</a:t>
            </a:r>
            <a:r>
              <a:rPr lang="en-US" sz="2800" dirty="0" smtClean="0">
                <a:sym typeface="Symbol" pitchFamily="18" charset="2"/>
              </a:rPr>
              <a:t>, function f is applied to this element of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B, mapping it onto an element of C.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Therefore</a:t>
            </a:r>
            <a:r>
              <a:rPr lang="en-US" sz="2800" dirty="0" smtClean="0">
                <a:sym typeface="Symbol" pitchFamily="18" charset="2"/>
              </a:rPr>
              <a:t>, the composite function maps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   from A to C.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70C043D-7736-4D2D-B625-C2050176701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Composition</a:t>
            </a:r>
            <a:endParaRPr lang="en-CA" sz="360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924800" cy="487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defRPr/>
            </a:pPr>
            <a:endParaRPr lang="en-US" sz="16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f(x) = 7x – 4, g(x) = 3x,</a:t>
            </a: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f: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, g:</a:t>
            </a:r>
            <a:r>
              <a:rPr lang="en-US" sz="2800" b="1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b="1" smtClean="0">
                <a:sym typeface="Symbol" pitchFamily="18" charset="2"/>
              </a:rPr>
              <a:t>R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(fg)(5) = f(g(5)) = f(15) = 105 – 4 = 101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(fg)(x) = f(g(x)) = f(3x) = 21x - 4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DA23379-D003-47E9-8A9A-F8644ABD2E2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Composition</a:t>
            </a:r>
            <a:endParaRPr lang="en-CA" sz="360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4648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olidFill>
                  <a:srgbClr val="00FFFF"/>
                </a:solidFill>
                <a:sym typeface="Symbol" pitchFamily="18" charset="2"/>
              </a:rPr>
              <a:t>Composition of a function and its inverse:</a:t>
            </a:r>
            <a:endParaRPr lang="en-US" sz="2800" b="1" smtClean="0">
              <a:sym typeface="Symbol" pitchFamily="18" charset="2"/>
            </a:endParaRP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(f</a:t>
            </a:r>
            <a:r>
              <a:rPr lang="en-US" sz="2800" baseline="30000" smtClean="0">
                <a:sym typeface="Symbol" pitchFamily="18" charset="2"/>
              </a:rPr>
              <a:t>-1</a:t>
            </a:r>
            <a:r>
              <a:rPr lang="en-US" sz="2800" smtClean="0">
                <a:sym typeface="Symbol" pitchFamily="18" charset="2"/>
              </a:rPr>
              <a:t>f)(x) = f</a:t>
            </a:r>
            <a:r>
              <a:rPr lang="en-US" sz="2800" baseline="30000" smtClean="0">
                <a:sym typeface="Symbol" pitchFamily="18" charset="2"/>
              </a:rPr>
              <a:t>-1</a:t>
            </a:r>
            <a:r>
              <a:rPr lang="en-US" sz="2800" smtClean="0">
                <a:sym typeface="Symbol" pitchFamily="18" charset="2"/>
              </a:rPr>
              <a:t>(f(x)) = x</a:t>
            </a:r>
          </a:p>
          <a:p>
            <a:pPr marL="0" indent="0" eaLnBrk="1" hangingPunct="1"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composition of a function and its inverse is 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identity function</a:t>
            </a:r>
            <a:r>
              <a:rPr lang="en-US" sz="2800" smtClean="0">
                <a:sym typeface="Symbol" pitchFamily="18" charset="2"/>
              </a:rPr>
              <a:t> i(x) = x.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F7A1C15-A1BC-4228-8859-0ABB9EA05B7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Graphs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371600"/>
                <a:ext cx="7924800" cy="51054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graph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of a function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f:AB is the set of ordered pairs {(a, b) | </a:t>
                </a:r>
                <a:r>
                  <a:rPr lang="en-US" sz="2800" dirty="0" err="1" smtClean="0">
                    <a:sym typeface="Symbol" pitchFamily="18" charset="2"/>
                  </a:rPr>
                  <a:t>aA</a:t>
                </a:r>
                <a:r>
                  <a:rPr lang="en-US" sz="2800" dirty="0" smtClean="0">
                    <a:sym typeface="Symbol" pitchFamily="18" charset="2"/>
                  </a:rPr>
                  <a:t> and f(a) = b}.</a:t>
                </a: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graph is a subset of AB that can be used to visualize f in a two-dimensional coordinate system.</a:t>
                </a: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700" dirty="0" smtClean="0"/>
                  <a:t>From </a:t>
                </a:r>
                <a:r>
                  <a:rPr lang="en-US" sz="2700" dirty="0"/>
                  <a:t>the definition, the graph of a function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700" i="1" dirty="0"/>
                  <a:t> </a:t>
                </a:r>
                <a:r>
                  <a:rPr lang="en-US" sz="2700" dirty="0"/>
                  <a:t>from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700" i="1" dirty="0"/>
                  <a:t> </a:t>
                </a:r>
                <a:r>
                  <a:rPr lang="en-US" sz="2700" dirty="0"/>
                  <a:t>to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700" i="1" dirty="0"/>
                  <a:t> </a:t>
                </a:r>
                <a:r>
                  <a:rPr lang="en-US" sz="2700" dirty="0"/>
                  <a:t>is the subset of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700" i="1" dirty="0"/>
                  <a:t> </a:t>
                </a:r>
                <a:r>
                  <a:rPr lang="en-US" sz="2700" dirty="0"/>
                  <a:t>containing </a:t>
                </a:r>
                <a:r>
                  <a:rPr lang="en-US" sz="2700" dirty="0" smtClean="0"/>
                  <a:t>the ordered </a:t>
                </a:r>
                <a:r>
                  <a:rPr lang="en-US" sz="2700" dirty="0"/>
                  <a:t>pairs with the second entry equal to the element of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700" i="1" dirty="0"/>
                  <a:t> </a:t>
                </a:r>
                <a:r>
                  <a:rPr lang="en-US" sz="2700" dirty="0"/>
                  <a:t>assigned by</a:t>
                </a:r>
                <a:r>
                  <a:rPr lang="en-US" sz="2700" dirty="0" smtClean="0"/>
                  <a:t> </a:t>
                </a:r>
                <a:r>
                  <a:rPr lang="en-US" sz="2700" i="1" dirty="0"/>
                  <a:t>f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/>
                  <a:t>to the first </a:t>
                </a:r>
                <a:r>
                  <a:rPr lang="en-US" sz="2700" dirty="0" smtClean="0"/>
                  <a:t>entry.</a:t>
                </a:r>
                <a:endParaRPr lang="en-US" sz="27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7924800" cy="5105400"/>
              </a:xfrm>
              <a:blipFill>
                <a:blip r:embed="rId2"/>
                <a:stretch>
                  <a:fillRect l="-1615" t="-1193" r="-2154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4C55879-48F1-48B7-A79D-8850C9AB745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Floor and Ceiling Functions</a:t>
            </a:r>
            <a:endParaRPr lang="en-CA" sz="360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floor</a:t>
            </a:r>
            <a:r>
              <a:rPr lang="en-US" sz="2800" dirty="0" smtClean="0">
                <a:sym typeface="Symbol" pitchFamily="18" charset="2"/>
              </a:rPr>
              <a:t> and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ceiling</a:t>
            </a:r>
            <a:r>
              <a:rPr lang="en-US" sz="2800" dirty="0" smtClean="0">
                <a:sym typeface="Symbol" pitchFamily="18" charset="2"/>
              </a:rPr>
              <a:t> functions map the real numbers onto the integers (</a:t>
            </a:r>
            <a:r>
              <a:rPr lang="en-US" sz="2800" b="1" dirty="0" smtClean="0"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b="1" dirty="0" smtClean="0">
                <a:sym typeface="Symbol" pitchFamily="18" charset="2"/>
              </a:rPr>
              <a:t>Z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floor</a:t>
            </a:r>
            <a:r>
              <a:rPr lang="en-US" sz="2800" dirty="0" smtClean="0">
                <a:sym typeface="Symbol" pitchFamily="18" charset="2"/>
              </a:rPr>
              <a:t> function assigns to </a:t>
            </a:r>
            <a:r>
              <a:rPr lang="en-US" sz="2800" dirty="0" err="1" smtClean="0">
                <a:sym typeface="Symbol" pitchFamily="18" charset="2"/>
              </a:rPr>
              <a:t>r</a:t>
            </a:r>
            <a:r>
              <a:rPr lang="en-US" sz="2800" b="1" dirty="0" err="1" smtClean="0"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 the largest </a:t>
            </a:r>
            <a:r>
              <a:rPr lang="en-US" sz="2800" dirty="0" err="1" smtClean="0">
                <a:sym typeface="Symbol" pitchFamily="18" charset="2"/>
              </a:rPr>
              <a:t>z</a:t>
            </a:r>
            <a:r>
              <a:rPr lang="en-US" sz="2800" b="1" dirty="0" err="1" smtClean="0">
                <a:sym typeface="Symbol" pitchFamily="18" charset="2"/>
              </a:rPr>
              <a:t>Z</a:t>
            </a:r>
            <a:r>
              <a:rPr lang="en-US" sz="2800" dirty="0" smtClean="0">
                <a:sym typeface="Symbol" pitchFamily="18" charset="2"/>
              </a:rPr>
              <a:t> with </a:t>
            </a:r>
            <a:r>
              <a:rPr lang="en-US" sz="2800" dirty="0" err="1" smtClean="0">
                <a:sym typeface="Symbol" pitchFamily="18" charset="2"/>
              </a:rPr>
              <a:t>zr</a:t>
            </a:r>
            <a:r>
              <a:rPr lang="en-US" sz="2800" dirty="0" smtClean="0">
                <a:sym typeface="Symbol" pitchFamily="18" charset="2"/>
              </a:rPr>
              <a:t>, denoted by r.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  <a:r>
              <a:rPr lang="en-US" sz="2800" dirty="0" smtClean="0">
                <a:sym typeface="Symbol" pitchFamily="18" charset="2"/>
              </a:rPr>
              <a:t> 2.3 = 2, 2 = 2, 0.5 = 0, -3.5 = -4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ceiling</a:t>
            </a:r>
            <a:r>
              <a:rPr lang="en-US" sz="2800" dirty="0" smtClean="0">
                <a:sym typeface="Symbol" pitchFamily="18" charset="2"/>
              </a:rPr>
              <a:t> function assigns to </a:t>
            </a:r>
            <a:r>
              <a:rPr lang="en-US" sz="2800" dirty="0" err="1" smtClean="0">
                <a:sym typeface="Symbol" pitchFamily="18" charset="2"/>
              </a:rPr>
              <a:t>r</a:t>
            </a:r>
            <a:r>
              <a:rPr lang="en-US" sz="2800" b="1" dirty="0" err="1" smtClean="0">
                <a:sym typeface="Symbol" pitchFamily="18" charset="2"/>
              </a:rPr>
              <a:t>R</a:t>
            </a:r>
            <a:r>
              <a:rPr lang="en-US" sz="2800" dirty="0" smtClean="0">
                <a:sym typeface="Symbol" pitchFamily="18" charset="2"/>
              </a:rPr>
              <a:t> the smallest </a:t>
            </a:r>
            <a:r>
              <a:rPr lang="en-US" sz="2800" dirty="0" err="1" smtClean="0">
                <a:sym typeface="Symbol" pitchFamily="18" charset="2"/>
              </a:rPr>
              <a:t>z</a:t>
            </a:r>
            <a:r>
              <a:rPr lang="en-US" sz="2800" b="1" dirty="0" err="1" smtClean="0">
                <a:sym typeface="Symbol" pitchFamily="18" charset="2"/>
              </a:rPr>
              <a:t>Z</a:t>
            </a:r>
            <a:r>
              <a:rPr lang="en-US" sz="2800" dirty="0" smtClean="0">
                <a:sym typeface="Symbol" pitchFamily="18" charset="2"/>
              </a:rPr>
              <a:t> with </a:t>
            </a:r>
            <a:r>
              <a:rPr lang="en-US" sz="2800" dirty="0" err="1" smtClean="0">
                <a:sym typeface="Symbol" pitchFamily="18" charset="2"/>
              </a:rPr>
              <a:t>zr</a:t>
            </a:r>
            <a:r>
              <a:rPr lang="en-US" sz="2800" dirty="0" smtClean="0">
                <a:sym typeface="Symbol" pitchFamily="18" charset="2"/>
              </a:rPr>
              <a:t>, denoted by r.</a:t>
            </a:r>
          </a:p>
          <a:p>
            <a:pPr marL="0" indent="0" eaLnBrk="1" hangingPunct="1"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700" b="1" dirty="0" smtClean="0">
                <a:solidFill>
                  <a:srgbClr val="00FFFF"/>
                </a:solidFill>
                <a:sym typeface="Symbol" pitchFamily="18" charset="2"/>
              </a:rPr>
              <a:t>Examples:</a:t>
            </a:r>
            <a:r>
              <a:rPr lang="en-US" sz="2700" dirty="0" smtClean="0">
                <a:sym typeface="Symbol" pitchFamily="18" charset="2"/>
              </a:rPr>
              <a:t> 2.3 = 3, 2 = 2, 0.5 = 1, -3.5 = -3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7B2AC84-8547-423D-8D98-838FE5E0DFC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Subsets</a:t>
            </a:r>
            <a:endParaRPr lang="en-CA" sz="36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>
                <a:sym typeface="Symbol" pitchFamily="18" charset="2"/>
              </a:rPr>
              <a:t>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B</a:t>
            </a: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           “A is a subset of B”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>
                <a:sym typeface="Symbol" pitchFamily="18" charset="2"/>
              </a:rPr>
              <a:t>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B if and only if every element of A is also  </a:t>
            </a:r>
            <a:br>
              <a:rPr lang="en-US" sz="2800">
                <a:sym typeface="Symbol" pitchFamily="18" charset="2"/>
              </a:rPr>
            </a:br>
            <a:r>
              <a:rPr lang="en-US" sz="2800">
                <a:sym typeface="Symbol" pitchFamily="18" charset="2"/>
              </a:rPr>
              <a:t>          an element of B.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We can completely formalize this: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>
                <a:sym typeface="Symbol" pitchFamily="18" charset="2"/>
              </a:rPr>
              <a:t>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B  x (xA  xB)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Examples:</a:t>
            </a:r>
            <a:endParaRPr lang="en-US" sz="2800"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6BB16F7-C081-4BA6-85DC-77048FB9492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8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4114800"/>
                <a:ext cx="6934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= {3, 9}, B = {5, 9, 1, 3},           A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 ?</a:t>
                </a:r>
              </a:p>
            </p:txBody>
          </p:sp>
        </mc:Choice>
        <mc:Fallback xmlns="">
          <p:sp>
            <p:nvSpPr>
              <p:cNvPr id="931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14800"/>
                <a:ext cx="6934200" cy="461665"/>
              </a:xfrm>
              <a:prstGeom prst="rect">
                <a:avLst/>
              </a:prstGeom>
              <a:blipFill>
                <a:blip r:embed="rId2"/>
                <a:stretch>
                  <a:fillRect l="-1406" t="-10526" b="-368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391400" y="4114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90" name="Text Box 6"/>
              <p:cNvSpPr txBox="1">
                <a:spLocks noChangeArrowheads="1"/>
              </p:cNvSpPr>
              <p:nvPr/>
            </p:nvSpPr>
            <p:spPr bwMode="auto">
              <a:xfrm>
                <a:off x="457200" y="4800600"/>
                <a:ext cx="6781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= {3, 3, 3, 9}, B = {5, 9, 1, 3},   A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B ?</a:t>
                </a:r>
              </a:p>
            </p:txBody>
          </p:sp>
        </mc:Choice>
        <mc:Fallback xmlns="">
          <p:sp>
            <p:nvSpPr>
              <p:cNvPr id="931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00600"/>
                <a:ext cx="6781800" cy="461665"/>
              </a:xfrm>
              <a:prstGeom prst="rect">
                <a:avLst/>
              </a:prstGeom>
              <a:blipFill>
                <a:blip r:embed="rId3"/>
                <a:stretch>
                  <a:fillRect l="-1438" t="-10667" b="-38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391400" y="5486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false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391400" y="4800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93" name="Text Box 9"/>
              <p:cNvSpPr txBox="1">
                <a:spLocks noChangeArrowheads="1"/>
              </p:cNvSpPr>
              <p:nvPr/>
            </p:nvSpPr>
            <p:spPr bwMode="auto">
              <a:xfrm>
                <a:off x="457200" y="5486400"/>
                <a:ext cx="6781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= {1, 2, 3}, B = {2, 3, 4},           A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B ?</a:t>
                </a:r>
              </a:p>
            </p:txBody>
          </p:sp>
        </mc:Choice>
        <mc:Fallback xmlns="">
          <p:sp>
            <p:nvSpPr>
              <p:cNvPr id="9319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86400"/>
                <a:ext cx="6781800" cy="461665"/>
              </a:xfrm>
              <a:prstGeom prst="rect">
                <a:avLst/>
              </a:prstGeom>
              <a:blipFill>
                <a:blip r:embed="rId4"/>
                <a:stretch>
                  <a:fillRect l="-1438" t="-10526" b="-368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2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  <p:bldP spid="93188" grpId="0" autoUpdateAnimBg="0"/>
      <p:bldP spid="93189" grpId="0" autoUpdateAnimBg="0"/>
      <p:bldP spid="93190" grpId="0" autoUpdateAnimBg="0"/>
      <p:bldP spid="93191" grpId="0" autoUpdateAnimBg="0"/>
      <p:bldP spid="93192" grpId="0" autoUpdateAnimBg="0"/>
      <p:bldP spid="9319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Floor and Ceiling Functions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066800"/>
                <a:ext cx="8305800" cy="49530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700" dirty="0" smtClean="0">
                    <a:sym typeface="Symbol" pitchFamily="18" charset="2"/>
                  </a:rPr>
                  <a:t>Useful properties of the Floor and Ceiling functions </a:t>
                </a:r>
                <a:r>
                  <a:rPr lang="en-US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is an integer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is a real number)</a:t>
                </a:r>
              </a:p>
            </p:txBody>
          </p:sp>
        </mc:Choice>
        <mc:Fallback xmlns="">
          <p:sp>
            <p:nvSpPr>
              <p:cNvPr id="156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66800"/>
                <a:ext cx="8305800" cy="4953000"/>
              </a:xfrm>
              <a:blipFill>
                <a:blip r:embed="rId2"/>
                <a:stretch>
                  <a:fillRect l="-1395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7B2AC84-8547-423D-8D98-838FE5E0DFC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661992" cy="45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Sequences</a:t>
            </a:r>
            <a:endParaRPr lang="en-CA" sz="3600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610600" cy="3505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Sequences</a:t>
            </a:r>
            <a:r>
              <a:rPr lang="en-US" sz="2800" smtClean="0">
                <a:sym typeface="Symbol" pitchFamily="18" charset="2"/>
              </a:rPr>
              <a:t> represent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ordered lists</a:t>
            </a:r>
            <a:r>
              <a:rPr lang="en-US" sz="2800" smtClean="0">
                <a:sym typeface="Symbol" pitchFamily="18" charset="2"/>
              </a:rPr>
              <a:t> of elements.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A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sequence</a:t>
            </a:r>
            <a:r>
              <a:rPr lang="en-US" sz="2800" smtClean="0">
                <a:sym typeface="Symbol" pitchFamily="18" charset="2"/>
              </a:rPr>
              <a:t> is defined as a function from a subset of </a:t>
            </a:r>
            <a:r>
              <a:rPr lang="en-US" sz="2800" b="1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to a set S. We use the notation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to denote the image of the integer n. We call 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 a term of the sequence.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smtClean="0">
                <a:sym typeface="Symbol" pitchFamily="18" charset="2"/>
              </a:rPr>
              <a:t>subset of </a:t>
            </a:r>
            <a:r>
              <a:rPr lang="en-US" sz="2800" b="1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:           1   2   3   4    5   …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70478F0-4E51-4A67-ABC4-4F16720FD18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4724400"/>
            <a:ext cx="8458200" cy="1295400"/>
            <a:chOff x="336" y="2976"/>
            <a:chExt cx="5328" cy="816"/>
          </a:xfrm>
        </p:grpSpPr>
        <p:sp>
          <p:nvSpPr>
            <p:cNvPr id="159749" name="Rectangle 5"/>
            <p:cNvSpPr>
              <a:spLocks noChangeArrowheads="1"/>
            </p:cNvSpPr>
            <p:nvPr/>
          </p:nvSpPr>
          <p:spPr bwMode="auto">
            <a:xfrm>
              <a:off x="336" y="3408"/>
              <a:ext cx="53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S:                          </a:t>
              </a:r>
              <a:r>
                <a: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2    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  </a:t>
              </a:r>
              <a:r>
                <a: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  </a:t>
              </a:r>
              <a:r>
                <a: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   10  …</a:t>
              </a:r>
            </a:p>
          </p:txBody>
        </p:sp>
        <p:sp>
          <p:nvSpPr>
            <p:cNvPr id="159750" name="Line 6"/>
            <p:cNvSpPr>
              <a:spLocks noChangeShapeType="1"/>
            </p:cNvSpPr>
            <p:nvPr/>
          </p:nvSpPr>
          <p:spPr bwMode="auto">
            <a:xfrm>
              <a:off x="2304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1" name="Line 7"/>
            <p:cNvSpPr>
              <a:spLocks noChangeShapeType="1"/>
            </p:cNvSpPr>
            <p:nvPr/>
          </p:nvSpPr>
          <p:spPr bwMode="auto">
            <a:xfrm>
              <a:off x="2640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2" name="Line 8"/>
            <p:cNvSpPr>
              <a:spLocks noChangeShapeType="1"/>
            </p:cNvSpPr>
            <p:nvPr/>
          </p:nvSpPr>
          <p:spPr bwMode="auto">
            <a:xfrm>
              <a:off x="2976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3" name="Line 9"/>
            <p:cNvSpPr>
              <a:spLocks noChangeShapeType="1"/>
            </p:cNvSpPr>
            <p:nvPr/>
          </p:nvSpPr>
          <p:spPr bwMode="auto">
            <a:xfrm>
              <a:off x="3312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754" name="Line 10"/>
            <p:cNvSpPr>
              <a:spLocks noChangeShapeType="1"/>
            </p:cNvSpPr>
            <p:nvPr/>
          </p:nvSpPr>
          <p:spPr bwMode="auto">
            <a:xfrm>
              <a:off x="3648" y="2976"/>
              <a:ext cx="0" cy="38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6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Sequences</a:t>
            </a:r>
            <a:endParaRPr lang="en-CA" sz="3600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4582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We use the notation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 to describe a sequence.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olidFill>
                  <a:srgbClr val="FF3300"/>
                </a:solidFill>
                <a:sym typeface="Symbol" pitchFamily="18" charset="2"/>
              </a:rPr>
              <a:t>Important: Do not confuse this with the {} used in set notation.</a:t>
            </a:r>
          </a:p>
          <a:p>
            <a:pPr marL="0" indent="0" eaLnBrk="1" hangingPunct="1">
              <a:defRPr/>
            </a:pPr>
            <a:endParaRPr lang="en-US" sz="1600" dirty="0" smtClean="0">
              <a:solidFill>
                <a:srgbClr val="FF3300"/>
              </a:solidFill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It is convenient to describe a sequence with 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equation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dirty="0" smtClean="0">
                <a:sym typeface="Symbol" pitchFamily="18" charset="2"/>
              </a:rPr>
              <a:t>For example, the sequence on the previous slide can be specified as {a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}, where a</a:t>
            </a:r>
            <a:r>
              <a:rPr lang="en-US" sz="2800" baseline="-25000" dirty="0" smtClean="0"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= 2n. </a:t>
            </a:r>
          </a:p>
          <a:p>
            <a:pPr marL="0" indent="0" eaLnBrk="1" hangingPunct="1"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CFC2FE6-A4F6-4EB6-94D8-37BD5372AE1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Equation Game</a:t>
            </a:r>
            <a:endParaRPr lang="en-CA" sz="3600" dirty="0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3048000" cy="60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1, 3, 5, 7, 9, …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78270D-78C7-475C-9C50-8051BEC788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953000" y="2362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2n - 1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609600" y="3124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-1, 1, -1, 1, -1, …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953000" y="3124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(-1)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09600" y="38862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2, 5, 10, 17, 26, …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4953000" y="3886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n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+ 1</a:t>
            </a:r>
            <a:endParaRPr lang="en-US" baseline="300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609600" y="4648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0.25, 0.5, 0.75, 1, 1.25 …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953000" y="4648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0.25n</a:t>
            </a:r>
            <a:endParaRPr lang="en-US" baseline="300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09600" y="5410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3, 9, 27, 81, 243, …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4953000" y="54102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609600" y="11430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equations that describe the following sequences a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</a:t>
            </a:r>
            <a:r>
              <a:rPr lang="en-US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… ?</a:t>
            </a:r>
          </a:p>
        </p:txBody>
      </p:sp>
    </p:spTree>
    <p:extLst>
      <p:ext uri="{BB962C8B-B14F-4D97-AF65-F5344CB8AC3E}">
        <p14:creationId xmlns:p14="http://schemas.microsoft.com/office/powerpoint/2010/main" val="27880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/>
      <p:bldP spid="161796" grpId="0" autoUpdateAnimBg="0"/>
      <p:bldP spid="161797" grpId="0" autoUpdateAnimBg="0"/>
      <p:bldP spid="161798" grpId="0" autoUpdateAnimBg="0"/>
      <p:bldP spid="161799" grpId="0" autoUpdateAnimBg="0"/>
      <p:bldP spid="161800" grpId="0" autoUpdateAnimBg="0"/>
      <p:bldP spid="161801" grpId="0" autoUpdateAnimBg="0"/>
      <p:bldP spid="161802" grpId="0" autoUpdateAnimBg="0"/>
      <p:bldP spid="161803" grpId="0" autoUpdateAnimBg="0"/>
      <p:bldP spid="161804" grpId="0" autoUpdateAnimBg="0"/>
      <p:bldP spid="161805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Strings</a:t>
            </a:r>
            <a:endParaRPr lang="en-CA" sz="360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458200" cy="4800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Finite sequences are also called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strings</a:t>
            </a:r>
            <a:r>
              <a:rPr lang="en-US" sz="2800" smtClean="0">
                <a:sym typeface="Symbol" pitchFamily="18" charset="2"/>
              </a:rPr>
              <a:t>, denoted by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a</a:t>
            </a:r>
            <a:r>
              <a:rPr lang="en-US" sz="2800" baseline="-25000" smtClean="0">
                <a:sym typeface="Symbol" pitchFamily="18" charset="2"/>
              </a:rPr>
              <a:t>3</a:t>
            </a:r>
            <a:r>
              <a:rPr lang="en-US" sz="2800" smtClean="0">
                <a:sym typeface="Symbol" pitchFamily="18" charset="2"/>
              </a:rPr>
              <a:t>…a</a:t>
            </a:r>
            <a:r>
              <a:rPr lang="en-US" sz="2800" baseline="-25000" smtClean="0">
                <a:sym typeface="Symbol" pitchFamily="18" charset="2"/>
              </a:rPr>
              <a:t>n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length</a:t>
            </a:r>
            <a:r>
              <a:rPr lang="en-US" sz="2800" smtClean="0">
                <a:sym typeface="Symbol" pitchFamily="18" charset="2"/>
              </a:rPr>
              <a:t> of a string S is the number of terms that it consists of.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empty string</a:t>
            </a:r>
            <a:r>
              <a:rPr lang="en-US" sz="2800" smtClean="0">
                <a:sym typeface="Symbol" pitchFamily="18" charset="2"/>
              </a:rPr>
              <a:t> contains no terms at all. It has length zero.</a:t>
            </a:r>
          </a:p>
          <a:p>
            <a:pPr marL="0" indent="0" eaLnBrk="1" hangingPunct="1">
              <a:defRPr/>
            </a:pPr>
            <a:endParaRPr lang="en-US" sz="2800" smtClean="0">
              <a:sym typeface="Symbol" pitchFamily="18" charset="2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27F56A-006D-49DB-8474-2B29399756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Summations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990600"/>
                <a:ext cx="8610600" cy="5715000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What does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sub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 stand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itchFamily="18" charset="2"/>
                  </a:rPr>
                  <a:t>for?</a:t>
                </a:r>
              </a:p>
              <a:p>
                <a:pPr marL="0" indent="0" eaLnBrk="1" hangingPunct="1">
                  <a:defRPr/>
                </a:pPr>
                <a:endParaRPr lang="en-US" sz="2800" dirty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It represents the sum a</a:t>
                </a:r>
                <a:r>
                  <a:rPr lang="en-US" sz="2800" baseline="-25000" dirty="0" smtClean="0">
                    <a:sym typeface="Symbol" pitchFamily="18" charset="2"/>
                  </a:rPr>
                  <a:t>m</a:t>
                </a:r>
                <a:r>
                  <a:rPr lang="en-US" sz="2800" dirty="0" smtClean="0">
                    <a:sym typeface="Symbol" pitchFamily="18" charset="2"/>
                  </a:rPr>
                  <a:t> + a</a:t>
                </a:r>
                <a:r>
                  <a:rPr lang="en-US" sz="2800" baseline="-25000" dirty="0" smtClean="0">
                    <a:sym typeface="Symbol" pitchFamily="18" charset="2"/>
                  </a:rPr>
                  <a:t>m+1</a:t>
                </a:r>
                <a:r>
                  <a:rPr lang="en-US" sz="2800" dirty="0" smtClean="0">
                    <a:sym typeface="Symbol" pitchFamily="18" charset="2"/>
                  </a:rPr>
                  <a:t> + a</a:t>
                </a:r>
                <a:r>
                  <a:rPr lang="en-US" sz="2800" baseline="-25000" dirty="0" smtClean="0">
                    <a:sym typeface="Symbol" pitchFamily="18" charset="2"/>
                  </a:rPr>
                  <a:t>m+2</a:t>
                </a:r>
                <a:r>
                  <a:rPr lang="en-US" sz="2800" dirty="0" smtClean="0">
                    <a:sym typeface="Symbol" pitchFamily="18" charset="2"/>
                  </a:rPr>
                  <a:t> + … + a</a:t>
                </a:r>
                <a:r>
                  <a:rPr lang="en-US" sz="2800" baseline="-25000" dirty="0" smtClean="0">
                    <a:sym typeface="Symbol" pitchFamily="18" charset="2"/>
                  </a:rPr>
                  <a:t>n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  <a:p>
                <a:pPr marL="0" indent="0"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variable j is called the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index of summation</a:t>
                </a:r>
                <a:r>
                  <a:rPr lang="en-US" sz="2800" dirty="0" smtClean="0">
                    <a:sym typeface="Symbol" pitchFamily="18" charset="2"/>
                  </a:rPr>
                  <a:t>, running from its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lower limit</a:t>
                </a:r>
                <a:r>
                  <a:rPr lang="en-US" sz="2800" dirty="0" smtClean="0">
                    <a:sym typeface="Symbol" pitchFamily="18" charset="2"/>
                  </a:rPr>
                  <a:t> m to its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upper limit</a:t>
                </a:r>
                <a:r>
                  <a:rPr lang="en-US" sz="2800" dirty="0" smtClean="0">
                    <a:sym typeface="Symbol" pitchFamily="18" charset="2"/>
                  </a:rPr>
                  <a:t> n. We could as well have used any other letter to denote this index. </a:t>
                </a:r>
              </a:p>
            </p:txBody>
          </p:sp>
        </mc:Choice>
        <mc:Fallback xmlns="">
          <p:sp>
            <p:nvSpPr>
              <p:cNvPr id="163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610600" cy="5715000"/>
              </a:xfrm>
              <a:blipFill>
                <a:blip r:embed="rId2"/>
                <a:stretch>
                  <a:fillRect l="-1487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5EB5B98-DF8E-4814-95D7-F7F25BEC2A9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Geometric and Arithmetic progressions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600200"/>
                <a:ext cx="8458200" cy="4800600"/>
              </a:xfrm>
            </p:spPr>
            <p:txBody>
              <a:bodyPr/>
              <a:lstStyle/>
              <a:p>
                <a:pPr marL="0" indent="0" eaLnBrk="1" hangingPunct="1"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sequence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a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geometric </a:t>
                </a:r>
                <a:r>
                  <a:rPr lang="en-US" sz="2800" dirty="0" smtClean="0">
                    <a:sym typeface="Symbol" pitchFamily="18" charset="2"/>
                  </a:rPr>
                  <a:t>progression where 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initial term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and the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common ratio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are real numbers.</a:t>
                </a:r>
              </a:p>
              <a:p>
                <a:pPr marL="0" indent="0" eaLnBrk="1" hangingPunct="1">
                  <a:defRPr/>
                </a:pPr>
                <a:endParaRPr lang="en-US" sz="2800" dirty="0">
                  <a:sym typeface="Symbol" pitchFamily="18" charset="2"/>
                </a:endParaRPr>
              </a:p>
              <a:p>
                <a:pPr marL="0" indent="0">
                  <a:defRPr/>
                </a:pPr>
                <a:r>
                  <a:rPr lang="en-US" sz="2800" dirty="0">
                    <a:sym typeface="Symbol" pitchFamily="18" charset="2"/>
                  </a:rPr>
                  <a:t>The sequence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𝑛𝑑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,…</m:t>
                    </m:r>
                  </m:oMath>
                </a14:m>
                <a:r>
                  <a:rPr lang="en-US" sz="2800" dirty="0">
                    <a:sym typeface="Symbol" pitchFamily="18" charset="2"/>
                  </a:rPr>
                  <a:t> is a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arithmetic </a:t>
                </a:r>
                <a:r>
                  <a:rPr lang="en-US" sz="2800" dirty="0">
                    <a:sym typeface="Symbol" pitchFamily="18" charset="2"/>
                  </a:rPr>
                  <a:t>progression where the 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initial term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n-US" sz="2800" dirty="0">
                    <a:sym typeface="Symbol" pitchFamily="18" charset="2"/>
                  </a:rPr>
                  <a:t>and the </a:t>
                </a: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common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difference d </a:t>
                </a:r>
                <a:r>
                  <a:rPr lang="en-US" sz="2800" dirty="0">
                    <a:sym typeface="Symbol" pitchFamily="18" charset="2"/>
                  </a:rPr>
                  <a:t>are real numbers.</a:t>
                </a:r>
              </a:p>
              <a:p>
                <a:pPr marL="0" indent="0" eaLnBrk="1" hangingPunct="1">
                  <a:defRPr/>
                </a:pPr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458200" cy="4800600"/>
              </a:xfrm>
              <a:blipFill>
                <a:blip r:embed="rId2"/>
                <a:stretch>
                  <a:fillRect l="-1514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27F56A-006D-49DB-8474-2B29399756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5944115" cy="6066046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Some useful Summation Formulae</a:t>
            </a:r>
            <a:endParaRPr lang="en-CA" sz="3600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27F56A-006D-49DB-8474-2B29399756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Summations</a:t>
            </a:r>
            <a:endParaRPr lang="en-CA" sz="3600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86200"/>
            <a:ext cx="5410200" cy="53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It is 1 + 2 + 3 + 4 + 5 + 6 = 21.</a:t>
            </a: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C1E313E-6608-46C1-80E8-3B1730BAFBE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304800" y="2286000"/>
                <a:ext cx="4038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We write it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endParaRPr lang="en-US" sz="800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486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286000"/>
                <a:ext cx="4038600" cy="609600"/>
              </a:xfrm>
              <a:prstGeom prst="rect">
                <a:avLst/>
              </a:prstGeom>
              <a:blipFill>
                <a:blip r:embed="rId3"/>
                <a:stretch>
                  <a:fillRect l="-2413" t="-6000" b="-6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2781300"/>
            <a:ext cx="4876800" cy="1060450"/>
            <a:chOff x="192" y="1752"/>
            <a:chExt cx="3072" cy="668"/>
          </a:xfrm>
        </p:grpSpPr>
        <p:sp>
          <p:nvSpPr>
            <p:cNvPr id="164872" name="Rectangle 8"/>
            <p:cNvSpPr>
              <a:spLocks noChangeArrowheads="1"/>
            </p:cNvSpPr>
            <p:nvPr/>
          </p:nvSpPr>
          <p:spPr bwMode="auto">
            <a:xfrm>
              <a:off x="192" y="1920"/>
              <a:ext cx="30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What is the value of            ?</a:t>
              </a:r>
            </a:p>
          </p:txBody>
        </p:sp>
        <p:graphicFrame>
          <p:nvGraphicFramePr>
            <p:cNvPr id="820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2201908"/>
                </p:ext>
              </p:extLst>
            </p:nvPr>
          </p:nvGraphicFramePr>
          <p:xfrm>
            <a:off x="2064" y="1752"/>
            <a:ext cx="458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4" imgW="282019" imgH="419040" progId="Equation.3">
                    <p:embed/>
                  </p:oleObj>
                </mc:Choice>
                <mc:Fallback>
                  <p:oleObj name="Equation" r:id="rId4" imgW="282019" imgH="419040" progId="Equation.3">
                    <p:embed/>
                    <p:pic>
                      <p:nvPicPr>
                        <p:cNvPr id="820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752"/>
                          <a:ext cx="458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457200" y="55245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It is so much work to calculate this…</a:t>
            </a: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1000" y="4419600"/>
            <a:ext cx="4876800" cy="1060450"/>
            <a:chOff x="240" y="2784"/>
            <a:chExt cx="3072" cy="668"/>
          </a:xfrm>
        </p:grpSpPr>
        <p:sp>
          <p:nvSpPr>
            <p:cNvPr id="164876" name="Rectangle 12"/>
            <p:cNvSpPr>
              <a:spLocks noChangeArrowheads="1"/>
            </p:cNvSpPr>
            <p:nvPr/>
          </p:nvSpPr>
          <p:spPr bwMode="auto">
            <a:xfrm>
              <a:off x="240" y="2952"/>
              <a:ext cx="30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What is the value of            ?</a:t>
              </a:r>
            </a:p>
          </p:txBody>
        </p:sp>
        <p:graphicFrame>
          <p:nvGraphicFramePr>
            <p:cNvPr id="820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0768923"/>
                </p:ext>
              </p:extLst>
            </p:nvPr>
          </p:nvGraphicFramePr>
          <p:xfrm>
            <a:off x="2112" y="2784"/>
            <a:ext cx="458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6" imgW="282019" imgH="419040" progId="Equation.3">
                    <p:embed/>
                  </p:oleObj>
                </mc:Choice>
                <mc:Fallback>
                  <p:oleObj name="Equation" r:id="rId6" imgW="282019" imgH="419040" progId="Equation.3">
                    <p:embed/>
                    <p:pic>
                      <p:nvPicPr>
                        <p:cNvPr id="820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784"/>
                          <a:ext cx="458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304800" y="7620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can we express the sum of the first 1000 terms of the sequence {a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 with a</a:t>
            </a:r>
            <a:r>
              <a:rPr lang="en-US" baseline="-25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=n</a:t>
            </a:r>
            <a:r>
              <a:rPr lang="en-US" baseline="300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</a:t>
            </a:r>
            <a:b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1, 2, 3, … ?</a:t>
            </a:r>
          </a:p>
        </p:txBody>
      </p:sp>
    </p:spTree>
    <p:extLst>
      <p:ext uri="{BB962C8B-B14F-4D97-AF65-F5344CB8AC3E}">
        <p14:creationId xmlns:p14="http://schemas.microsoft.com/office/powerpoint/2010/main" val="2732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  <p:bldP spid="164874" grpId="0" autoUpdateAnimBg="0"/>
      <p:bldP spid="16487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Summations</a:t>
            </a:r>
            <a:endParaRPr lang="en-CA" sz="360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1066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smtClean="0">
                <a:sym typeface="Symbol" pitchFamily="18" charset="2"/>
              </a:rPr>
              <a:t>It is said that Carl Friedrich Gauss came up with the following formula:</a:t>
            </a:r>
            <a:endParaRPr lang="en-US" sz="280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9AE32AC-3713-4FE7-9644-964507A7828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457200" y="2133600"/>
          <a:ext cx="222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914346" imgH="419040" progId="Equation.3">
                  <p:embed/>
                </p:oleObj>
              </mc:Choice>
              <mc:Fallback>
                <p:oleObj name="Equation" r:id="rId3" imgW="914346" imgH="419040" progId="Equation.3">
                  <p:embed/>
                  <p:pic>
                    <p:nvPicPr>
                      <p:cNvPr id="165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222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04800" y="3352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When you have such a formula, the result of any summation can be calculated much more easily, for example: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57200" y="4876800"/>
          <a:ext cx="51958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171653" imgH="419040" progId="Equation.3">
                  <p:embed/>
                </p:oleObj>
              </mc:Choice>
              <mc:Fallback>
                <p:oleObj name="Equation" r:id="rId5" imgW="2171653" imgH="419040" progId="Equation.3">
                  <p:embed/>
                  <p:pic>
                    <p:nvPicPr>
                      <p:cNvPr id="165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51958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7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  <p:bldP spid="16589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Subsets</a:t>
            </a:r>
            <a:endParaRPr lang="en-CA" sz="36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Useful rules: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>
                <a:sym typeface="Symbol" pitchFamily="18" charset="2"/>
              </a:rPr>
              <a:t>A = B  (A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B) </a:t>
            </a:r>
            <a:r>
              <a:rPr lang="en-US" sz="2800" b="1">
                <a:sym typeface="Symbol" pitchFamily="18" charset="2"/>
              </a:rPr>
              <a:t></a:t>
            </a:r>
            <a:r>
              <a:rPr lang="en-US" sz="2800">
                <a:sym typeface="Symbol" pitchFamily="18" charset="2"/>
              </a:rPr>
              <a:t> (B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A) 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>
                <a:sym typeface="Symbol" pitchFamily="18" charset="2"/>
              </a:rPr>
              <a:t>(A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B) </a:t>
            </a:r>
            <a:r>
              <a:rPr lang="en-US" sz="2800" b="1">
                <a:sym typeface="Symbol" pitchFamily="18" charset="2"/>
              </a:rPr>
              <a:t></a:t>
            </a:r>
            <a:r>
              <a:rPr lang="en-US" sz="2800">
                <a:sym typeface="Symbol" pitchFamily="18" charset="2"/>
              </a:rPr>
              <a:t> (B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C)  A </a:t>
            </a:r>
            <a:r>
              <a:rPr lang="en-US" sz="2800" b="1">
                <a:sym typeface="Symbol" pitchFamily="18" charset="2"/>
              </a:rPr>
              <a:t></a:t>
            </a:r>
            <a:r>
              <a:rPr lang="en-US" sz="2800">
                <a:sym typeface="Symbol" pitchFamily="18" charset="2"/>
              </a:rPr>
              <a:t> C   </a:t>
            </a:r>
            <a:r>
              <a:rPr lang="en-US" sz="2800">
                <a:solidFill>
                  <a:srgbClr val="00FFFF"/>
                </a:solidFill>
                <a:sym typeface="Symbol" pitchFamily="18" charset="2"/>
              </a:rPr>
              <a:t>(see Venn Diagram)</a:t>
            </a:r>
            <a:endParaRPr lang="en-US" sz="2800">
              <a:sym typeface="Symbol" pitchFamily="18" charset="2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3412B8E-BD53-43EA-9AD1-EBC81B8A35E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2667000"/>
            <a:ext cx="5638800" cy="3505200"/>
            <a:chOff x="1056" y="1680"/>
            <a:chExt cx="3552" cy="2208"/>
          </a:xfrm>
        </p:grpSpPr>
        <p:sp>
          <p:nvSpPr>
            <p:cNvPr id="94213" name="Rectangle 5"/>
            <p:cNvSpPr>
              <a:spLocks noChangeArrowheads="1"/>
            </p:cNvSpPr>
            <p:nvPr/>
          </p:nvSpPr>
          <p:spPr bwMode="auto">
            <a:xfrm>
              <a:off x="1056" y="1680"/>
              <a:ext cx="3552" cy="220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4176" y="1728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U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62400" y="3962400"/>
            <a:ext cx="914400" cy="914400"/>
            <a:chOff x="2496" y="2496"/>
            <a:chExt cx="576" cy="576"/>
          </a:xfrm>
        </p:grpSpPr>
        <p:sp>
          <p:nvSpPr>
            <p:cNvPr id="94216" name="Oval 8"/>
            <p:cNvSpPr>
              <a:spLocks noChangeArrowheads="1"/>
            </p:cNvSpPr>
            <p:nvPr/>
          </p:nvSpPr>
          <p:spPr bwMode="auto">
            <a:xfrm>
              <a:off x="2496" y="2496"/>
              <a:ext cx="576" cy="576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17" name="Text Box 9"/>
            <p:cNvSpPr txBox="1">
              <a:spLocks noChangeArrowheads="1"/>
            </p:cNvSpPr>
            <p:nvPr/>
          </p:nvSpPr>
          <p:spPr bwMode="auto">
            <a:xfrm>
              <a:off x="2640" y="2592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24200" y="3276600"/>
            <a:ext cx="2058988" cy="2052638"/>
            <a:chOff x="1968" y="2064"/>
            <a:chExt cx="1297" cy="1293"/>
          </a:xfrm>
        </p:grpSpPr>
        <p:sp>
          <p:nvSpPr>
            <p:cNvPr id="94219" name="Oval 11"/>
            <p:cNvSpPr>
              <a:spLocks noChangeArrowheads="1"/>
            </p:cNvSpPr>
            <p:nvPr/>
          </p:nvSpPr>
          <p:spPr bwMode="auto">
            <a:xfrm>
              <a:off x="1968" y="2064"/>
              <a:ext cx="1297" cy="1293"/>
            </a:xfrm>
            <a:prstGeom prst="ellips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2160" y="2400"/>
              <a:ext cx="288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19400" y="2971800"/>
            <a:ext cx="3429000" cy="2819400"/>
            <a:chOff x="1776" y="1872"/>
            <a:chExt cx="2160" cy="1776"/>
          </a:xfrm>
        </p:grpSpPr>
        <p:sp>
          <p:nvSpPr>
            <p:cNvPr id="94222" name="Oval 14"/>
            <p:cNvSpPr>
              <a:spLocks noChangeArrowheads="1"/>
            </p:cNvSpPr>
            <p:nvPr/>
          </p:nvSpPr>
          <p:spPr bwMode="auto">
            <a:xfrm>
              <a:off x="1776" y="1872"/>
              <a:ext cx="2160" cy="1776"/>
            </a:xfrm>
            <a:prstGeom prst="ellips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23" name="Text Box 15"/>
            <p:cNvSpPr txBox="1">
              <a:spLocks noChangeArrowheads="1"/>
            </p:cNvSpPr>
            <p:nvPr/>
          </p:nvSpPr>
          <p:spPr bwMode="auto">
            <a:xfrm>
              <a:off x="3456" y="2544"/>
              <a:ext cx="336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4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Double Summations</a:t>
            </a:r>
            <a:endParaRPr lang="en-CA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38200"/>
                <a:ext cx="8839200" cy="5715000"/>
              </a:xfrm>
            </p:spPr>
            <p:txBody>
              <a:bodyPr/>
              <a:lstStyle/>
              <a:p>
                <a:r>
                  <a:rPr lang="en-US" sz="2700" dirty="0" smtClean="0">
                    <a:sym typeface="Symbol" pitchFamily="18" charset="2"/>
                  </a:rPr>
                  <a:t>Corresponding to nested loops in C or Java, there is also double (or triple etc.) summation. </a:t>
                </a:r>
                <a:r>
                  <a:rPr lang="en-US" sz="2700" dirty="0"/>
                  <a:t>To evaluate the double sum, first expand the inner summation and then continue by </a:t>
                </a:r>
                <a:r>
                  <a:rPr lang="en-US" sz="2700" dirty="0" smtClean="0"/>
                  <a:t>computing the </a:t>
                </a:r>
                <a:r>
                  <a:rPr lang="en-US" sz="2700" dirty="0"/>
                  <a:t>outer </a:t>
                </a:r>
                <a:r>
                  <a:rPr lang="en-US" sz="2700" dirty="0" smtClean="0"/>
                  <a:t>summation:</a:t>
                </a:r>
                <a:endParaRPr lang="en-US" sz="2700" dirty="0" smtClean="0">
                  <a:sym typeface="Symbol" pitchFamily="18" charset="2"/>
                </a:endParaRPr>
              </a:p>
              <a:p>
                <a:pPr marL="0" indent="0" eaLnBrk="1" hangingPunct="1">
                  <a:defRPr/>
                </a:pPr>
                <a:r>
                  <a:rPr lang="en-US" sz="2700" dirty="0" smtClean="0">
                    <a:solidFill>
                      <a:srgbClr val="00FFFF"/>
                    </a:solidFill>
                    <a:sym typeface="Symbol" pitchFamily="18" charset="2"/>
                  </a:rPr>
                  <a:t>Example:</a:t>
                </a:r>
              </a:p>
              <a:p>
                <a:pPr marL="0" indent="0" eaLnBrk="1" hangingPunct="1">
                  <a:defRPr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90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9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29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9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en-US" sz="2900" b="0" i="1" smtClean="0">
                            <a:solidFill>
                              <a:srgbClr val="005A8B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90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3</m:t>
                            </m:r>
                          </m:sup>
                          <m:e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𝑖𝑗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290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4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+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3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6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e>
                            </m:nary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4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∗</m:t>
                                </m:r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900" b="0" i="1" smtClean="0">
                                    <a:solidFill>
                                      <a:srgbClr val="005A8B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2900" b="0" i="1" smtClean="0">
                                <a:solidFill>
                                  <a:srgbClr val="005A8B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60</m:t>
                            </m:r>
                          </m:e>
                        </m:nary>
                      </m:e>
                    </m:nary>
                  </m:oMath>
                </a14:m>
                <a:endParaRPr lang="en-US" sz="2900" dirty="0" smtClean="0">
                  <a:solidFill>
                    <a:srgbClr val="005A8B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1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715000"/>
              </a:xfrm>
              <a:blipFill>
                <a:blip r:embed="rId2"/>
                <a:stretch>
                  <a:fillRect l="-1241" t="-961" r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DF963AC-9985-4326-8604-1B779460159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Subsets</a:t>
            </a:r>
            <a:endParaRPr lang="en-CA" sz="36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Useful rules: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b="1" dirty="0">
                <a:sym typeface="Symbol" pitchFamily="18" charset="2"/>
              </a:rPr>
              <a:t> </a:t>
            </a:r>
            <a:r>
              <a:rPr lang="en-US" sz="2800" dirty="0">
                <a:sym typeface="Symbol" pitchFamily="18" charset="2"/>
              </a:rPr>
              <a:t> A for any set A </a:t>
            </a:r>
          </a:p>
          <a:p>
            <a:pPr eaLnBrk="1" hangingPunct="1"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A</a:t>
            </a:r>
            <a:r>
              <a:rPr lang="en-US" sz="2800" b="1" dirty="0">
                <a:sym typeface="Symbol" pitchFamily="18" charset="2"/>
              </a:rPr>
              <a:t> </a:t>
            </a:r>
            <a:r>
              <a:rPr lang="en-US" sz="2800" dirty="0">
                <a:sym typeface="Symbol" pitchFamily="18" charset="2"/>
              </a:rPr>
              <a:t> A for any set A</a:t>
            </a:r>
          </a:p>
          <a:p>
            <a:pPr eaLnBrk="1" hangingPunct="1">
              <a:defRPr/>
            </a:pPr>
            <a:endParaRPr lang="en-US" sz="28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Proper subsets: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A  B    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“A is a proper subset of B”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A  B  x (</a:t>
            </a:r>
            <a:r>
              <a:rPr lang="en-US" sz="2800" dirty="0" err="1">
                <a:sym typeface="Symbol" pitchFamily="18" charset="2"/>
              </a:rPr>
              <a:t>xA</a:t>
            </a:r>
            <a:r>
              <a:rPr lang="en-US" sz="2800" dirty="0">
                <a:sym typeface="Symbol" pitchFamily="18" charset="2"/>
              </a:rPr>
              <a:t>  </a:t>
            </a:r>
            <a:r>
              <a:rPr lang="en-US" sz="2800" dirty="0" err="1">
                <a:sym typeface="Symbol" pitchFamily="18" charset="2"/>
              </a:rPr>
              <a:t>xB</a:t>
            </a:r>
            <a:r>
              <a:rPr lang="en-US" sz="2800" dirty="0">
                <a:sym typeface="Symbol" pitchFamily="18" charset="2"/>
              </a:rPr>
              <a:t>)  x (</a:t>
            </a:r>
            <a:r>
              <a:rPr lang="en-US" sz="2800" dirty="0" err="1">
                <a:sym typeface="Symbol" pitchFamily="18" charset="2"/>
              </a:rPr>
              <a:t>xB</a:t>
            </a:r>
            <a:r>
              <a:rPr lang="en-US" sz="2800" dirty="0">
                <a:sym typeface="Symbol" pitchFamily="18" charset="2"/>
              </a:rPr>
              <a:t>  </a:t>
            </a:r>
            <a:r>
              <a:rPr lang="en-US" sz="2800" dirty="0" err="1">
                <a:sym typeface="Symbol" pitchFamily="18" charset="2"/>
              </a:rPr>
              <a:t>xA</a:t>
            </a:r>
            <a:r>
              <a:rPr lang="en-US" sz="2800" dirty="0">
                <a:sym typeface="Symbol" pitchFamily="18" charset="2"/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or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A  B  x (</a:t>
            </a:r>
            <a:r>
              <a:rPr lang="en-US" sz="2800" dirty="0" err="1">
                <a:sym typeface="Symbol" pitchFamily="18" charset="2"/>
              </a:rPr>
              <a:t>xA</a:t>
            </a:r>
            <a:r>
              <a:rPr lang="en-US" sz="2800" dirty="0">
                <a:sym typeface="Symbol" pitchFamily="18" charset="2"/>
              </a:rPr>
              <a:t>  </a:t>
            </a:r>
            <a:r>
              <a:rPr lang="en-US" sz="2800" dirty="0" err="1">
                <a:sym typeface="Symbol" pitchFamily="18" charset="2"/>
              </a:rPr>
              <a:t>xB</a:t>
            </a:r>
            <a:r>
              <a:rPr lang="en-US" sz="2800" dirty="0">
                <a:sym typeface="Symbol" pitchFamily="18" charset="2"/>
              </a:rPr>
              <a:t>)  x (</a:t>
            </a:r>
            <a:r>
              <a:rPr lang="en-US" sz="2800" dirty="0" err="1">
                <a:sym typeface="Symbol" pitchFamily="18" charset="2"/>
              </a:rPr>
              <a:t>xB</a:t>
            </a:r>
            <a:r>
              <a:rPr lang="en-US" sz="2800" dirty="0">
                <a:sym typeface="Symbol" pitchFamily="18" charset="2"/>
              </a:rPr>
              <a:t>  </a:t>
            </a:r>
            <a:r>
              <a:rPr lang="en-US" sz="2800" dirty="0" err="1">
                <a:sym typeface="Symbol" pitchFamily="18" charset="2"/>
              </a:rPr>
              <a:t>xA</a:t>
            </a:r>
            <a:r>
              <a:rPr lang="en-US" sz="2800" dirty="0">
                <a:sym typeface="Symbol" pitchFamily="18" charset="2"/>
              </a:rPr>
              <a:t>) 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48696E4-68B0-44B1-8C94-BA7352D30B1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Set Equality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990600"/>
                <a:ext cx="8534400" cy="16002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3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Sets A and B are equal if and only if they contain exactly the same elements.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8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30000"/>
                  </a:spcAft>
                  <a:defRPr/>
                </a:pPr>
                <a:r>
                  <a:rPr lang="en-US" sz="2800" dirty="0">
                    <a:solidFill>
                      <a:srgbClr val="00FFFF"/>
                    </a:solidFill>
                    <a:sym typeface="Symbol" pitchFamily="18" charset="2"/>
                  </a:rPr>
                  <a:t>Examples:</a:t>
                </a:r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534400" cy="1600200"/>
              </a:xfrm>
              <a:blipFill>
                <a:blip r:embed="rId2"/>
                <a:stretch>
                  <a:fillRect l="-1429" t="-4198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F9F7273-1EF0-4EF6-9180-21671B22C0C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57200" y="3200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= {9, 2, 7, -3}, B = {7, 9, -3, 2} :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781800" y="32004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B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457200" y="38862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= {dog, cat, horse},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B = {cat, horse, squirrel, dog}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5" name="Rectangle 7"/>
              <p:cNvSpPr>
                <a:spLocks noChangeArrowheads="1"/>
              </p:cNvSpPr>
              <p:nvPr/>
            </p:nvSpPr>
            <p:spPr bwMode="auto">
              <a:xfrm>
                <a:off x="6781800" y="4343400"/>
                <a:ext cx="13716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30000"/>
                  </a:spcAft>
                  <a:defRPr/>
                </a:pPr>
                <a:r>
                  <a:rPr lang="en-US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</a:t>
                </a:r>
              </a:p>
            </p:txBody>
          </p:sp>
        </mc:Choice>
        <mc:Fallback xmlns="">
          <p:sp>
            <p:nvSpPr>
              <p:cNvPr id="8909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4343400"/>
                <a:ext cx="1371600" cy="685800"/>
              </a:xfrm>
              <a:prstGeom prst="rect">
                <a:avLst/>
              </a:prstGeom>
              <a:blipFill>
                <a:blip r:embed="rId3"/>
                <a:stretch>
                  <a:fillRect l="-7556" t="-7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457200" y="49530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= {dog, cat, horse},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B = {cat, horse, dog, dog} :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6781800" y="5410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30000"/>
              </a:spcAft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B</a:t>
            </a:r>
          </a:p>
        </p:txBody>
      </p:sp>
    </p:spTree>
    <p:extLst>
      <p:ext uri="{BB962C8B-B14F-4D97-AF65-F5344CB8AC3E}">
        <p14:creationId xmlns:p14="http://schemas.microsoft.com/office/powerpoint/2010/main" val="19842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  <p:bldP spid="89092" grpId="0" autoUpdateAnimBg="0"/>
      <p:bldP spid="89093" grpId="0" autoUpdateAnimBg="0"/>
      <p:bldP spid="89094" grpId="0" autoUpdateAnimBg="0"/>
      <p:bldP spid="89095" grpId="0" autoUpdateAnimBg="0"/>
      <p:bldP spid="89096" grpId="0" autoUpdateAnimBg="0"/>
      <p:bldP spid="89097" grpId="0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7665</TotalTime>
  <Words>4299</Words>
  <Application>Microsoft Office PowerPoint</Application>
  <PresentationFormat>On-screen Show (4:3)</PresentationFormat>
  <Paragraphs>836</Paragraphs>
  <Slides>70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  <vt:variant>
        <vt:lpstr>Custom Shows</vt:lpstr>
      </vt:variant>
      <vt:variant>
        <vt:i4>1</vt:i4>
      </vt:variant>
    </vt:vector>
  </HeadingPairs>
  <TitlesOfParts>
    <vt:vector size="82" baseType="lpstr">
      <vt:lpstr>Arial</vt:lpstr>
      <vt:lpstr>Arial Bold</vt:lpstr>
      <vt:lpstr>Cambria Math</vt:lpstr>
      <vt:lpstr>Comic Sans MS</vt:lpstr>
      <vt:lpstr>Lucida Grande</vt:lpstr>
      <vt:lpstr>Monotype Corsiva</vt:lpstr>
      <vt:lpstr>Symbol</vt:lpstr>
      <vt:lpstr>Times New Roman</vt:lpstr>
      <vt:lpstr>ヒラギノ角ゴ Pro W3</vt:lpstr>
      <vt:lpstr>UMB</vt:lpstr>
      <vt:lpstr>Equation</vt:lpstr>
      <vt:lpstr>We will cover these parts of the book (8th edition):  2.1 2.2.1-2.2.3 2.3 2.4.1, 2.4.2, 2.4.5</vt:lpstr>
      <vt:lpstr>Set Theory</vt:lpstr>
      <vt:lpstr>Examples for Sets</vt:lpstr>
      <vt:lpstr>Examples for Sets</vt:lpstr>
      <vt:lpstr>Examples for Sets</vt:lpstr>
      <vt:lpstr>Subsets</vt:lpstr>
      <vt:lpstr>Subsets</vt:lpstr>
      <vt:lpstr>Subsets</vt:lpstr>
      <vt:lpstr>Set Equality</vt:lpstr>
      <vt:lpstr>Cardinality of Sets</vt:lpstr>
      <vt:lpstr>The Power Set</vt:lpstr>
      <vt:lpstr>The Power Set</vt:lpstr>
      <vt:lpstr>Cartesian Product</vt:lpstr>
      <vt:lpstr>Cartesian Product</vt:lpstr>
      <vt:lpstr>Partitions</vt:lpstr>
      <vt:lpstr>Partitions</vt:lpstr>
      <vt:lpstr>Set Operations</vt:lpstr>
      <vt:lpstr>Set Operations</vt:lpstr>
      <vt:lpstr>Set Operations</vt:lpstr>
      <vt:lpstr>Set Operations</vt:lpstr>
      <vt:lpstr>Set Operations</vt:lpstr>
      <vt:lpstr>Set Identities</vt:lpstr>
      <vt:lpstr>Proving Set Identities</vt:lpstr>
      <vt:lpstr>Exercises</vt:lpstr>
      <vt:lpstr>Exercises</vt:lpstr>
      <vt:lpstr>Exercises</vt:lpstr>
      <vt:lpstr>Exercises</vt:lpstr>
      <vt:lpstr>… and the next section is about…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Properties of Functions</vt:lpstr>
      <vt:lpstr>Inversion</vt:lpstr>
      <vt:lpstr>Inversion</vt:lpstr>
      <vt:lpstr>Inversion</vt:lpstr>
      <vt:lpstr>Inversion</vt:lpstr>
      <vt:lpstr>Composition</vt:lpstr>
      <vt:lpstr>Composition</vt:lpstr>
      <vt:lpstr>Composition</vt:lpstr>
      <vt:lpstr>Graphs</vt:lpstr>
      <vt:lpstr>Floor and Ceiling Functions</vt:lpstr>
      <vt:lpstr>Floor and Ceiling Functions</vt:lpstr>
      <vt:lpstr>Sequences</vt:lpstr>
      <vt:lpstr>Sequences</vt:lpstr>
      <vt:lpstr>The Equation Game</vt:lpstr>
      <vt:lpstr>Strings</vt:lpstr>
      <vt:lpstr>Summations</vt:lpstr>
      <vt:lpstr>Geometric and Arithmetic progressions</vt:lpstr>
      <vt:lpstr>Some useful Summation Formulae</vt:lpstr>
      <vt:lpstr>Summations</vt:lpstr>
      <vt:lpstr>Summations</vt:lpstr>
      <vt:lpstr>Double Summations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112</cp:revision>
  <dcterms:created xsi:type="dcterms:W3CDTF">2001-02-24T00:16:35Z</dcterms:created>
  <dcterms:modified xsi:type="dcterms:W3CDTF">2020-06-07T03:30:43Z</dcterms:modified>
</cp:coreProperties>
</file>