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499" r:id="rId2"/>
    <p:sldId id="481" r:id="rId3"/>
    <p:sldId id="482" r:id="rId4"/>
    <p:sldId id="466" r:id="rId5"/>
    <p:sldId id="483" r:id="rId6"/>
    <p:sldId id="485" r:id="rId7"/>
    <p:sldId id="484" r:id="rId8"/>
    <p:sldId id="486" r:id="rId9"/>
    <p:sldId id="487" r:id="rId10"/>
    <p:sldId id="488" r:id="rId11"/>
    <p:sldId id="489" r:id="rId12"/>
    <p:sldId id="500" r:id="rId13"/>
    <p:sldId id="501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29" r:id="rId51"/>
  </p:sldIdLst>
  <p:sldSz cx="9144000" cy="6858000" type="screen4x3"/>
  <p:notesSz cx="6858000" cy="9144000"/>
  <p:embeddedFontLst>
    <p:embeddedFont>
      <p:font typeface="Arial Bold" panose="020B0704020202020204" pitchFamily="34" charset="0"/>
      <p:bold r:id="rId54"/>
    </p:embeddedFont>
    <p:embeddedFont>
      <p:font typeface="Cambria Math" panose="02040503050406030204" pitchFamily="18" charset="0"/>
      <p:regular r:id="rId55"/>
    </p:embeddedFont>
  </p:embeddedFontLst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5A8B"/>
    <a:srgbClr val="FF3300"/>
    <a:srgbClr val="66FF33"/>
    <a:srgbClr val="00CC00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0929"/>
  </p:normalViewPr>
  <p:slideViewPr>
    <p:cSldViewPr>
      <p:cViewPr>
        <p:scale>
          <a:sx n="75" d="100"/>
          <a:sy n="75" d="100"/>
        </p:scale>
        <p:origin x="128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7740-3BD6-4856-967C-8FF5E9A70EA4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99D4-5E40-4FF3-A106-E9EAD215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3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A99C076-03FF-44A6-AF66-C6BC667873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1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4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3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86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58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9470A6-4344-4377-8F42-A13160FDD3D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8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4258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4147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5.2.1-5.2.3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5.3.1-5.3.3 (up to page 371)</a:t>
            </a:r>
            <a:r>
              <a:rPr lang="en-US" sz="2400" smtClean="0">
                <a:latin typeface="+mn-lt"/>
              </a:rPr>
              <a:t/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5.4.1-5.4.3</a:t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6.1, 6.2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b="1" i="0" dirty="0" smtClean="0">
                    <a:solidFill>
                      <a:srgbClr val="00FFFF"/>
                    </a:solidFill>
                    <a:sym typeface="Symbol" pitchFamily="18" charset="2"/>
                  </a:rPr>
                  <a:t>Proof:</a:t>
                </a:r>
              </a:p>
              <a:p>
                <a:r>
                  <a:rPr lang="en-US" sz="2800" dirty="0">
                    <a:sym typeface="Symbol" pitchFamily="18" charset="2"/>
                  </a:rPr>
                  <a:t>L</a:t>
                </a:r>
                <a:r>
                  <a:rPr lang="en-US" sz="2800" dirty="0" smtClean="0">
                    <a:sym typeface="Symbol" pitchFamily="18" charset="2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A</m:t>
                    </m:r>
                  </m:oMath>
                </a14:m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be the set of all positive integers divisible by 3.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S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,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we must show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A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sym typeface="Symbol" pitchFamily="18" charset="2"/>
                  </a:rPr>
                  <a:t>a</a:t>
                </a:r>
                <a:r>
                  <a:rPr lang="en-US" sz="2800" dirty="0" smtClean="0">
                    <a:sym typeface="Symbol" pitchFamily="18" charset="2"/>
                  </a:rPr>
                  <a:t>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S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:r>
                  <a:rPr lang="en-US" sz="2800" b="1" i="0" dirty="0" smtClean="0">
                    <a:sym typeface="Symbol" pitchFamily="18" charset="2"/>
                  </a:rPr>
                  <a:t>Part 1.</a:t>
                </a:r>
                <a:r>
                  <a:rPr lang="en-US" sz="2800" b="0" i="0" dirty="0" smtClean="0">
                    <a:sym typeface="Symbol" pitchFamily="18" charset="2"/>
                  </a:rPr>
                  <a:t> To prove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b="0" dirty="0" smtClean="0">
                    <a:sym typeface="Symbol" pitchFamily="18" charset="2"/>
                  </a:rPr>
                  <a:t>, we must show that every positive integer divisible by </a:t>
                </a:r>
                <a:r>
                  <a:rPr lang="en-US" sz="2800" b="0" dirty="0" smtClean="0">
                    <a:sym typeface="Symbol" pitchFamily="18" charset="2"/>
                  </a:rPr>
                  <a:t>3 </a:t>
                </a:r>
                <a:r>
                  <a:rPr lang="en-US" sz="2800" b="0" dirty="0" smtClean="0">
                    <a:sym typeface="Symbol" pitchFamily="18" charset="2"/>
                  </a:rPr>
                  <a:t>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b="0" dirty="0" smtClean="0">
                    <a:sym typeface="Symbol" pitchFamily="18" charset="2"/>
                  </a:rPr>
                  <a:t>.</a:t>
                </a:r>
              </a:p>
              <a:p>
                <a:r>
                  <a:rPr lang="en-US" sz="2800" dirty="0" smtClean="0">
                    <a:sym typeface="Symbol" pitchFamily="18" charset="2"/>
                  </a:rPr>
                  <a:t>We will use mathematical induction to show this.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b="0" dirty="0" smtClean="0">
                    <a:sym typeface="Symbol" pitchFamily="18" charset="2"/>
                  </a:rPr>
                  <a:t> be the statement “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b="0" dirty="0" smtClean="0">
                    <a:sym typeface="Symbol" pitchFamily="18" charset="2"/>
                  </a:rPr>
                  <a:t>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b="0" dirty="0" smtClean="0">
                    <a:latin typeface="+mn-lt"/>
                    <a:sym typeface="Symbol" pitchFamily="18" charset="2"/>
                  </a:rPr>
                  <a:t> is true because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600" b="0" dirty="0" smtClean="0">
                    <a:latin typeface="+mn-lt"/>
                    <a:sym typeface="Symbol" pitchFamily="18" charset="2"/>
                  </a:rPr>
                  <a:t>.</a:t>
                </a:r>
              </a:p>
              <a:p>
                <a:pPr lvl="1"/>
                <a:r>
                  <a:rPr lang="en-US" sz="2500" dirty="0" smtClean="0">
                    <a:latin typeface="+mn-lt"/>
                    <a:sym typeface="Symbol" pitchFamily="18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500" b="0" dirty="0" smtClean="0">
                    <a:latin typeface="+mn-lt"/>
                    <a:sym typeface="Symbol" pitchFamily="18" charset="2"/>
                  </a:rPr>
                  <a:t> is true. So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500" b="0" dirty="0" smtClean="0">
                    <a:latin typeface="+mn-lt"/>
                    <a:sym typeface="Symbol" pitchFamily="18" charset="2"/>
                  </a:rPr>
                  <a:t>. And we know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600" b="0" dirty="0" smtClean="0">
                    <a:latin typeface="+mn-lt"/>
                    <a:sym typeface="Symbol" pitchFamily="18" charset="2"/>
                  </a:rPr>
                  <a:t> is true.</a:t>
                </a:r>
                <a:endParaRPr lang="en-US" sz="2800" dirty="0">
                  <a:sym typeface="Symbol" pitchFamily="18" charset="2"/>
                </a:endParaRPr>
              </a:p>
              <a:p>
                <a:pPr lvl="1"/>
                <a:r>
                  <a:rPr lang="en-US" sz="2800" b="0" dirty="0" smtClean="0">
                    <a:latin typeface="+mn-lt"/>
                    <a:sym typeface="Symbol" pitchFamily="18" charset="2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endParaRPr lang="en-US" sz="2600" b="0" dirty="0" smtClean="0">
                  <a:latin typeface="+mn-lt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357" t="-1066" r="-571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b="1" i="0" dirty="0" smtClean="0">
                    <a:sym typeface="Symbol" pitchFamily="18" charset="2"/>
                  </a:rPr>
                  <a:t>Part 2.</a:t>
                </a:r>
                <a:r>
                  <a:rPr lang="en-US" sz="2800" b="0" i="0" dirty="0" smtClean="0">
                    <a:sym typeface="Symbol" pitchFamily="18" charset="2"/>
                  </a:rPr>
                  <a:t> To prove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b="0" i="0" dirty="0" smtClean="0">
                    <a:sym typeface="Symbol" pitchFamily="18" charset="2"/>
                  </a:rPr>
                  <a:t>, must show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endParaRPr lang="en-US" sz="2800" b="0" i="0" dirty="0" smtClean="0">
                  <a:sym typeface="Symbol" pitchFamily="18" charset="2"/>
                </a:endParaRPr>
              </a:p>
              <a:p>
                <a:pPr lvl="1"/>
                <a:r>
                  <a:rPr lang="en-US" sz="2800" b="1" dirty="0" smtClean="0">
                    <a:latin typeface="+mn-lt"/>
                    <a:sym typeface="Symbol" pitchFamily="18" charset="2"/>
                  </a:rPr>
                  <a:t>Basis step</a:t>
                </a:r>
                <a:r>
                  <a:rPr lang="en-US" sz="2800" b="0" dirty="0" smtClean="0">
                    <a:latin typeface="+mn-lt"/>
                    <a:sym typeface="Symbol" pitchFamily="18" charset="2"/>
                  </a:rPr>
                  <a:t>: All initial elements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.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endParaRPr lang="en-US" sz="2800" b="0" dirty="0" smtClean="0">
                  <a:latin typeface="+mn-lt"/>
                  <a:sym typeface="Symbol" pitchFamily="18" charset="2"/>
                </a:endParaRPr>
              </a:p>
              <a:p>
                <a:pPr lvl="1"/>
                <a:r>
                  <a:rPr lang="en-US" sz="2800" b="1" dirty="0" smtClean="0">
                    <a:latin typeface="+mn-lt"/>
                    <a:sym typeface="Symbol" pitchFamily="18" charset="2"/>
                  </a:rPr>
                  <a:t>Inductive step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: To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A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 whenever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2800" b="0" dirty="0" smtClean="0">
                  <a:latin typeface="+mn-lt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sz="2800" b="0" dirty="0" smtClean="0">
                    <a:latin typeface="+mn-lt"/>
                    <a:sym typeface="Symbol" pitchFamily="18" charset="2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endParaRPr lang="en-US" sz="2800" b="0" dirty="0" smtClean="0">
                  <a:latin typeface="+mn-lt"/>
                  <a:sym typeface="Symbol" pitchFamily="18" charset="2"/>
                </a:endParaRPr>
              </a:p>
              <a:p>
                <a:pPr lvl="1"/>
                <a:r>
                  <a:rPr lang="en-US" sz="2800" b="0" dirty="0" smtClean="0">
                    <a:latin typeface="+mn-lt"/>
                    <a:sym typeface="Symbol" pitchFamily="18" charset="2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</m:oMath>
                </a14:m>
                <a:endParaRPr lang="en-US" sz="2800" b="0" dirty="0" smtClean="0">
                  <a:latin typeface="+mn-lt"/>
                  <a:sym typeface="Symbol" pitchFamily="18" charset="2"/>
                </a:endParaRPr>
              </a:p>
              <a:p>
                <a:pPr lvl="1"/>
                <a:endParaRPr lang="en-US" sz="2800" b="0" dirty="0" smtClean="0">
                  <a:latin typeface="+mn-lt"/>
                  <a:sym typeface="Symbol" pitchFamily="18" charset="2"/>
                </a:endParaRPr>
              </a:p>
              <a:p>
                <a:r>
                  <a:rPr lang="en-US" sz="2800" dirty="0" smtClean="0">
                    <a:sym typeface="Symbol" pitchFamily="18" charset="2"/>
                  </a:rPr>
                  <a:t>Overall conclusion: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:r>
                  <a:rPr lang="en-US" sz="2800" dirty="0" smtClean="0">
                    <a:sym typeface="Symbol" pitchFamily="18" charset="2"/>
                  </a:rPr>
                  <a:t>This form of induction, is called </a:t>
                </a: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Structural Induction.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357" t="-1066" r="-643" b="-4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:pPr marL="0" indent="0"/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Definition I:</a:t>
                </a:r>
                <a:r>
                  <a:rPr lang="en-US" sz="2800" dirty="0" smtClean="0">
                    <a:sym typeface="Symbol" pitchFamily="18" charset="2"/>
                  </a:rPr>
                  <a:t>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sym typeface="Symbol" pitchFamily="18" charset="2"/>
                  </a:rPr>
                  <a:t> of strings over the alphabet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>
                    <a:sym typeface="Symbol" pitchFamily="18" charset="2"/>
                  </a:rPr>
                  <a:t>is defined recursively by:</a:t>
                </a:r>
              </a:p>
              <a:p>
                <a:pPr marL="400050" lvl="1" indent="0"/>
                <a:r>
                  <a:rPr lang="en-US" sz="2800" dirty="0" smtClean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Basis step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𝜆</m:t>
                    </m:r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 is the empty string containing no symbols)</a:t>
                </a:r>
              </a:p>
              <a:p>
                <a:pPr marL="400050" lvl="1" indent="0"/>
                <a:r>
                  <a:rPr lang="en-US" sz="2800" dirty="0" smtClean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Recursive step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𝑤𝑥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429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:pPr marL="0" indent="1588"/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Definition II: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Two strings can be combined via the operation of </a:t>
                </a:r>
                <a:r>
                  <a:rPr lang="en-US" sz="2800" dirty="0">
                    <a:solidFill>
                      <a:srgbClr val="00FFFF"/>
                    </a:solidFill>
                  </a:rPr>
                  <a:t>concatenation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/>
                  <a:t>be </a:t>
                </a:r>
                <a:r>
                  <a:rPr lang="en-US" sz="2800" dirty="0"/>
                  <a:t>a set of </a:t>
                </a:r>
                <a:r>
                  <a:rPr lang="en-US" sz="2800" dirty="0" smtClean="0"/>
                  <a:t>symbols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2800" dirty="0"/>
                  <a:t>the set of strings formed from symbols </a:t>
                </a:r>
                <a:r>
                  <a:rPr lang="en-US" sz="2800" dirty="0" smtClean="0"/>
                  <a:t>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/>
                  <a:t>. </a:t>
                </a:r>
                <a:r>
                  <a:rPr lang="en-US" sz="2800" dirty="0"/>
                  <a:t>We can define the concatenation of </a:t>
                </a:r>
                <a:r>
                  <a:rPr lang="en-US" sz="2800" dirty="0" smtClean="0"/>
                  <a:t>two strings</a:t>
                </a:r>
                <a:r>
                  <a:rPr lang="en-US" sz="2800" dirty="0"/>
                  <a:t>, denoted by ⋅, recursively as </a:t>
                </a:r>
                <a:r>
                  <a:rPr lang="en-US" sz="2800" dirty="0" smtClean="0"/>
                  <a:t>follows:</a:t>
                </a:r>
              </a:p>
              <a:p>
                <a:pPr marL="400050" lvl="1" indent="1588"/>
                <a:r>
                  <a:rPr lang="en-US" sz="2800" dirty="0" smtClean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Basis step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𝑤</m:t>
                    </m:r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𝜆</m:t>
                    </m:r>
                  </m:oMath>
                </a14:m>
                <a:r>
                  <a:rPr lang="en-US" sz="2800" dirty="0">
                    <a:latin typeface="+mn-lt"/>
                    <a:sym typeface="Symbol" pitchFamily="18" charset="2"/>
                  </a:rPr>
                  <a:t> is the empty string</a:t>
                </a:r>
                <a:endParaRPr lang="en-US" sz="2800" dirty="0" smtClean="0">
                  <a:latin typeface="+mn-lt"/>
                  <a:sym typeface="Symbol" pitchFamily="18" charset="2"/>
                </a:endParaRPr>
              </a:p>
              <a:p>
                <a:pPr marL="400050" lvl="1" indent="0"/>
                <a:r>
                  <a:rPr lang="en-US" sz="2800" dirty="0" smtClean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Recursive step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w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+mn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429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:pPr marL="0" indent="0"/>
                <a:r>
                  <a:rPr lang="en-US" sz="2400" dirty="0" smtClean="0">
                    <a:solidFill>
                      <a:srgbClr val="00FFFF"/>
                    </a:solidFill>
                  </a:rPr>
                  <a:t>Another example:</a:t>
                </a:r>
                <a:r>
                  <a:rPr lang="en-US" sz="2400" dirty="0" smtClean="0"/>
                  <a:t> The well-formed formulas of variables, numerals and operators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{+,−,∗,/,^}</m:t>
                    </m:r>
                  </m:oMath>
                </a14:m>
                <a:r>
                  <a:rPr lang="en-US" sz="2400" dirty="0" smtClean="0"/>
                  <a:t> are defined by:</a:t>
                </a:r>
              </a:p>
              <a:p>
                <a:pPr marL="400050" lvl="1" indent="0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b="0" dirty="0" smtClean="0">
                    <a:latin typeface="+mn-lt"/>
                  </a:rPr>
                  <a:t> is a well-formed formula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b="0" dirty="0" smtClean="0">
                    <a:latin typeface="+mn-lt"/>
                  </a:rPr>
                  <a:t> is a numeral or variable.</a:t>
                </a:r>
              </a:p>
              <a:p>
                <a:pPr marL="400050" lvl="1" indent="0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are well-formed formulas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𝑔</m:t>
                    </m:r>
                  </m:oMath>
                </a14:m>
                <a:r>
                  <a:rPr lang="en-US" sz="2400" dirty="0" smtClean="0">
                    <a:latin typeface="+mn-lt"/>
                    <a:sym typeface="Symbol" pitchFamily="18" charset="2"/>
                  </a:rPr>
                  <a:t> are.</a:t>
                </a:r>
              </a:p>
              <a:p>
                <a:pPr marL="0" indent="0"/>
                <a:endParaRPr lang="en-US" sz="2600" dirty="0">
                  <a:sym typeface="Symbol" pitchFamily="18" charset="2"/>
                </a:endParaRPr>
              </a:p>
              <a:p>
                <a:pPr marL="0" indent="0"/>
                <a:r>
                  <a:rPr lang="en-US" sz="2600" dirty="0" smtClean="0">
                    <a:sym typeface="Symbol" pitchFamily="18" charset="2"/>
                  </a:rPr>
                  <a:t>Find some elements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600" dirty="0" smtClean="0">
                    <a:sym typeface="Symbol" pitchFamily="18" charset="2"/>
                  </a:rPr>
                  <a:t>.</a:t>
                </a:r>
                <a:endParaRPr lang="en-US" sz="1100" dirty="0">
                  <a:sym typeface="Symbol" pitchFamily="18" charset="2"/>
                </a:endParaRPr>
              </a:p>
              <a:p>
                <a:pPr marL="0" indent="0"/>
                <a:r>
                  <a:rPr lang="en-US" sz="2400" dirty="0" smtClean="0">
                    <a:sym typeface="Symbol" pitchFamily="18" charset="2"/>
                  </a:rPr>
                  <a:t>For example:</a:t>
                </a:r>
              </a:p>
              <a:p>
                <a:pPr marL="0" indent="0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400" b="0" dirty="0" smtClean="0">
                  <a:sym typeface="Symbol" pitchFamily="18" charset="2"/>
                </a:endParaRPr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214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dirty="0" smtClean="0"/>
                  <a:t>An algorithm is called recursive if it solves a problem by reducing </a:t>
                </a:r>
                <a:r>
                  <a:rPr lang="en-US" sz="2800" dirty="0"/>
                  <a:t>it to an instance of the same problem with </a:t>
                </a:r>
                <a:r>
                  <a:rPr lang="en-US" sz="2800" dirty="0" smtClean="0"/>
                  <a:t>smaller input.</a:t>
                </a:r>
              </a:p>
              <a:p>
                <a:endParaRPr lang="en-US" sz="1200" b="1" i="0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Example1: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Recursive Euclidean </a:t>
                </a:r>
                <a:r>
                  <a:rPr lang="en-US" sz="2800" dirty="0" smtClean="0"/>
                  <a:t>Algorithm</a:t>
                </a:r>
              </a:p>
              <a:p>
                <a:endParaRPr lang="en-US" sz="1200" b="0" dirty="0" smtClean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>
                    <a:sym typeface="Symbol" pitchFamily="18" charset="2"/>
                  </a:rPr>
                  <a:t>procedure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err="1">
                    <a:sym typeface="Symbol" pitchFamily="18" charset="2"/>
                  </a:rPr>
                  <a:t>gcd</a:t>
                </a:r>
                <a:r>
                  <a:rPr lang="en-US" sz="2800" dirty="0">
                    <a:sym typeface="Symbol" pitchFamily="18" charset="2"/>
                  </a:rPr>
                  <a:t>(a, b: positive </a:t>
                </a:r>
                <a:r>
                  <a:rPr lang="en-US" sz="2800" dirty="0" smtClean="0">
                    <a:sym typeface="Symbol" pitchFamily="18" charset="2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)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if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ym typeface="Symbol" pitchFamily="18" charset="2"/>
                  </a:rPr>
                  <a:t>then</a:t>
                </a:r>
                <a:endParaRPr lang="en-US" sz="2800" b="1" dirty="0">
                  <a:sym typeface="Symbol" pitchFamily="18" charset="2"/>
                </a:endParaRPr>
              </a:p>
              <a:p>
                <a:pPr marL="400050" lvl="1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latin typeface="+mn-lt"/>
                    <a:sym typeface="Symbol" pitchFamily="18" charset="2"/>
                  </a:rPr>
                  <a:t>result = b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else</a:t>
                </a:r>
              </a:p>
              <a:p>
                <a:pPr marL="400050" lvl="1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latin typeface="+mn-lt"/>
                    <a:sym typeface="Symbol" pitchFamily="18" charset="2"/>
                  </a:rPr>
                  <a:t>result </a:t>
                </a:r>
                <a:r>
                  <a:rPr lang="en-US" sz="2800" b="1" dirty="0" smtClean="0">
                    <a:latin typeface="+mn-lt"/>
                    <a:sym typeface="Symbol" pitchFamily="18" charset="2"/>
                  </a:rPr>
                  <a:t>= </a:t>
                </a:r>
                <a:r>
                  <a:rPr lang="en-US" sz="2800" dirty="0" err="1" smtClean="0">
                    <a:latin typeface="+mn-lt"/>
                    <a:sym typeface="Symbol" pitchFamily="18" charset="2"/>
                  </a:rPr>
                  <a:t>gcd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(b mod a, a)	</a:t>
                </a:r>
                <a:endParaRPr lang="en-US" sz="2800" dirty="0">
                  <a:latin typeface="+mn-lt"/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err="1" smtClean="0">
                    <a:sym typeface="Symbol" pitchFamily="18" charset="2"/>
                  </a:rPr>
                  <a:t>endif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return</a:t>
                </a:r>
                <a:r>
                  <a:rPr lang="en-US" sz="2800" dirty="0" smtClean="0">
                    <a:sym typeface="Symbol" pitchFamily="18" charset="2"/>
                  </a:rPr>
                  <a:t> result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 {result 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is </a:t>
                </a:r>
                <a:r>
                  <a:rPr lang="en-US" sz="2800" dirty="0" err="1">
                    <a:solidFill>
                      <a:srgbClr val="66FF33"/>
                    </a:solidFill>
                    <a:sym typeface="Symbol" pitchFamily="18" charset="2"/>
                  </a:rPr>
                  <a:t>gcd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(a, b)}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357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The Fibonacci sequence</a:t>
                </a:r>
                <a:r>
                  <a:rPr lang="en-US" sz="2800" dirty="0" smtClean="0">
                    <a:sym typeface="Symbol" pitchFamily="18" charset="2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d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:endParaRPr lang="en-US" sz="2800" dirty="0" smtClean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600" b="0" dirty="0" smtClean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600" b="0" dirty="0" smtClean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endParaRPr lang="en-US" sz="2600" b="0" dirty="0" smtClean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</m:oMath>
                </a14:m>
                <a:endParaRPr lang="en-US" sz="2600" b="0" dirty="0" smtClean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5</m:t>
                    </m:r>
                  </m:oMath>
                </a14:m>
                <a:endParaRPr lang="en-US" sz="2600" b="0" dirty="0" smtClean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5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</m:oMath>
                </a14:m>
                <a:endParaRPr lang="en-US" sz="26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357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Example2: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Recursive </a:t>
                </a:r>
                <a:r>
                  <a:rPr lang="en-US" sz="2800" dirty="0" smtClean="0"/>
                  <a:t>Fibonacci Algorithm</a:t>
                </a:r>
              </a:p>
              <a:p>
                <a:endParaRPr lang="en-US" sz="1200" b="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>
                    <a:sym typeface="Symbol" pitchFamily="18" charset="2"/>
                  </a:rPr>
                  <a:t>procedure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err="1" smtClean="0">
                    <a:sym typeface="Symbol" pitchFamily="18" charset="2"/>
                  </a:rPr>
                  <a:t>fibo</a:t>
                </a:r>
                <a:r>
                  <a:rPr lang="en-US" sz="2800" dirty="0" smtClean="0">
                    <a:sym typeface="Symbol" pitchFamily="18" charset="2"/>
                  </a:rPr>
                  <a:t>(n: </a:t>
                </a:r>
                <a:r>
                  <a:rPr lang="en-US" sz="2800" dirty="0">
                    <a:sym typeface="Symbol" pitchFamily="18" charset="2"/>
                  </a:rPr>
                  <a:t>positive </a:t>
                </a:r>
                <a:r>
                  <a:rPr lang="en-US" sz="2800" dirty="0" smtClean="0">
                    <a:sym typeface="Symbol" pitchFamily="18" charset="2"/>
                  </a:rPr>
                  <a:t>integer)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if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ym typeface="Symbol" pitchFamily="18" charset="2"/>
                  </a:rPr>
                  <a:t>then</a:t>
                </a:r>
                <a:endParaRPr lang="en-US" sz="2800" b="1" dirty="0">
                  <a:sym typeface="Symbol" pitchFamily="18" charset="2"/>
                </a:endParaRP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dirty="0">
                    <a:latin typeface="+mn-lt"/>
                    <a:sym typeface="Symbol" pitchFamily="18" charset="2"/>
                  </a:rPr>
                  <a:t>result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= 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1</a:t>
                </a:r>
                <a:endParaRPr lang="en-US" sz="2800" dirty="0" smtClean="0">
                  <a:latin typeface="+mn-lt"/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else if </a:t>
                </a:r>
                <a:r>
                  <a:rPr lang="en-US" sz="2800" dirty="0" smtClean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) </a:t>
                </a:r>
                <a:r>
                  <a:rPr lang="en-US" sz="2800" b="1" dirty="0" smtClean="0">
                    <a:sym typeface="Symbol" pitchFamily="18" charset="2"/>
                  </a:rPr>
                  <a:t>then</a:t>
                </a: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dirty="0">
                    <a:latin typeface="+mn-lt"/>
                    <a:sym typeface="Symbol" pitchFamily="18" charset="2"/>
                  </a:rPr>
                  <a:t>result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= 1	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3000" b="1" dirty="0" smtClean="0">
                    <a:sym typeface="Symbol" pitchFamily="18" charset="2"/>
                  </a:rPr>
                  <a:t>else</a:t>
                </a: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dirty="0">
                    <a:latin typeface="+mn-lt"/>
                    <a:sym typeface="Symbol" pitchFamily="18" charset="2"/>
                  </a:rPr>
                  <a:t>result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= </a:t>
                </a:r>
                <a:r>
                  <a:rPr lang="en-US" sz="2800" dirty="0" err="1" smtClean="0">
                    <a:latin typeface="+mn-lt"/>
                    <a:sym typeface="Symbol" pitchFamily="18" charset="2"/>
                  </a:rPr>
                  <a:t>fibo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(n-1) + </a:t>
                </a:r>
                <a:r>
                  <a:rPr lang="en-US" sz="2800" dirty="0" err="1" smtClean="0">
                    <a:latin typeface="+mn-lt"/>
                    <a:sym typeface="Symbol" pitchFamily="18" charset="2"/>
                  </a:rPr>
                  <a:t>fibo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(n-2)</a:t>
                </a:r>
                <a:endParaRPr lang="en-US" sz="2800" dirty="0">
                  <a:latin typeface="+mn-lt"/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err="1" smtClean="0">
                    <a:sym typeface="Symbol" pitchFamily="18" charset="2"/>
                  </a:rPr>
                  <a:t>endif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return</a:t>
                </a:r>
                <a:r>
                  <a:rPr lang="en-US" sz="2800" dirty="0" smtClean="0">
                    <a:sym typeface="Symbol" pitchFamily="18" charset="2"/>
                  </a:rPr>
                  <a:t> result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 {result is </a:t>
                </a:r>
                <a:r>
                  <a:rPr lang="en-US" sz="2800" dirty="0" err="1" smtClean="0">
                    <a:solidFill>
                      <a:srgbClr val="66FF33"/>
                    </a:solidFill>
                    <a:sym typeface="Symbol" pitchFamily="18" charset="2"/>
                  </a:rPr>
                  <a:t>fibo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(n)}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endParaRPr lang="en-US" sz="28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571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48" y="1855839"/>
            <a:ext cx="7748588" cy="4227240"/>
          </a:xfrm>
          <a:prstGeom prst="rect">
            <a:avLst/>
          </a:prstGeom>
        </p:spPr>
      </p:pic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Example2: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/>
              <a:t>Recursive </a:t>
            </a:r>
            <a:r>
              <a:rPr lang="en-US" sz="2800" dirty="0" smtClean="0"/>
              <a:t>Fibonacci Algorithm</a:t>
            </a:r>
            <a:endParaRPr lang="en-US" sz="2800" dirty="0">
              <a:sym typeface="Symbol" pitchFamily="18" charset="2"/>
            </a:endParaRPr>
          </a:p>
          <a:p>
            <a:r>
              <a:rPr lang="en-US" sz="2800" dirty="0" smtClean="0">
                <a:sym typeface="Symbol" pitchFamily="18" charset="2"/>
              </a:rPr>
              <a:t>Exponential Complexity!</a:t>
            </a:r>
          </a:p>
          <a:p>
            <a:endParaRPr lang="en-US" sz="2800" dirty="0" smtClean="0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FFFF"/>
                    </a:solidFill>
                    <a:sym typeface="Symbol" pitchFamily="18" charset="2"/>
                  </a:rPr>
                  <a:t>Linear Complexity</a:t>
                </a:r>
                <a:r>
                  <a:rPr lang="en-US" sz="2800" dirty="0" smtClean="0">
                    <a:sym typeface="Symbol" pitchFamily="18" charset="2"/>
                  </a:rPr>
                  <a:t>: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>
                    <a:sym typeface="Symbol" pitchFamily="18" charset="2"/>
                  </a:rPr>
                  <a:t>procedure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iterative-</a:t>
                </a:r>
                <a:r>
                  <a:rPr lang="en-US" sz="2800" dirty="0" err="1" smtClean="0">
                    <a:sym typeface="Symbol" pitchFamily="18" charset="2"/>
                  </a:rPr>
                  <a:t>fibo</a:t>
                </a:r>
                <a:r>
                  <a:rPr lang="en-US" sz="2800" dirty="0" smtClean="0">
                    <a:sym typeface="Symbol" pitchFamily="18" charset="2"/>
                  </a:rPr>
                  <a:t>(n</a:t>
                </a:r>
                <a:r>
                  <a:rPr lang="en-US" sz="2800" dirty="0">
                    <a:sym typeface="Symbol" pitchFamily="18" charset="2"/>
                  </a:rPr>
                  <a:t>: positive integer)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>
                    <a:sym typeface="Symbol" pitchFamily="18" charset="2"/>
                  </a:rPr>
                  <a:t>if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==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b="1" dirty="0">
                    <a:sym typeface="Symbol" pitchFamily="18" charset="2"/>
                  </a:rPr>
                  <a:t>then</a:t>
                </a: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latin typeface="+mn-lt"/>
                    <a:sym typeface="Symbol" pitchFamily="18" charset="2"/>
                  </a:rPr>
                  <a:t>y </a:t>
                </a:r>
                <a:r>
                  <a:rPr lang="en-US" sz="2800" dirty="0">
                    <a:latin typeface="+mn-lt"/>
                    <a:sym typeface="Symbol" pitchFamily="18" charset="2"/>
                  </a:rPr>
                  <a:t>= 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0</a:t>
                </a:r>
                <a:r>
                  <a:rPr lang="en-US" sz="2800" dirty="0">
                    <a:latin typeface="+mn-lt"/>
                    <a:sym typeface="Symbol" pitchFamily="18" charset="2"/>
                  </a:rPr>
                  <a:t>	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3000" b="1" dirty="0" smtClean="0">
                    <a:sym typeface="Symbol" pitchFamily="18" charset="2"/>
                  </a:rPr>
                  <a:t>else</a:t>
                </a:r>
              </a:p>
              <a:p>
                <a:pPr marL="400050" lvl="1" indent="0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dirty="0" smtClean="0">
                  <a:latin typeface="+mn-lt"/>
                  <a:sym typeface="Symbol" pitchFamily="18" charset="2"/>
                </a:endParaRP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latin typeface="+mn-lt"/>
                    <a:sym typeface="Symbol" pitchFamily="18" charset="2"/>
                  </a:rPr>
                  <a:t>for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</a:t>
                </a:r>
                <a:r>
                  <a:rPr lang="en-US" sz="2800" dirty="0" err="1" smtClean="0">
                    <a:latin typeface="+mn-lt"/>
                    <a:sym typeface="Symbol" pitchFamily="18" charset="2"/>
                  </a:rPr>
                  <a:t>i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= 1 to n-1 </a:t>
                </a:r>
                <a:r>
                  <a:rPr lang="en-US" sz="2800" b="1" dirty="0" smtClean="0">
                    <a:latin typeface="+mn-lt"/>
                    <a:sym typeface="Symbol" pitchFamily="18" charset="2"/>
                  </a:rPr>
                  <a:t>do</a:t>
                </a:r>
              </a:p>
              <a:p>
                <a:pPr marL="742950" lvl="2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z = x + y</a:t>
                </a:r>
              </a:p>
              <a:p>
                <a:pPr marL="742950" lvl="2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x = y</a:t>
                </a:r>
              </a:p>
              <a:p>
                <a:pPr marL="742950" lvl="2" indent="0"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y = z</a:t>
                </a: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b="1" dirty="0" err="1" smtClean="0">
                    <a:latin typeface="+mn-lt"/>
                    <a:sym typeface="Symbol" pitchFamily="18" charset="2"/>
                  </a:rPr>
                  <a:t>endfor</a:t>
                </a:r>
                <a:endParaRPr lang="en-US" sz="2800" dirty="0">
                  <a:latin typeface="+mn-lt"/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err="1">
                    <a:sym typeface="Symbol" pitchFamily="18" charset="2"/>
                  </a:rPr>
                  <a:t>endif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>
                    <a:sym typeface="Symbol" pitchFamily="18" charset="2"/>
                  </a:rPr>
                  <a:t>return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y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 {y 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is </a:t>
                </a:r>
                <a:r>
                  <a:rPr lang="en-US" sz="2800" dirty="0" err="1">
                    <a:solidFill>
                      <a:srgbClr val="66FF33"/>
                    </a:solidFill>
                    <a:sym typeface="Symbol" pitchFamily="18" charset="2"/>
                  </a:rPr>
                  <a:t>fibo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(n)}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571" t="-1066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2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2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2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2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Strong Induction(Second principle)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algn="just"/>
                <a:r>
                  <a:rPr lang="en-US" sz="2600" dirty="0" smtClean="0"/>
                  <a:t>There is another proof technique that is very similar to the principle </a:t>
                </a:r>
                <a:r>
                  <a:rPr lang="en-US" sz="2600" dirty="0"/>
                  <a:t>of mathematical </a:t>
                </a:r>
                <a:r>
                  <a:rPr lang="en-US" sz="2600" dirty="0" smtClean="0"/>
                  <a:t>induction. It </a:t>
                </a:r>
                <a:r>
                  <a:rPr lang="en-US" sz="2600" dirty="0"/>
                  <a:t>is called the second principle of mathematical </a:t>
                </a:r>
                <a:r>
                  <a:rPr lang="en-US" sz="2600" dirty="0" smtClean="0"/>
                  <a:t>induction. It </a:t>
                </a:r>
                <a:r>
                  <a:rPr lang="en-US" sz="2600" dirty="0"/>
                  <a:t>can be used to prove that a propositional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is true </a:t>
                </a:r>
                <a:r>
                  <a:rPr lang="en-US" sz="2600" dirty="0"/>
                  <a:t>for any natural number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endParaRPr lang="en-US" sz="1000" dirty="0" smtClean="0"/>
              </a:p>
              <a:p>
                <a:r>
                  <a:rPr lang="en-US" sz="2600" b="0" dirty="0" smtClean="0">
                    <a:sym typeface="Symbol" pitchFamily="18" charset="2"/>
                  </a:rPr>
                  <a:t>We should complete two steps:</a:t>
                </a:r>
              </a:p>
              <a:p>
                <a:endParaRPr lang="en-US" sz="900" b="0" dirty="0" smtClean="0">
                  <a:sym typeface="Symbol" pitchFamily="18" charset="2"/>
                </a:endParaRPr>
              </a:p>
              <a:p>
                <a:pPr marL="914400" lvl="1" indent="-514350">
                  <a:buFont typeface="+mj-lt"/>
                  <a:buAutoNum type="arabicPeriod"/>
                  <a:defRPr/>
                </a:pPr>
                <a:r>
                  <a:rPr lang="en-US" sz="2600" b="1" dirty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Basis step</a:t>
                </a:r>
                <a:r>
                  <a:rPr lang="en-US" sz="2600" dirty="0">
                    <a:latin typeface="+mn-lt"/>
                    <a:sym typeface="Symbol" pitchFamily="18" charset="2"/>
                  </a:rPr>
                  <a:t>: Verify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600" dirty="0">
                    <a:latin typeface="+mn-lt"/>
                    <a:sym typeface="Symbol" pitchFamily="18" charset="2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600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600" dirty="0">
                    <a:latin typeface="+mn-lt"/>
                    <a:sym typeface="Symbol" pitchFamily="18" charset="2"/>
                  </a:rPr>
                  <a:t>) is true.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600" b="1" dirty="0">
                    <a:solidFill>
                      <a:srgbClr val="00FFFF"/>
                    </a:solidFill>
                    <a:latin typeface="+mn-lt"/>
                    <a:sym typeface="Symbol" pitchFamily="18" charset="2"/>
                  </a:rPr>
                  <a:t>Inductive step</a:t>
                </a:r>
                <a:r>
                  <a:rPr lang="en-US" sz="2600" dirty="0">
                    <a:latin typeface="+mn-lt"/>
                    <a:sym typeface="Symbol" pitchFamily="18" charset="2"/>
                  </a:rPr>
                  <a:t>: Show that the </a:t>
                </a:r>
                <a:r>
                  <a:rPr lang="en-US" sz="2600" dirty="0">
                    <a:latin typeface="+mn-lt"/>
                  </a:rPr>
                  <a:t>conditional statement </a:t>
                </a:r>
                <a14:m>
                  <m:oMath xmlns:m="http://schemas.openxmlformats.org/officeDocument/2006/math">
                    <m:r>
                      <a:rPr lang="en-US" sz="2600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+mn-lt"/>
                  </a:rPr>
                  <a:t> </a:t>
                </a:r>
                <a:r>
                  <a:rPr lang="en-US" sz="2600" dirty="0" smtClean="0">
                    <a:latin typeface="+mn-lt"/>
                  </a:rPr>
                  <a:t>    is </a:t>
                </a:r>
                <a:r>
                  <a:rPr lang="en-US" sz="2600" dirty="0">
                    <a:latin typeface="+mn-lt"/>
                  </a:rPr>
                  <a:t>true for </a:t>
                </a:r>
                <a:r>
                  <a:rPr lang="en-US" sz="2600" dirty="0" smtClean="0">
                    <a:latin typeface="+mn-lt"/>
                  </a:rPr>
                  <a:t>all positive </a:t>
                </a:r>
                <a:r>
                  <a:rPr lang="en-US" sz="2600" dirty="0">
                    <a:latin typeface="+mn-lt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>
                    <a:latin typeface="+mn-lt"/>
                  </a:rPr>
                  <a:t>.</a:t>
                </a:r>
                <a:endParaRPr lang="en-US" sz="2600" dirty="0">
                  <a:latin typeface="+mn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2"/>
                <a:stretch>
                  <a:fillRect l="-1214" t="-1160" r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r>
              <a:rPr lang="en-US" sz="3200" dirty="0" smtClean="0">
                <a:sym typeface="Symbol" pitchFamily="18" charset="2"/>
              </a:rPr>
              <a:t>For every recursive algorithm, there is an equivalent iterative algorithm.</a:t>
            </a:r>
          </a:p>
          <a:p>
            <a:endParaRPr lang="en-US" sz="3200" dirty="0" smtClean="0">
              <a:sym typeface="Symbol" pitchFamily="18" charset="2"/>
            </a:endParaRPr>
          </a:p>
          <a:p>
            <a:r>
              <a:rPr lang="en-US" sz="3200" dirty="0"/>
              <a:t>Recursive algorithms are often shorter, more elegant, </a:t>
            </a:r>
            <a:r>
              <a:rPr lang="en-US" sz="3200" dirty="0" smtClean="0"/>
              <a:t>and easier </a:t>
            </a:r>
            <a:r>
              <a:rPr lang="en-US" sz="3200" dirty="0"/>
              <a:t>to understand than their iterative counterparts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/>
              <a:t>However, iterative algorithms are usually more </a:t>
            </a:r>
            <a:r>
              <a:rPr lang="en-US" sz="3200" dirty="0" smtClean="0"/>
              <a:t>efficient in their </a:t>
            </a:r>
            <a:r>
              <a:rPr lang="en-US" sz="3200" dirty="0"/>
              <a:t>use of space and </a:t>
            </a:r>
            <a:r>
              <a:rPr lang="en-US" sz="3200" dirty="0" smtClean="0"/>
              <a:t> time</a:t>
            </a:r>
            <a:r>
              <a:rPr lang="en-US" sz="3200" dirty="0"/>
              <a:t>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Example3: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Recursive </a:t>
                </a:r>
                <a:r>
                  <a:rPr lang="en-US" sz="2800" dirty="0" smtClean="0"/>
                  <a:t>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1200" b="0" dirty="0" smtClean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>
                    <a:sym typeface="Symbol" pitchFamily="18" charset="2"/>
                  </a:rPr>
                  <a:t>procedure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power(a: positive real number, n: </a:t>
                </a:r>
                <a:r>
                  <a:rPr lang="en-US" sz="2800" dirty="0">
                    <a:sym typeface="Symbol" pitchFamily="18" charset="2"/>
                  </a:rPr>
                  <a:t>positive </a:t>
                </a:r>
                <a:r>
                  <a:rPr lang="en-US" sz="2800" dirty="0" smtClean="0">
                    <a:sym typeface="Symbol" pitchFamily="18" charset="2"/>
                  </a:rPr>
                  <a:t>integer)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if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b="1" dirty="0" smtClean="0">
                    <a:sym typeface="Symbol" pitchFamily="18" charset="2"/>
                  </a:rPr>
                  <a:t>then</a:t>
                </a:r>
                <a:endParaRPr lang="en-US" sz="2800" b="1" dirty="0">
                  <a:sym typeface="Symbol" pitchFamily="18" charset="2"/>
                </a:endParaRP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dirty="0">
                    <a:latin typeface="+mn-lt"/>
                    <a:sym typeface="Symbol" pitchFamily="18" charset="2"/>
                  </a:rPr>
                  <a:t>result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= 1	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3000" b="1" dirty="0" smtClean="0">
                    <a:sym typeface="Symbol" pitchFamily="18" charset="2"/>
                  </a:rPr>
                  <a:t>else</a:t>
                </a:r>
              </a:p>
              <a:p>
                <a:pPr marL="400050" lvl="1" indent="0">
                  <a:spcBef>
                    <a:spcPct val="0"/>
                  </a:spcBef>
                  <a:defRPr/>
                </a:pPr>
                <a:r>
                  <a:rPr lang="en-US" sz="2800" dirty="0">
                    <a:latin typeface="+mn-lt"/>
                    <a:sym typeface="Symbol" pitchFamily="18" charset="2"/>
                  </a:rPr>
                  <a:t>result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 = a*power(a, n-1)</a:t>
                </a:r>
                <a:endParaRPr lang="en-US" sz="2800" dirty="0">
                  <a:latin typeface="+mn-lt"/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err="1" smtClean="0">
                    <a:sym typeface="Symbol" pitchFamily="18" charset="2"/>
                  </a:rPr>
                  <a:t>endif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ym typeface="Symbol" pitchFamily="18" charset="2"/>
                  </a:rPr>
                  <a:t>return</a:t>
                </a:r>
                <a:r>
                  <a:rPr lang="en-US" sz="2800" dirty="0" smtClean="0">
                    <a:sym typeface="Symbol" pitchFamily="18" charset="2"/>
                  </a:rPr>
                  <a:t> result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 {result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66FF3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66FF3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66FF33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}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571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Algorithms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Example3: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Recursive </a:t>
                </a:r>
                <a:r>
                  <a:rPr lang="en-US" sz="2800" dirty="0" smtClean="0"/>
                  <a:t>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r>
                  <a:rPr lang="en-US" sz="2800" b="1" dirty="0" smtClean="0">
                    <a:solidFill>
                      <a:srgbClr val="00FFFF"/>
                    </a:solidFill>
                  </a:rPr>
                  <a:t>Proof:</a:t>
                </a:r>
                <a:r>
                  <a:rPr lang="en-US" sz="2800" dirty="0">
                    <a:solidFill>
                      <a:srgbClr val="00FFFF"/>
                    </a:solidFill>
                  </a:rPr>
                  <a:t> </a:t>
                </a:r>
                <a:r>
                  <a:rPr lang="en-US" sz="2800" dirty="0" smtClean="0"/>
                  <a:t>We use mathematical induction on n</a:t>
                </a:r>
                <a:endParaRPr lang="en-US" sz="2800" b="1" dirty="0"/>
              </a:p>
              <a:p>
                <a:pPr lvl="1"/>
                <a:r>
                  <a:rPr lang="en-US" sz="2800" b="1" dirty="0" smtClean="0">
                    <a:latin typeface="+mn-lt"/>
                  </a:rPr>
                  <a:t>Basis step</a:t>
                </a:r>
                <a:r>
                  <a:rPr lang="en-US" sz="28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. It’s correct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b="0" dirty="0" smtClean="0">
                  <a:latin typeface="+mn-lt"/>
                </a:endParaRPr>
              </a:p>
              <a:p>
                <a:pPr lvl="1"/>
                <a:r>
                  <a:rPr lang="en-US" sz="2800" b="1" dirty="0" smtClean="0">
                    <a:latin typeface="+mn-lt"/>
                  </a:rPr>
                  <a:t>Inductive step</a:t>
                </a:r>
                <a:r>
                  <a:rPr lang="en-US" sz="2800" dirty="0" smtClean="0">
                    <a:latin typeface="+mn-lt"/>
                  </a:rPr>
                  <a:t>: Suppose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𝑝𝑜𝑤𝑒𝑟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</a:rPr>
                  <a:t>.  The algorithm computes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𝑝𝑜𝑤𝑒𝑟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+mn-lt"/>
                  </a:rPr>
                  <a:t> which is correct</a:t>
                </a:r>
              </a:p>
              <a:p>
                <a:pPr lvl="1"/>
                <a:endParaRPr lang="en-US" sz="2800" dirty="0">
                  <a:latin typeface="+mn-lt"/>
                </a:endParaRPr>
              </a:p>
              <a:p>
                <a:r>
                  <a:rPr lang="en-US" sz="2800" dirty="0"/>
                  <a:t>Generally, we need to use </a:t>
                </a:r>
                <a:r>
                  <a:rPr lang="en-US" sz="2800" dirty="0">
                    <a:solidFill>
                      <a:srgbClr val="00FFFF"/>
                    </a:solidFill>
                  </a:rPr>
                  <a:t>strong induction </a:t>
                </a:r>
                <a:r>
                  <a:rPr lang="en-US" sz="2800" dirty="0"/>
                  <a:t>to prove that recursive algorithms are correct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62000"/>
                <a:ext cx="8534400" cy="5715000"/>
              </a:xfrm>
              <a:blipFill>
                <a:blip r:embed="rId2"/>
                <a:stretch>
                  <a:fillRect l="-1357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Now let us do some…</a:t>
            </a:r>
            <a:endParaRPr lang="en-CA" smtClean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819400"/>
            <a:ext cx="4876800" cy="1676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8000" dirty="0" smtClean="0">
                <a:solidFill>
                  <a:srgbClr val="00FFFF"/>
                </a:solidFill>
                <a:sym typeface="Symbol" pitchFamily="18" charset="2"/>
              </a:rPr>
              <a:t>Counting</a:t>
            </a:r>
            <a:r>
              <a:rPr lang="en-US" sz="2800" dirty="0" smtClean="0">
                <a:sym typeface="Symbol" pitchFamily="18" charset="2"/>
              </a:rPr>
              <a:t> 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EB195BC-F02D-4C27-B233-89F94714E7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4724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Counting problems</a:t>
            </a:r>
            <a:r>
              <a:rPr lang="en-US" sz="2800" smtClean="0">
                <a:sym typeface="Symbol" pitchFamily="18" charset="2"/>
              </a:rPr>
              <a:t> are of the following kind: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“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How many</a:t>
            </a:r>
            <a:r>
              <a:rPr lang="en-US" sz="2800" smtClean="0">
                <a:sym typeface="Symbol" pitchFamily="18" charset="2"/>
              </a:rPr>
              <a:t> different 8-letter passwords are there?”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“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How many</a:t>
            </a:r>
            <a:r>
              <a:rPr lang="en-US" sz="2800" smtClean="0">
                <a:sym typeface="Symbol" pitchFamily="18" charset="2"/>
              </a:rPr>
              <a:t> possible ways are there to pick 11 soccer players out of a 20-player team?”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Most importantly, counting is the basis for computing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probabilities of discrete events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(“What is the probability of winning the lottery?”) 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A97F211-07D6-4F18-BA52-B94D438FB1F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 product rule: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Suppose that a procedure can be broken down into two successive tasks. If there are n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ways to do the first task and n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ways to do the second task after the first task has been done, then there are n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n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ways to do the procedure.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Generalized product rule: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If we have a procedure consisting of sequential </a:t>
            </a:r>
            <a:r>
              <a:rPr lang="en-US" sz="2750" dirty="0" smtClean="0">
                <a:sym typeface="Symbol" pitchFamily="18" charset="2"/>
              </a:rPr>
              <a:t>tasks T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, T</a:t>
            </a:r>
            <a:r>
              <a:rPr lang="en-US" sz="2750" baseline="-25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, …, T</a:t>
            </a:r>
            <a:r>
              <a:rPr lang="en-US" sz="2750" baseline="-25000" dirty="0" smtClean="0">
                <a:sym typeface="Symbol" pitchFamily="18" charset="2"/>
              </a:rPr>
              <a:t>m</a:t>
            </a:r>
            <a:r>
              <a:rPr lang="en-US" sz="2750" dirty="0" smtClean="0">
                <a:sym typeface="Symbol" pitchFamily="18" charset="2"/>
              </a:rPr>
              <a:t> that can be done in n</a:t>
            </a:r>
            <a:r>
              <a:rPr lang="en-US" sz="2750" baseline="-25000" dirty="0" smtClean="0">
                <a:sym typeface="Symbol" pitchFamily="18" charset="2"/>
              </a:rPr>
              <a:t>1</a:t>
            </a:r>
            <a:r>
              <a:rPr lang="en-US" sz="2750" dirty="0" smtClean="0">
                <a:sym typeface="Symbol" pitchFamily="18" charset="2"/>
              </a:rPr>
              <a:t>, n</a:t>
            </a:r>
            <a:r>
              <a:rPr lang="en-US" sz="2750" baseline="-25000" dirty="0" smtClean="0">
                <a:sym typeface="Symbol" pitchFamily="18" charset="2"/>
              </a:rPr>
              <a:t>2</a:t>
            </a:r>
            <a:r>
              <a:rPr lang="en-US" sz="2750" dirty="0" smtClean="0">
                <a:sym typeface="Symbol" pitchFamily="18" charset="2"/>
              </a:rPr>
              <a:t>, …, n</a:t>
            </a:r>
            <a:r>
              <a:rPr lang="en-US" sz="2750" baseline="-25000" dirty="0" smtClean="0">
                <a:sym typeface="Symbol" pitchFamily="18" charset="2"/>
              </a:rPr>
              <a:t>m</a:t>
            </a:r>
            <a:r>
              <a:rPr lang="en-US" sz="275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ways, respectively, then there are n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 n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 …  n</a:t>
            </a:r>
            <a:r>
              <a:rPr lang="en-US" sz="2800" baseline="-25000" dirty="0" smtClean="0">
                <a:sym typeface="Symbol" pitchFamily="18" charset="2"/>
              </a:rPr>
              <a:t>m</a:t>
            </a:r>
            <a:r>
              <a:rPr lang="en-US" sz="2800" dirty="0" smtClean="0">
                <a:sym typeface="Symbol" pitchFamily="18" charset="2"/>
              </a:rPr>
              <a:t> ways to carry out the procedure.</a:t>
            </a: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9C95238-1D1D-4673-815C-27FEF471DA0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Example1: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How many different license plates are there that contain exactly three English letters 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Solution: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8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 are 26 possibilities to pick the first letter, then 26 possibilities for the second one, and 26 for the last one.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So there are 262626 =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17576</a:t>
            </a:r>
            <a:r>
              <a:rPr lang="en-US" sz="2800" dirty="0" smtClean="0">
                <a:sym typeface="Symbol" pitchFamily="18" charset="2"/>
              </a:rPr>
              <a:t> different license plates.</a:t>
            </a: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D21CCF-C8E4-42E6-80B7-A0345454B3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7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066800"/>
                <a:ext cx="8534400" cy="45720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Example2: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0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r>
                  <a:rPr lang="en-US" sz="2800" dirty="0"/>
                  <a:t>A new company with just two employees, Sanchez and Patel, rents a floor of a building </a:t>
                </a:r>
                <a:r>
                  <a:rPr lang="en-US" sz="2800" dirty="0" smtClean="0"/>
                  <a:t>with 12 </a:t>
                </a:r>
                <a:r>
                  <a:rPr lang="en-US" sz="2800" dirty="0"/>
                  <a:t>offices. How many ways are there to assign different offices to these two employees</a:t>
                </a:r>
                <a:r>
                  <a:rPr lang="en-US" sz="2800" dirty="0" smtClean="0"/>
                  <a:t>?</a:t>
                </a:r>
              </a:p>
              <a:p>
                <a:endParaRPr lang="en-US" sz="2800" dirty="0" smtClean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Solution: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0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There are 12 offices for the first one to choose. When he chose his office, the number of remaining offices to be chosen is 11. So the answer is 12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11=132</a:t>
                </a:r>
              </a:p>
            </p:txBody>
          </p:sp>
        </mc:Choice>
        <mc:Fallback xmlns=""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4572000"/>
              </a:xfrm>
              <a:blipFill>
                <a:blip r:embed="rId2"/>
                <a:stretch>
                  <a:fillRect l="-1429" t="-2267" r="-2143" b="-1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D21CCF-C8E4-42E6-80B7-A0345454B3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6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7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066800"/>
                <a:ext cx="8534400" cy="5410200"/>
              </a:xfrm>
            </p:spPr>
            <p:txBody>
              <a:bodyPr/>
              <a:lstStyle/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Example3: </a:t>
                </a:r>
                <a:r>
                  <a:rPr lang="en-US" sz="2400" dirty="0"/>
                  <a:t>The chairs of an auditorium are to be labeled with an uppercase English letter followed by </a:t>
                </a:r>
                <a:r>
                  <a:rPr lang="en-US" sz="2400" dirty="0" smtClean="0"/>
                  <a:t>a positive </a:t>
                </a:r>
                <a:r>
                  <a:rPr lang="en-US" sz="2400" dirty="0"/>
                  <a:t>integer not exceeding 100. What is the largest number of chairs that can be </a:t>
                </a:r>
                <a:r>
                  <a:rPr lang="en-US" sz="2400" dirty="0" smtClean="0"/>
                  <a:t>labeled differently? </a:t>
                </a:r>
              </a:p>
              <a:p>
                <a:endParaRPr lang="en-US" sz="1000" dirty="0" smtClean="0"/>
              </a:p>
              <a:p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Example4: </a:t>
                </a:r>
                <a:r>
                  <a:rPr lang="en-US" sz="2400" dirty="0"/>
                  <a:t>There are 32 computers in a data center in the cloud. Each of these computers has 24 ports. </a:t>
                </a:r>
                <a:r>
                  <a:rPr lang="en-US" sz="2400" dirty="0" smtClean="0"/>
                  <a:t>How many </a:t>
                </a:r>
                <a:r>
                  <a:rPr lang="en-US" sz="2400" dirty="0"/>
                  <a:t>different </a:t>
                </a:r>
                <a:r>
                  <a:rPr lang="en-US" sz="2400" dirty="0" smtClean="0"/>
                  <a:t>computer ports </a:t>
                </a:r>
                <a:r>
                  <a:rPr lang="en-US" sz="2400" dirty="0"/>
                  <a:t>are there in this data center</a:t>
                </a:r>
                <a:r>
                  <a:rPr lang="en-US" sz="2400" dirty="0" smtClean="0"/>
                  <a:t>? </a:t>
                </a:r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00FFFF"/>
                    </a:solidFill>
                  </a:rPr>
                  <a:t>Example5: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How many different bit strings of length seven are there</a:t>
                </a:r>
                <a:r>
                  <a:rPr lang="en-US" sz="2400" dirty="0" smtClean="0"/>
                  <a:t>?</a:t>
                </a:r>
              </a:p>
              <a:p>
                <a:endParaRPr lang="en-US" sz="1000" dirty="0"/>
              </a:p>
              <a:p>
                <a:r>
                  <a:rPr lang="en-US" sz="2350" b="1" dirty="0" smtClean="0">
                    <a:solidFill>
                      <a:srgbClr val="00FFFF"/>
                    </a:solidFill>
                  </a:rPr>
                  <a:t>Example6:</a:t>
                </a:r>
                <a:r>
                  <a:rPr lang="en-US" sz="2350" dirty="0" smtClean="0"/>
                  <a:t> </a:t>
                </a:r>
                <a:r>
                  <a:rPr lang="en-US" sz="2350" dirty="0"/>
                  <a:t>Use the product rule to show that the number </a:t>
                </a:r>
                <a:r>
                  <a:rPr lang="en-US" sz="2350" dirty="0" smtClean="0"/>
                  <a:t>  </a:t>
                </a:r>
                <a:r>
                  <a:rPr lang="en-US" sz="2400" dirty="0" smtClean="0"/>
                  <a:t>of different subsets </a:t>
                </a:r>
                <a:r>
                  <a:rPr lang="en-US" sz="2400" dirty="0"/>
                  <a:t>of a finite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0" dirty="0" smtClean="0"/>
                  <a:t>. </a:t>
                </a:r>
              </a:p>
              <a:p>
                <a:r>
                  <a:rPr lang="en-US" sz="2400" dirty="0" smtClean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400" b="0" dirty="0" smtClean="0"/>
                  <a:t> bit strings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b="0" dirty="0" smtClean="0"/>
                  <a:t>.</a:t>
                </a:r>
              </a:p>
            </p:txBody>
          </p:sp>
        </mc:Choice>
        <mc:Fallback xmlns=""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5410200"/>
              </a:xfrm>
              <a:blipFill>
                <a:blip r:embed="rId2"/>
                <a:stretch>
                  <a:fillRect l="-1071" t="-788" r="-571" b="-6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D21CCF-C8E4-42E6-80B7-A0345454B3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8800" y="2209800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2600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09800"/>
                <a:ext cx="2819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3886200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768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86200"/>
                <a:ext cx="28194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4796135"/>
                <a:ext cx="281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796135"/>
                <a:ext cx="28194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3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uiExpand="1" build="p" autoUpdateAnimBg="0"/>
      <p:bldP spid="2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 sum rule: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If a task can be done in n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ways and a second task in n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ways, and if these two tasks cannot be done at the same time, then there are n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+ n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ways to do either task.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Generalized sum rule:</a:t>
            </a:r>
          </a:p>
          <a:p>
            <a:pPr marL="0" indent="0">
              <a:spcBef>
                <a:spcPct val="0"/>
              </a:spcBef>
              <a:defRPr/>
            </a:pPr>
            <a:endParaRPr lang="en-US" sz="8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800" dirty="0">
                <a:sym typeface="Symbol" pitchFamily="18" charset="2"/>
              </a:rPr>
              <a:t>If we have tasks T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T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T</a:t>
            </a:r>
            <a:r>
              <a:rPr lang="en-US" sz="2800" baseline="-25000" dirty="0">
                <a:sym typeface="Symbol" pitchFamily="18" charset="2"/>
              </a:rPr>
              <a:t>m</a:t>
            </a:r>
            <a:r>
              <a:rPr lang="en-US" sz="2800" dirty="0">
                <a:sym typeface="Symbol" pitchFamily="18" charset="2"/>
              </a:rPr>
              <a:t> that can be done in n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n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n</a:t>
            </a:r>
            <a:r>
              <a:rPr lang="en-US" sz="2800" baseline="-25000" dirty="0">
                <a:sym typeface="Symbol" pitchFamily="18" charset="2"/>
              </a:rPr>
              <a:t>m</a:t>
            </a:r>
            <a:r>
              <a:rPr lang="en-US" sz="2800" dirty="0">
                <a:sym typeface="Symbol" pitchFamily="18" charset="2"/>
              </a:rPr>
              <a:t> ways, respectively, and no two </a:t>
            </a:r>
            <a:r>
              <a:rPr lang="en-US" sz="2800" dirty="0" smtClean="0">
                <a:sym typeface="Symbol" pitchFamily="18" charset="2"/>
              </a:rPr>
              <a:t>of  </a:t>
            </a:r>
            <a:r>
              <a:rPr lang="en-US" sz="2800" dirty="0">
                <a:sym typeface="Symbol" pitchFamily="18" charset="2"/>
              </a:rPr>
              <a:t>these tasks can be done at the same time, then there are n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+ n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 + … + n</a:t>
            </a:r>
            <a:r>
              <a:rPr lang="en-US" sz="2800" baseline="-25000" dirty="0">
                <a:sym typeface="Symbol" pitchFamily="18" charset="2"/>
              </a:rPr>
              <a:t>m</a:t>
            </a:r>
            <a:r>
              <a:rPr lang="en-US" sz="2800" dirty="0">
                <a:sym typeface="Symbol" pitchFamily="18" charset="2"/>
              </a:rPr>
              <a:t> ways to do one of </a:t>
            </a:r>
            <a:r>
              <a:rPr lang="en-US" sz="2800" dirty="0" smtClean="0">
                <a:sym typeface="Symbol" pitchFamily="18" charset="2"/>
              </a:rPr>
              <a:t>    these </a:t>
            </a:r>
            <a:r>
              <a:rPr lang="en-US" sz="2800" dirty="0">
                <a:sym typeface="Symbol" pitchFamily="18" charset="2"/>
              </a:rPr>
              <a:t>tasks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800" dirty="0" smtClean="0">
              <a:sym typeface="Symbol" pitchFamily="18" charset="2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2FC7CA0-284A-4D99-A934-918EB8623D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Strong Induction(Second principle)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990600"/>
                <a:ext cx="8534400" cy="5410200"/>
              </a:xfrm>
            </p:spPr>
            <p:txBody>
              <a:bodyPr/>
              <a:lstStyle/>
              <a:p>
                <a:pPr marL="0" indent="0"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</a:rPr>
                  <a:t>Example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Show that every integer greater than 1 can </a:t>
                </a:r>
                <a:r>
                  <a:rPr lang="en-US" sz="2400" dirty="0" smtClean="0"/>
                  <a:t>be written </a:t>
                </a:r>
                <a:r>
                  <a:rPr lang="en-US" sz="2400" dirty="0"/>
                  <a:t>as the product of primes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25425" lvl="1" indent="-1588">
                  <a:buFont typeface="+mj-lt"/>
                  <a:buAutoNum type="arabicPeriod"/>
                  <a:defRPr/>
                </a:pPr>
                <a:r>
                  <a:rPr lang="en-US" sz="2400" dirty="0">
                    <a:latin typeface="+mn-lt"/>
                    <a:sym typeface="Symbol" pitchFamily="18" charset="2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  <a:sym typeface="Symbol" pitchFamily="18" charset="2"/>
                  </a:rPr>
                  <a:t> is true.</a:t>
                </a:r>
              </a:p>
              <a:p>
                <a:pPr marL="511175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P(2) </a:t>
                </a:r>
                <a:r>
                  <a:rPr lang="en-US" sz="2400" dirty="0">
                    <a:sym typeface="Symbol" pitchFamily="18" charset="2"/>
                  </a:rPr>
                  <a:t>is true, </a:t>
                </a:r>
                <a:r>
                  <a:rPr lang="en-US" sz="2400" dirty="0" smtClean="0">
                    <a:sym typeface="Symbol" pitchFamily="18" charset="2"/>
                  </a:rPr>
                  <a:t>because 2 is the product of one prime: itself</a:t>
                </a:r>
              </a:p>
              <a:p>
                <a:pPr marL="285750" lvl="1" indent="-1588">
                  <a:buFont typeface="+mj-lt"/>
                  <a:buAutoNum type="arabicPeriod"/>
                  <a:defRPr/>
                </a:pPr>
                <a:r>
                  <a:rPr lang="en-US" sz="2400" dirty="0">
                    <a:latin typeface="+mn-lt"/>
                    <a:sym typeface="Symbol" pitchFamily="18" charset="2"/>
                  </a:rPr>
                  <a:t>Show that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  <a:sym typeface="Symbol" pitchFamily="18" charset="2"/>
                  </a:rPr>
                  <a:t> is true,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  <a:sym typeface="Symbol" pitchFamily="18" charset="2"/>
                  </a:rPr>
                  <a:t> is true</a:t>
                </a:r>
              </a:p>
              <a:p>
                <a:pPr marL="511175" lvl="2" indent="0">
                  <a:buNone/>
                  <a:defRPr/>
                </a:pPr>
                <a:r>
                  <a:rPr lang="en-US" sz="2400" dirty="0" smtClean="0">
                    <a:sym typeface="Symbol" pitchFamily="18" charset="2"/>
                  </a:rPr>
                  <a:t>Two possible cases: </a:t>
                </a:r>
              </a:p>
              <a:p>
                <a:pPr marL="914400" lvl="3" indent="0">
                  <a:buFont typeface="+mj-lt"/>
                  <a:buAutoNum type="arabicPeriod"/>
                  <a:defRPr/>
                </a:pPr>
                <a:r>
                  <a:rPr lang="en-US" sz="2400" b="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is prime.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is true.</a:t>
                </a:r>
              </a:p>
              <a:p>
                <a:pPr marL="973138" lvl="3" indent="58738">
                  <a:buFont typeface="+mj-lt"/>
                  <a:buAutoNum type="arabicPeriod"/>
                  <a:defRPr/>
                </a:pPr>
                <a:r>
                  <a:rPr lang="en-US" sz="2400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is composite that can be written as the product of two 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.  So by the induction hypothesis,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can be written as the product of primes.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sz="2400" dirty="0" smtClean="0">
                    <a:sym typeface="Symbol" pitchFamily="18" charset="2"/>
                  </a:rPr>
                  <a:t>    can be written as the product of primes.</a:t>
                </a:r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5410200"/>
              </a:xfrm>
              <a:blipFill>
                <a:blip r:embed="rId2"/>
                <a:stretch>
                  <a:fillRect l="-1071" t="-789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FF"/>
                </a:solidFill>
                <a:sym typeface="Symbol" pitchFamily="18" charset="2"/>
              </a:rPr>
              <a:t>Example1: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0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400" dirty="0">
                <a:sym typeface="Symbol" pitchFamily="18" charset="2"/>
              </a:rPr>
              <a:t>The department will award a free computer to either a CS student or a CS </a:t>
            </a:r>
            <a:r>
              <a:rPr lang="en-US" sz="2400" dirty="0" smtClean="0">
                <a:sym typeface="Symbol" pitchFamily="18" charset="2"/>
              </a:rPr>
              <a:t>professor. How </a:t>
            </a:r>
            <a:r>
              <a:rPr lang="en-US" sz="2400" dirty="0">
                <a:sym typeface="Symbol" pitchFamily="18" charset="2"/>
              </a:rPr>
              <a:t>many different choices are there, if there are 530 students and 15 </a:t>
            </a:r>
            <a:r>
              <a:rPr lang="en-US" sz="2400" dirty="0" smtClean="0">
                <a:sym typeface="Symbol" pitchFamily="18" charset="2"/>
              </a:rPr>
              <a:t>professors?</a:t>
            </a:r>
          </a:p>
          <a:p>
            <a:pPr marL="0" indent="0">
              <a:spcBef>
                <a:spcPct val="0"/>
              </a:spcBef>
              <a:defRPr/>
            </a:pPr>
            <a:endParaRPr lang="en-US" sz="24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endParaRPr lang="en-US" sz="24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FF"/>
                </a:solidFill>
                <a:sym typeface="Symbol" pitchFamily="18" charset="2"/>
              </a:rPr>
              <a:t>Example2: </a:t>
            </a:r>
          </a:p>
          <a:p>
            <a:pPr marL="0" indent="0">
              <a:spcBef>
                <a:spcPct val="0"/>
              </a:spcBef>
              <a:defRPr/>
            </a:pPr>
            <a:endParaRPr lang="en-US" sz="1000" b="1" dirty="0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>
              <a:spcBef>
                <a:spcPct val="0"/>
              </a:spcBef>
              <a:defRPr/>
            </a:pPr>
            <a:r>
              <a:rPr lang="en-US" sz="2400" dirty="0" smtClean="0"/>
              <a:t>A </a:t>
            </a:r>
            <a:r>
              <a:rPr lang="en-US" sz="2400" dirty="0"/>
              <a:t>student can choose a computer project from one of three lists. The three lists contain 23, </a:t>
            </a:r>
            <a:r>
              <a:rPr lang="en-US" sz="2400" dirty="0" smtClean="0"/>
              <a:t>15, and </a:t>
            </a:r>
            <a:r>
              <a:rPr lang="en-US" sz="2400" dirty="0"/>
              <a:t>19 possible projects, respectively. No project is on more than one list. How many </a:t>
            </a:r>
            <a:r>
              <a:rPr lang="en-US" sz="2400" dirty="0" smtClean="0"/>
              <a:t>possible projects </a:t>
            </a:r>
            <a:r>
              <a:rPr lang="en-US" sz="2400" dirty="0"/>
              <a:t>are there to choose from</a:t>
            </a:r>
            <a:r>
              <a:rPr lang="en-US" sz="2400" dirty="0" smtClean="0"/>
              <a:t>? </a:t>
            </a:r>
            <a:endParaRPr lang="en-US" sz="2400" b="1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D21CCF-C8E4-42E6-80B7-A0345454B3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743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sym typeface="Symbol" pitchFamily="18" charset="2"/>
              </a:rPr>
              <a:t>There are 530 + 15 = 545 choices</a:t>
            </a:r>
            <a:r>
              <a:rPr lang="en-US" dirty="0" smtClean="0">
                <a:latin typeface="+mn-lt"/>
                <a:sym typeface="Symbol" pitchFamily="18" charset="2"/>
              </a:rPr>
              <a:t>.</a:t>
            </a:r>
            <a:endParaRPr lang="en-US" dirty="0">
              <a:latin typeface="+mn-lt"/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02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sym typeface="Symbol" pitchFamily="18" charset="2"/>
              </a:rPr>
              <a:t>23+15+19=57</a:t>
            </a:r>
            <a:endParaRPr lang="en-US" dirty="0">
              <a:latin typeface="+mn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22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 sum and product rules can also be phrased in terms of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set theory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Sum rule:</a:t>
            </a:r>
            <a:r>
              <a:rPr lang="en-US" sz="2800" smtClean="0">
                <a:sym typeface="Symbol" pitchFamily="18" charset="2"/>
              </a:rPr>
              <a:t> Let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, 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…, A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 be disjoint sets. Then the number of ways to choose any element from one of these sets is |A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 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 …  A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 | =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|A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| + |A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| + … + |A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|.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b="1" smtClean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Product rule:</a:t>
            </a:r>
            <a:r>
              <a:rPr lang="en-US" sz="2800" smtClean="0">
                <a:sym typeface="Symbol" pitchFamily="18" charset="2"/>
              </a:rPr>
              <a:t> Let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, 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…, A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 be finite sets. Then the number of ways to choose one element from each set in the order 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, 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, …, A</a:t>
            </a:r>
            <a:r>
              <a:rPr lang="en-US" sz="2800" baseline="-25000" smtClean="0">
                <a:sym typeface="Symbol" pitchFamily="18" charset="2"/>
              </a:rPr>
              <a:t>m </a:t>
            </a:r>
            <a:r>
              <a:rPr lang="en-US" sz="2800" smtClean="0">
                <a:sym typeface="Symbol" pitchFamily="18" charset="2"/>
              </a:rPr>
              <a:t>is </a:t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>|A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  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  …  A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 | = |A</a:t>
            </a:r>
            <a:r>
              <a:rPr lang="en-US" sz="2800" baseline="-25000" smtClean="0">
                <a:sym typeface="Symbol" pitchFamily="18" charset="2"/>
              </a:rPr>
              <a:t>1</a:t>
            </a:r>
            <a:r>
              <a:rPr lang="en-US" sz="2800" smtClean="0">
                <a:sym typeface="Symbol" pitchFamily="18" charset="2"/>
              </a:rPr>
              <a:t>|  |A</a:t>
            </a:r>
            <a:r>
              <a:rPr lang="en-US" sz="2800" baseline="-25000" smtClean="0">
                <a:sym typeface="Symbol" pitchFamily="18" charset="2"/>
              </a:rPr>
              <a:t>2</a:t>
            </a:r>
            <a:r>
              <a:rPr lang="en-US" sz="2800" smtClean="0">
                <a:sym typeface="Symbol" pitchFamily="18" charset="2"/>
              </a:rPr>
              <a:t>|  …  |A</a:t>
            </a:r>
            <a:r>
              <a:rPr lang="en-US" sz="2800" baseline="-25000" smtClean="0">
                <a:sym typeface="Symbol" pitchFamily="18" charset="2"/>
              </a:rPr>
              <a:t>m</a:t>
            </a:r>
            <a:r>
              <a:rPr lang="en-US" sz="2800" smtClean="0">
                <a:sym typeface="Symbol" pitchFamily="18" charset="2"/>
              </a:rPr>
              <a:t>|.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A7D0254-88B0-477E-9B44-CDC041DC809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7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838200"/>
                <a:ext cx="8534400" cy="4572000"/>
              </a:xfrm>
            </p:spPr>
            <p:txBody>
              <a:bodyPr/>
              <a:lstStyle/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More complex example:</a:t>
                </a:r>
                <a:endParaRPr lang="en-US" sz="2400" b="1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0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dirty="0" smtClean="0"/>
                  <a:t>Each </a:t>
                </a:r>
                <a:r>
                  <a:rPr lang="en-US" sz="2400" dirty="0"/>
                  <a:t>user on a computer system has a password, which is six to eight characters long, </a:t>
                </a:r>
                <a:r>
                  <a:rPr lang="en-US" sz="2400" dirty="0" smtClean="0"/>
                  <a:t>where each </a:t>
                </a:r>
                <a:r>
                  <a:rPr lang="en-US" sz="2400" dirty="0"/>
                  <a:t>character is an uppercase letter or a digit. Each password must contain at least one </a:t>
                </a:r>
                <a:r>
                  <a:rPr lang="en-US" sz="2400" dirty="0" smtClean="0"/>
                  <a:t>digit. How </a:t>
                </a:r>
                <a:r>
                  <a:rPr lang="en-US" sz="2400" dirty="0"/>
                  <a:t>many possible passwords are there</a:t>
                </a:r>
                <a:r>
                  <a:rPr lang="en-US" sz="2400" dirty="0" smtClean="0"/>
                  <a:t>?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0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Solution: </a:t>
                </a:r>
              </a:p>
              <a:p>
                <a:pPr marL="0" indent="0">
                  <a:spcBef>
                    <a:spcPct val="0"/>
                  </a:spcBef>
                  <a:defRPr/>
                </a:pPr>
                <a:endParaRPr lang="en-US" sz="10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be the total number of possible passwords, and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 denote </a:t>
                </a:r>
                <a:r>
                  <a:rPr lang="en-US" sz="2400" dirty="0" smtClean="0"/>
                  <a:t>the number </a:t>
                </a:r>
                <a:r>
                  <a:rPr lang="en-US" sz="2400" dirty="0"/>
                  <a:t>of possible passwords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respectively. By the sum rule,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. We will now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. Finding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 directly is difficult. To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/>
                  <a:t> it is </a:t>
                </a:r>
                <a:r>
                  <a:rPr lang="en-US" sz="2400" dirty="0" smtClean="0"/>
                  <a:t>easier to </a:t>
                </a:r>
                <a:r>
                  <a:rPr lang="en-US" sz="2400" dirty="0"/>
                  <a:t>find the number of strings </a:t>
                </a:r>
                <a:r>
                  <a:rPr lang="en-US" sz="2400" dirty="0" smtClean="0"/>
                  <a:t>   of </a:t>
                </a:r>
                <a:r>
                  <a:rPr lang="en-US" sz="2400" dirty="0"/>
                  <a:t>uppercase letters and digits that are six characters long, </a:t>
                </a:r>
                <a:r>
                  <a:rPr lang="en-US" sz="2400" dirty="0" smtClean="0"/>
                  <a:t>including those </a:t>
                </a:r>
                <a:r>
                  <a:rPr lang="en-US" sz="2400" dirty="0"/>
                  <a:t>with no digits, and subtract from this the number of strings with no digits. </a:t>
                </a:r>
                <a:endParaRPr lang="en-US" sz="24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4572000"/>
              </a:xfrm>
              <a:blipFill>
                <a:blip r:embed="rId2"/>
                <a:stretch>
                  <a:fillRect l="-1071" t="-933" b="-27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D21CCF-C8E4-42E6-80B7-A0345454B3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70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838200"/>
                <a:ext cx="8534400" cy="45720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By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product rule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the number of strings of six characters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and the number of strings with no digits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Hence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36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2176782336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308915776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1867866560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7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36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78364164096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8031810176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70332353920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36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26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8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2821109907456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208827064576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2612282842880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400" dirty="0" smtClean="0">
                    <a:solidFill>
                      <a:schemeClr val="tx1"/>
                    </a:solidFill>
                    <a:sym typeface="Symbol" pitchFamily="18" charset="2"/>
                  </a:rPr>
                  <a:t>So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7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2684483063360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87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4572000"/>
              </a:xfrm>
              <a:blipFill>
                <a:blip r:embed="rId2"/>
                <a:stretch>
                  <a:fillRect l="-1071" b="-1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1D21CCF-C8E4-42E6-80B7-A0345454B3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4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066800"/>
                <a:ext cx="8305800" cy="49530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The subtraction rule: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6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 dirty="0"/>
                  <a:t>If a task can be done in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ways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ways, then the number of ways to do the task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minus the number of ways to do the task that are common to the two different ways</a:t>
                </a:r>
                <a:r>
                  <a:rPr lang="en-US" sz="2800" dirty="0" smtClean="0"/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:endParaRPr lang="en-US" sz="2800" dirty="0"/>
              </a:p>
              <a:p>
                <a:pPr marL="0" indent="0" algn="just">
                  <a:lnSpc>
                    <a:spcPct val="150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−|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8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305800" cy="4953000"/>
              </a:xfrm>
              <a:blipFill>
                <a:blip r:embed="rId2"/>
                <a:stretch>
                  <a:fillRect l="-1542" t="-2091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2FC7CA0-284A-4D99-A934-918EB8623D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Inclusion-Exclusion (The Subtraction Rule)</a:t>
            </a:r>
            <a:endParaRPr lang="en-CA" dirty="0" smtClean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Example1:</a:t>
            </a:r>
            <a:r>
              <a:rPr lang="en-US" sz="2800" dirty="0" smtClean="0">
                <a:sym typeface="Symbol" pitchFamily="18" charset="2"/>
              </a:rPr>
              <a:t> How many bit strings of length 8 either start with a 1 or end with 00?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Task 1:</a:t>
            </a:r>
            <a:r>
              <a:rPr lang="en-US" sz="2800" dirty="0" smtClean="0">
                <a:sym typeface="Symbol" pitchFamily="18" charset="2"/>
              </a:rPr>
              <a:t> Construct a string of length 8 that starts with a 1.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There is one way to pick the first bit (1),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two ways to pick the second bit (0 or 1),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two ways to pick the third bit (0 or 1),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two ways to pick the eighth bit (0 or 1).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Product rule:</a:t>
            </a:r>
            <a:r>
              <a:rPr lang="en-US" sz="2800" dirty="0" smtClean="0">
                <a:sym typeface="Symbol" pitchFamily="18" charset="2"/>
              </a:rPr>
              <a:t> Task 1 can be done in 12</a:t>
            </a:r>
            <a:r>
              <a:rPr lang="en-US" sz="2800" baseline="30000" dirty="0" smtClean="0">
                <a:sym typeface="Symbol" pitchFamily="18" charset="2"/>
              </a:rPr>
              <a:t>7</a:t>
            </a:r>
            <a:r>
              <a:rPr lang="en-US" sz="2800" dirty="0" smtClean="0">
                <a:sym typeface="Symbol" pitchFamily="18" charset="2"/>
              </a:rPr>
              <a:t> = 128 ways.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7C372FD-1696-4F2E-9E45-2D88961830C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Inclusion-Exclusion (The Subtraction Rule)</a:t>
            </a:r>
            <a:endParaRPr lang="en-CA" dirty="0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Task 2:</a:t>
            </a:r>
            <a:r>
              <a:rPr lang="en-US" sz="2800" smtClean="0">
                <a:sym typeface="Symbol" pitchFamily="18" charset="2"/>
              </a:rPr>
              <a:t> Construct a string of length 8 that ends with 00.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 are two ways to pick the first bit (0 or 1),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two ways to pick the second bit (0 or 1),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lnSpc>
                <a:spcPct val="6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two ways to pick the sixth bit (0 or 1),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one way to pick the seventh bit (0), and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one way to pick the eighth bit (0).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9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Product rule:</a:t>
            </a:r>
            <a:r>
              <a:rPr lang="en-US" sz="2800" smtClean="0">
                <a:sym typeface="Symbol" pitchFamily="18" charset="2"/>
              </a:rPr>
              <a:t> Task 2 can be done in 2</a:t>
            </a:r>
            <a:r>
              <a:rPr lang="en-US" sz="2800" baseline="30000" smtClean="0">
                <a:sym typeface="Symbol" pitchFamily="18" charset="2"/>
              </a:rPr>
              <a:t>6</a:t>
            </a:r>
            <a:r>
              <a:rPr lang="en-US" sz="2800" smtClean="0">
                <a:sym typeface="Symbol" pitchFamily="18" charset="2"/>
              </a:rPr>
              <a:t> = 64 ways.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15A8D05-3915-4010-9057-76D946D94BD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Inclusion-Exclusion (The Subtraction Rule)</a:t>
            </a:r>
            <a:endParaRPr lang="en-CA" dirty="0" smtClean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029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66FF33"/>
                </a:solidFill>
                <a:sym typeface="Symbol" pitchFamily="18" charset="2"/>
              </a:rPr>
              <a:t>Since there are 128 ways to do Task 1 and 64 ways to do Task 2, does this mean that there are 192 bit strings either starting with 1 or ending with 00 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olidFill>
                <a:srgbClr val="66FF33"/>
              </a:solidFill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No, because here Task 1 and Task 2 can be done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at the same time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When we carry out Task 1 and create strings starting with 1, some of these strings end with 00.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Therefore, we sometimes do Tasks 1 and 2 at the same time, so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the sum rule does not apply</a:t>
            </a:r>
            <a:r>
              <a:rPr lang="en-US" sz="2800" smtClean="0">
                <a:sym typeface="Symbol" pitchFamily="18" charset="2"/>
              </a:rPr>
              <a:t>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6F3079F-AF98-4BF6-B52C-82238FFD37D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Inclusion-Exclusion (The Subtraction Rule)</a:t>
            </a:r>
            <a:endParaRPr lang="en-CA" dirty="0" smtClean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If we want to use the sum rule in such a case, we have to subtract the cases when Tasks 1 and 2 are done at the same time.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How many cases are there, that is, how many strings start with 1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and</a:t>
            </a:r>
            <a:r>
              <a:rPr lang="en-US" sz="2800" smtClean="0">
                <a:sym typeface="Symbol" pitchFamily="18" charset="2"/>
              </a:rPr>
              <a:t> end with 00?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There is one way to pick the first bit (1),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two ways for the second, …, sixth bit (0 or 1),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smtClean="0">
                <a:sym typeface="Symbol" pitchFamily="18" charset="2"/>
              </a:rPr>
              <a:t>one way for the seventh, eighth bit (0).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80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Product rule:</a:t>
            </a:r>
            <a:r>
              <a:rPr lang="en-US" sz="2800" smtClean="0">
                <a:sym typeface="Symbol" pitchFamily="18" charset="2"/>
              </a:rPr>
              <a:t> In 2</a:t>
            </a:r>
            <a:r>
              <a:rPr lang="en-US" sz="2800" baseline="30000" smtClean="0">
                <a:sym typeface="Symbol" pitchFamily="18" charset="2"/>
              </a:rPr>
              <a:t>5</a:t>
            </a:r>
            <a:r>
              <a:rPr lang="en-US" sz="2800" smtClean="0">
                <a:sym typeface="Symbol" pitchFamily="18" charset="2"/>
              </a:rPr>
              <a:t> = 32 cases, Tasks 1 and 2 are carried out at the same time.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B9D1BC6-580A-4C2B-A139-66EBC235FCA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/>
              <a:t>Inclusion-Exclusion (The Subtraction Rule)</a:t>
            </a:r>
            <a:endParaRPr lang="en-CA" dirty="0" smtClean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Since there are 128 ways to complete Task 1 and 64 ways to complete Task 2, and in 32 of these cases Tasks 1 and 2 are completed at the same time, there are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128 + 64 – 32 = 160 ways to do either task.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In set theory, this corresponds to sets 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and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 that are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n-US" sz="2800" dirty="0" smtClean="0">
                <a:sym typeface="Symbol" pitchFamily="18" charset="2"/>
              </a:rPr>
              <a:t> disjoint. Then we have: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|A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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| = |A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| + |A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| - |A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 A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|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ym typeface="Symbol" pitchFamily="18" charset="2"/>
              </a:rPr>
              <a:t>This is called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principle of inclusion-exclusion.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69AA208-F1A5-4E52-A41F-FFF0369676D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 Definition</a:t>
            </a:r>
            <a:endParaRPr lang="en-CA" sz="3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:r>
                  <a:rPr lang="en-US" sz="2400" dirty="0" smtClean="0"/>
                  <a:t>Recursion is a principle closely related to mathematical induction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smtClean="0"/>
                  <a:t>In </a:t>
                </a:r>
                <a:r>
                  <a:rPr lang="en-US" sz="2400" dirty="0"/>
                  <a:t>a recursive </a:t>
                </a:r>
                <a:r>
                  <a:rPr lang="en-US" sz="2400" dirty="0" smtClean="0"/>
                  <a:t>definition, </a:t>
                </a:r>
                <a:r>
                  <a:rPr lang="en-US" sz="2400" dirty="0"/>
                  <a:t>an object is </a:t>
                </a:r>
                <a:r>
                  <a:rPr lang="en-US" sz="2400" dirty="0" smtClean="0"/>
                  <a:t>defined in </a:t>
                </a:r>
                <a:r>
                  <a:rPr lang="en-US" sz="2400" dirty="0"/>
                  <a:t>terms of itself.</a:t>
                </a:r>
              </a:p>
              <a:p>
                <a:r>
                  <a:rPr lang="en-US" sz="2400" dirty="0"/>
                  <a:t>We can recursively </a:t>
                </a:r>
                <a:r>
                  <a:rPr lang="en-US" sz="2400" dirty="0" smtClean="0"/>
                  <a:t>define </a:t>
                </a:r>
                <a:r>
                  <a:rPr lang="en-US" sz="2400" dirty="0"/>
                  <a:t>sequences, functions and sets.</a:t>
                </a:r>
                <a:endParaRPr lang="en-US" sz="2400" dirty="0" smtClean="0">
                  <a:sym typeface="Symbol" pitchFamily="18" charset="2"/>
                </a:endParaRPr>
              </a:p>
              <a:p>
                <a:r>
                  <a:rPr lang="en-US" sz="2400" dirty="0" smtClean="0">
                    <a:solidFill>
                      <a:srgbClr val="00FFFF"/>
                    </a:solidFill>
                    <a:sym typeface="Symbol" pitchFamily="18" charset="2"/>
                  </a:rPr>
                  <a:t>Example</a:t>
                </a:r>
                <a:r>
                  <a:rPr lang="en-US" sz="2400" dirty="0" smtClean="0">
                    <a:sym typeface="Symbol" pitchFamily="18" charset="2"/>
                  </a:rPr>
                  <a:t>: </a:t>
                </a:r>
                <a:r>
                  <a:rPr lang="en-US" sz="2400" dirty="0"/>
                  <a:t>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of powers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 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 same sequence can also be </a:t>
                </a:r>
                <a:r>
                  <a:rPr lang="en-US" sz="2400" dirty="0" smtClean="0"/>
                  <a:t>defined </a:t>
                </a:r>
                <a:r>
                  <a:rPr lang="en-US" sz="2400" dirty="0"/>
                  <a:t>recursively: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 smtClean="0">
                    <a:latin typeface="+mn-lt"/>
                  </a:rPr>
                  <a:t>for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Obviously, induction and recursion are similar principles.</a:t>
                </a:r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071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171" y="3657600"/>
            <a:ext cx="3523229" cy="2514600"/>
          </a:xfrm>
          <a:prstGeom prst="rect">
            <a:avLst/>
          </a:prstGeom>
        </p:spPr>
      </p:pic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/>
              <a:t>Inclusion-Exclusion (The Subtraction Rule)</a:t>
            </a:r>
            <a:endParaRPr lang="en-CA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3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14400"/>
                <a:ext cx="8915400" cy="5181600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Example2: </a:t>
                </a:r>
                <a:r>
                  <a:rPr lang="en-US" sz="2400" dirty="0"/>
                  <a:t>A computer company receives </a:t>
                </a:r>
                <a:r>
                  <a:rPr lang="en-US" sz="2400" dirty="0" smtClean="0"/>
                  <a:t>350 applications </a:t>
                </a:r>
                <a:r>
                  <a:rPr lang="en-US" sz="2400" dirty="0"/>
                  <a:t>from college graduates for a job planning a </a:t>
                </a:r>
                <a:r>
                  <a:rPr lang="en-US" sz="2400" dirty="0" smtClean="0"/>
                  <a:t>line of </a:t>
                </a:r>
                <a:r>
                  <a:rPr lang="en-US" sz="2400" dirty="0"/>
                  <a:t>new web servers. Suppose that 220 of these applicants majored in computer science, </a:t>
                </a:r>
                <a:r>
                  <a:rPr lang="en-US" sz="2400" dirty="0" smtClean="0"/>
                  <a:t>147 </a:t>
                </a:r>
                <a:r>
                  <a:rPr lang="en-US" sz="2400" dirty="0"/>
                  <a:t>majored in business, and 51 majored both in computer science and in business. How many </a:t>
                </a:r>
                <a:r>
                  <a:rPr lang="en-US" sz="2400" dirty="0" smtClean="0"/>
                  <a:t>of  these </a:t>
                </a:r>
                <a:r>
                  <a:rPr lang="en-US" sz="2400" dirty="0"/>
                  <a:t>applicants majored neither in computer science nor in business</a:t>
                </a:r>
                <a:r>
                  <a:rPr lang="en-US" sz="2400" dirty="0" smtClean="0"/>
                  <a:t>?</a:t>
                </a:r>
              </a:p>
              <a:p>
                <a:endParaRPr lang="en-US" sz="1000" dirty="0">
                  <a:sym typeface="Symbol" pitchFamily="18" charset="2"/>
                </a:endParaRPr>
              </a:p>
              <a:p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Solution: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:r>
                  <a:rPr lang="en-US" sz="2400" b="0" dirty="0" smtClean="0"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b="0" i="1" dirty="0" smtClean="0"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    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350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220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147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51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34</m:t>
                      </m:r>
                    </m:oMath>
                  </m:oMathPara>
                </a14:m>
                <a:endParaRPr lang="en-US" sz="24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93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915400" cy="5181600"/>
              </a:xfrm>
              <a:blipFill>
                <a:blip r:embed="rId3"/>
                <a:stretch>
                  <a:fillRect l="-1368" t="-1176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9144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69AA208-F1A5-4E52-A41F-FFF0369676D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40</a:t>
            </a:fld>
            <a:endParaRPr lang="en-CA" sz="1400" dirty="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400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1066800"/>
                <a:ext cx="8458200" cy="56388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The division rule: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1800" b="1" dirty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There are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ways to do a task if it can be done using a </a:t>
                </a:r>
                <a:r>
                  <a:rPr lang="en-US" sz="2800" dirty="0" smtClean="0"/>
                  <a:t>procedure that </a:t>
                </a:r>
                <a:r>
                  <a:rPr lang="en-US" sz="2800" dirty="0"/>
                  <a:t>can be carried out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ways, and for every way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, exactly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of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ways correspond </a:t>
                </a:r>
                <a:r>
                  <a:rPr lang="en-US" sz="2800" dirty="0" smtClean="0"/>
                  <a:t>to way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endParaRPr lang="en-US" sz="2400" dirty="0"/>
              </a:p>
              <a:p>
                <a:pPr marL="0" indent="0" eaLnBrk="1" hangingPunct="1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division rule comes in handy when it appears that a task can be done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 smtClean="0"/>
                  <a:t>different ways</a:t>
                </a:r>
                <a:r>
                  <a:rPr lang="en-US" sz="2800" dirty="0"/>
                  <a:t>, but it turns out that for each way of doing the task,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equivalent ways of </a:t>
                </a:r>
                <a:r>
                  <a:rPr lang="en-US" sz="2800" dirty="0" smtClean="0"/>
                  <a:t>doing </a:t>
                </a:r>
                <a:r>
                  <a:rPr lang="en-US" sz="2800" dirty="0"/>
                  <a:t>it. Under these circumstances, we can conclude that there </a:t>
                </a:r>
                <a:r>
                  <a:rPr lang="en-US" sz="2800" dirty="0" smtClean="0"/>
                  <a:t>are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inequivalent ways of </a:t>
                </a:r>
                <a:r>
                  <a:rPr lang="en-US" sz="2800" dirty="0" smtClean="0"/>
                  <a:t>doing the </a:t>
                </a:r>
                <a:r>
                  <a:rPr lang="en-US" sz="2800" dirty="0"/>
                  <a:t>task.</a:t>
                </a:r>
              </a:p>
            </p:txBody>
          </p:sp>
        </mc:Choice>
        <mc:Fallback xmlns="">
          <p:sp>
            <p:nvSpPr>
              <p:cNvPr id="38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8458200" cy="5638800"/>
              </a:xfrm>
              <a:blipFill>
                <a:blip r:embed="rId2"/>
                <a:stretch>
                  <a:fillRect l="-1514" t="-1838" r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2FC7CA0-284A-4D99-A934-918EB8623D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63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FF"/>
                </a:solidFill>
                <a:sym typeface="Symbol" pitchFamily="18" charset="2"/>
              </a:rPr>
              <a:t>The division rule: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4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FF"/>
                </a:solidFill>
              </a:rPr>
              <a:t>Example1:</a:t>
            </a:r>
            <a:r>
              <a:rPr lang="en-US" sz="2400" dirty="0" smtClean="0"/>
              <a:t> </a:t>
            </a:r>
            <a:r>
              <a:rPr lang="en-US" sz="2400" dirty="0"/>
              <a:t>Suppose that an automated system has been developed that counts the legs of cows in a </a:t>
            </a:r>
            <a:r>
              <a:rPr lang="en-US" sz="2400" dirty="0" smtClean="0"/>
              <a:t>pasture. Suppose </a:t>
            </a:r>
            <a:r>
              <a:rPr lang="en-US" sz="2400" dirty="0"/>
              <a:t>that this system has determined that in a farmer’s pasture there are exactly 572 </a:t>
            </a:r>
            <a:r>
              <a:rPr lang="en-US" sz="2400" dirty="0" smtClean="0"/>
              <a:t>legs. How </a:t>
            </a:r>
            <a:r>
              <a:rPr lang="en-US" sz="2400" dirty="0"/>
              <a:t>many cows are there is this pasture, assuming that each cow has four legs and that </a:t>
            </a:r>
            <a:r>
              <a:rPr lang="en-US" sz="2400" dirty="0" smtClean="0"/>
              <a:t>there are </a:t>
            </a:r>
            <a:r>
              <a:rPr lang="en-US" sz="2400" dirty="0"/>
              <a:t>no other animals </a:t>
            </a:r>
            <a:r>
              <a:rPr lang="en-US" sz="2400" dirty="0" smtClean="0"/>
              <a:t>present?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FF"/>
                </a:solidFill>
              </a:rPr>
              <a:t>Example2:</a:t>
            </a:r>
            <a:r>
              <a:rPr lang="en-US" sz="2400" dirty="0" smtClean="0"/>
              <a:t> </a:t>
            </a:r>
            <a:r>
              <a:rPr lang="en-US" sz="2400" dirty="0"/>
              <a:t>How many different ways are there to seat four people around a circular table, where two </a:t>
            </a:r>
            <a:r>
              <a:rPr lang="en-US" sz="2400" dirty="0" err="1" smtClean="0"/>
              <a:t>seatings</a:t>
            </a:r>
            <a:r>
              <a:rPr lang="en-US" sz="2400" dirty="0" smtClean="0"/>
              <a:t> are </a:t>
            </a:r>
            <a:r>
              <a:rPr lang="en-US" sz="2400" dirty="0"/>
              <a:t>considered the same when each person has the same left neighbor and the same </a:t>
            </a:r>
            <a:r>
              <a:rPr lang="en-US" sz="2400" dirty="0" smtClean="0"/>
              <a:t>right neighbor?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12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350" b="1" dirty="0" smtClean="0">
                <a:solidFill>
                  <a:srgbClr val="00FFFF"/>
                </a:solidFill>
              </a:rPr>
              <a:t>Solution:</a:t>
            </a:r>
            <a:r>
              <a:rPr lang="en-US" sz="2350" dirty="0" smtClean="0"/>
              <a:t> We </a:t>
            </a:r>
            <a:r>
              <a:rPr lang="en-US" sz="2350" dirty="0"/>
              <a:t>arbitrarily select a seat at the table and </a:t>
            </a:r>
            <a:r>
              <a:rPr lang="en-US" sz="2350" dirty="0" smtClean="0"/>
              <a:t>label</a:t>
            </a:r>
            <a:r>
              <a:rPr lang="en-US" sz="2400" dirty="0" smtClean="0"/>
              <a:t>   </a:t>
            </a:r>
            <a:r>
              <a:rPr lang="en-US" sz="2400" dirty="0"/>
              <a:t>it seat 1. We number the rest of </a:t>
            </a:r>
            <a:r>
              <a:rPr lang="en-US" sz="2400" dirty="0" smtClean="0"/>
              <a:t>the seats </a:t>
            </a:r>
            <a:r>
              <a:rPr lang="en-US" sz="2400" dirty="0"/>
              <a:t>in numerical </a:t>
            </a:r>
            <a:r>
              <a:rPr lang="en-US" sz="2400" dirty="0" smtClean="0"/>
              <a:t>  order</a:t>
            </a:r>
            <a:r>
              <a:rPr lang="en-US" sz="2400" dirty="0"/>
              <a:t>, proceeding clockwise around the table.</a:t>
            </a:r>
            <a:endParaRPr lang="en-US" sz="2800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2FC7CA0-284A-4D99-A934-918EB8623D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8452" y="33528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572/4=143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uiExpand="1" build="p" autoUpdateAnimBg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Basic Counting Principles</a:t>
            </a:r>
            <a:endParaRPr lang="en-CA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638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FFFF"/>
                </a:solidFill>
                <a:sym typeface="Symbol" pitchFamily="18" charset="2"/>
              </a:rPr>
              <a:t>The division rule: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sz="24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dirty="0" smtClean="0"/>
              <a:t>Note </a:t>
            </a:r>
            <a:r>
              <a:rPr lang="en-US" sz="2400" dirty="0"/>
              <a:t>that are </a:t>
            </a:r>
            <a:r>
              <a:rPr lang="en-US" sz="2400" dirty="0" smtClean="0"/>
              <a:t>four ways </a:t>
            </a:r>
            <a:r>
              <a:rPr lang="en-US" sz="2400" dirty="0"/>
              <a:t>to </a:t>
            </a:r>
            <a:r>
              <a:rPr lang="en-US" sz="2400" dirty="0" smtClean="0"/>
              <a:t>select the </a:t>
            </a:r>
            <a:r>
              <a:rPr lang="en-US" sz="2400" dirty="0"/>
              <a:t>person for seat 1, three ways to select the person for seat 2, two ways to select the </a:t>
            </a:r>
            <a:r>
              <a:rPr lang="en-US" sz="2400" dirty="0" smtClean="0"/>
              <a:t>person for </a:t>
            </a:r>
            <a:r>
              <a:rPr lang="en-US" sz="2400" dirty="0"/>
              <a:t>seat 3, and one way to select the person for seat 4. Thus, there are 4! = 24 ways to order </a:t>
            </a:r>
            <a:r>
              <a:rPr lang="en-US" sz="2400" dirty="0" smtClean="0"/>
              <a:t>the given </a:t>
            </a:r>
            <a:r>
              <a:rPr lang="en-US" sz="2400" dirty="0"/>
              <a:t>four people for these seats. However, each of the four choices for seat 1 leads to the </a:t>
            </a:r>
            <a:r>
              <a:rPr lang="en-US" sz="2400" dirty="0" smtClean="0"/>
              <a:t>same arrangement. Because </a:t>
            </a:r>
            <a:r>
              <a:rPr lang="en-US" sz="2400" dirty="0"/>
              <a:t>there are four ways to choose the </a:t>
            </a:r>
            <a:r>
              <a:rPr lang="en-US" sz="2400" dirty="0" smtClean="0"/>
              <a:t>person for </a:t>
            </a:r>
            <a:r>
              <a:rPr lang="en-US" sz="2400" dirty="0"/>
              <a:t>seat 1, by the division rule there are 24∕4 = 6 different seating arrangements of four </a:t>
            </a:r>
            <a:r>
              <a:rPr lang="en-US" sz="2400" dirty="0" smtClean="0"/>
              <a:t>people around </a:t>
            </a:r>
            <a:r>
              <a:rPr lang="en-US" sz="2400" dirty="0"/>
              <a:t>the circular table.</a:t>
            </a:r>
            <a:endParaRPr lang="en-US" sz="2400" b="1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2FC7CA0-284A-4D99-A934-918EB8623DF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3400" y="52578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828800" y="52578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00400" y="52578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52578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43600" y="52578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239000" y="525780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724400"/>
            <a:ext cx="1600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2</a:t>
            </a:r>
            <a:r>
              <a:rPr lang="en-US" sz="1900" dirty="0" smtClean="0"/>
              <a:t>             </a:t>
            </a:r>
            <a:r>
              <a:rPr lang="en-US" dirty="0" smtClean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724400"/>
            <a:ext cx="1600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4</a:t>
            </a:r>
            <a:r>
              <a:rPr lang="en-US" sz="1900" dirty="0" smtClean="0"/>
              <a:t>             </a:t>
            </a:r>
            <a:r>
              <a:rPr lang="en-US" dirty="0" smtClean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4724400"/>
            <a:ext cx="1600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2</a:t>
            </a:r>
            <a:r>
              <a:rPr lang="en-US" sz="1900" dirty="0" smtClean="0"/>
              <a:t>             </a:t>
            </a:r>
            <a:r>
              <a:rPr lang="en-US" dirty="0" smtClean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4724400"/>
            <a:ext cx="1600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3</a:t>
            </a:r>
            <a:r>
              <a:rPr lang="en-US" sz="1900" dirty="0" smtClean="0"/>
              <a:t>             </a:t>
            </a:r>
            <a:r>
              <a:rPr lang="en-US" dirty="0" smtClean="0"/>
              <a:t>2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4724400"/>
            <a:ext cx="1600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3</a:t>
            </a:r>
            <a:r>
              <a:rPr lang="en-US" sz="1900" dirty="0" smtClean="0"/>
              <a:t>             </a:t>
            </a:r>
            <a:r>
              <a:rPr lang="en-US" dirty="0" smtClean="0"/>
              <a:t>4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4724400"/>
            <a:ext cx="16002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4</a:t>
            </a:r>
            <a:r>
              <a:rPr lang="en-US" sz="1900" dirty="0" smtClean="0"/>
              <a:t>             </a:t>
            </a:r>
            <a:r>
              <a:rPr lang="en-US" dirty="0" smtClean="0"/>
              <a:t>3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uiExpand="1" build="p" autoUpdateAnimBg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/>
      <p:bldP spid="13" grpId="0"/>
      <p:bldP spid="14" grpId="0"/>
      <p:bldP spid="15" grpId="0"/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Tree Diagrams</a:t>
            </a:r>
            <a:endParaRPr lang="en-CA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334000"/>
          </a:xfrm>
        </p:spPr>
        <p:txBody>
          <a:bodyPr/>
          <a:lstStyle/>
          <a:p>
            <a:r>
              <a:rPr lang="en-US" sz="2800" dirty="0" smtClean="0"/>
              <a:t>Counting </a:t>
            </a:r>
            <a:r>
              <a:rPr lang="en-US" sz="2800" dirty="0"/>
              <a:t>problems can be solved using </a:t>
            </a:r>
            <a:r>
              <a:rPr lang="en-US" sz="2800" b="1" dirty="0">
                <a:solidFill>
                  <a:srgbClr val="00FFFF"/>
                </a:solidFill>
              </a:rPr>
              <a:t>tree diagrams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1000" dirty="0"/>
          </a:p>
          <a:p>
            <a:r>
              <a:rPr lang="en-US" sz="2800" dirty="0" smtClean="0"/>
              <a:t>A </a:t>
            </a:r>
            <a:r>
              <a:rPr lang="en-US" sz="2800" dirty="0"/>
              <a:t>tree consists of a </a:t>
            </a:r>
            <a:r>
              <a:rPr lang="en-US" sz="2800" dirty="0">
                <a:solidFill>
                  <a:srgbClr val="00FFFF"/>
                </a:solidFill>
              </a:rPr>
              <a:t>root</a:t>
            </a:r>
            <a:r>
              <a:rPr lang="en-US" sz="2800" dirty="0"/>
              <a:t>, a </a:t>
            </a:r>
            <a:r>
              <a:rPr lang="en-US" sz="2800" dirty="0" smtClean="0"/>
              <a:t>number of </a:t>
            </a:r>
            <a:r>
              <a:rPr lang="en-US" sz="2800" dirty="0">
                <a:solidFill>
                  <a:srgbClr val="00FFFF"/>
                </a:solidFill>
              </a:rPr>
              <a:t>branches</a:t>
            </a:r>
            <a:r>
              <a:rPr lang="en-US" sz="2800" dirty="0"/>
              <a:t> leaving the root, and possible additional branches leaving the endpoints of </a:t>
            </a:r>
            <a:r>
              <a:rPr lang="en-US" sz="2800" dirty="0" smtClean="0"/>
              <a:t>other branches.</a:t>
            </a:r>
          </a:p>
          <a:p>
            <a:endParaRPr lang="en-US" sz="1000" dirty="0"/>
          </a:p>
          <a:p>
            <a:r>
              <a:rPr lang="en-US" sz="2800" dirty="0" smtClean="0"/>
              <a:t>To </a:t>
            </a:r>
            <a:r>
              <a:rPr lang="en-US" sz="2800" dirty="0"/>
              <a:t>use trees in counting, we use a </a:t>
            </a:r>
            <a:r>
              <a:rPr lang="en-US" sz="2800" dirty="0" smtClean="0"/>
              <a:t>branch to </a:t>
            </a:r>
            <a:r>
              <a:rPr lang="en-US" sz="2800" dirty="0">
                <a:solidFill>
                  <a:srgbClr val="00FFFF"/>
                </a:solidFill>
              </a:rPr>
              <a:t>represent each possible choice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1000" dirty="0"/>
          </a:p>
          <a:p>
            <a:r>
              <a:rPr lang="en-US" sz="2800" dirty="0" smtClean="0"/>
              <a:t>We </a:t>
            </a:r>
            <a:r>
              <a:rPr lang="en-US" sz="2800" dirty="0"/>
              <a:t>represent the possible outcomes by the </a:t>
            </a:r>
            <a:r>
              <a:rPr lang="en-US" sz="2800" dirty="0" smtClean="0"/>
              <a:t>  leaves</a:t>
            </a:r>
            <a:r>
              <a:rPr lang="en-US" sz="2800" dirty="0"/>
              <a:t>, which </a:t>
            </a:r>
            <a:r>
              <a:rPr lang="en-US" sz="2800" dirty="0" smtClean="0"/>
              <a:t>are the </a:t>
            </a:r>
            <a:r>
              <a:rPr lang="en-US" sz="2800" dirty="0"/>
              <a:t>endpoints of branches </a:t>
            </a:r>
            <a:r>
              <a:rPr lang="en-US" sz="2800" dirty="0" smtClean="0"/>
              <a:t>        not </a:t>
            </a:r>
            <a:r>
              <a:rPr lang="en-US" sz="2800" dirty="0"/>
              <a:t>having other branches starting at them.</a:t>
            </a:r>
            <a:endParaRPr lang="en-US" sz="3600" b="1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FE02B1-E01F-4D1B-8625-8763F758C6D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Tree Diagrams</a:t>
            </a:r>
            <a:endParaRPr lang="en-CA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2286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Example1:</a:t>
            </a:r>
            <a:r>
              <a:rPr lang="en-US" sz="2800" dirty="0" smtClean="0">
                <a:sym typeface="Symbol" pitchFamily="18" charset="2"/>
              </a:rPr>
              <a:t> How many bit strings of length four do not have two consecutive 1s?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Task 1	Task 2	Task 3	Task 4</a:t>
            </a:r>
            <a:b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	(1</a:t>
            </a:r>
            <a:r>
              <a:rPr lang="en-US" sz="2800" baseline="30000" dirty="0" smtClean="0">
                <a:solidFill>
                  <a:srgbClr val="00FFFF"/>
                </a:solidFill>
                <a:sym typeface="Symbol" pitchFamily="18" charset="2"/>
              </a:rPr>
              <a:t>st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bit)	(2</a:t>
            </a:r>
            <a:r>
              <a:rPr lang="en-US" sz="2800" baseline="30000" dirty="0" smtClean="0">
                <a:solidFill>
                  <a:srgbClr val="00FFFF"/>
                </a:solidFill>
                <a:sym typeface="Symbol" pitchFamily="18" charset="2"/>
              </a:rPr>
              <a:t>nd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bit) 	(3</a:t>
            </a:r>
            <a:r>
              <a:rPr lang="en-US" sz="2800" baseline="30000" dirty="0" smtClean="0">
                <a:solidFill>
                  <a:srgbClr val="00FFFF"/>
                </a:solidFill>
                <a:sym typeface="Symbol" pitchFamily="18" charset="2"/>
              </a:rPr>
              <a:t>rd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bit)	(4</a:t>
            </a:r>
            <a:r>
              <a:rPr lang="en-US" sz="2800" baseline="30000" dirty="0" smtClean="0">
                <a:solidFill>
                  <a:srgbClr val="00FFFF"/>
                </a:solidFill>
                <a:sym typeface="Symbol" pitchFamily="18" charset="2"/>
              </a:rPr>
              <a:t>th</a:t>
            </a:r>
            <a:r>
              <a:rPr lang="en-US" sz="2800" dirty="0" smtClean="0">
                <a:solidFill>
                  <a:srgbClr val="00FFFF"/>
                </a:solidFill>
                <a:sym typeface="Symbol" pitchFamily="18" charset="2"/>
              </a:rPr>
              <a:t> bit)</a:t>
            </a:r>
            <a:endParaRPr lang="en-US" sz="2800" b="1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FE02B1-E01F-4D1B-8625-8763F758C6D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94244" name="Oval 4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4245" name="Line 5"/>
          <p:cNvSpPr>
            <a:spLocks noChangeShapeType="1"/>
          </p:cNvSpPr>
          <p:nvPr/>
        </p:nvSpPr>
        <p:spPr bwMode="auto">
          <a:xfrm flipV="1">
            <a:off x="609600" y="4191000"/>
            <a:ext cx="1143000" cy="533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46" name="Line 6"/>
          <p:cNvSpPr>
            <a:spLocks noChangeShapeType="1"/>
          </p:cNvSpPr>
          <p:nvPr/>
        </p:nvSpPr>
        <p:spPr bwMode="auto">
          <a:xfrm flipV="1">
            <a:off x="1905000" y="3657600"/>
            <a:ext cx="1752600" cy="4572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47" name="Line 7"/>
          <p:cNvSpPr>
            <a:spLocks noChangeShapeType="1"/>
          </p:cNvSpPr>
          <p:nvPr/>
        </p:nvSpPr>
        <p:spPr bwMode="auto">
          <a:xfrm flipV="1">
            <a:off x="3810000" y="3352800"/>
            <a:ext cx="1676400" cy="3048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48" name="Line 8"/>
          <p:cNvSpPr>
            <a:spLocks noChangeShapeType="1"/>
          </p:cNvSpPr>
          <p:nvPr/>
        </p:nvSpPr>
        <p:spPr bwMode="auto">
          <a:xfrm flipV="1">
            <a:off x="5638800" y="3200400"/>
            <a:ext cx="1600200" cy="152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49" name="Line 9"/>
          <p:cNvSpPr>
            <a:spLocks noChangeShapeType="1"/>
          </p:cNvSpPr>
          <p:nvPr/>
        </p:nvSpPr>
        <p:spPr bwMode="auto">
          <a:xfrm>
            <a:off x="5638800" y="3429000"/>
            <a:ext cx="1600200" cy="152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0" name="Line 10"/>
          <p:cNvSpPr>
            <a:spLocks noChangeShapeType="1"/>
          </p:cNvSpPr>
          <p:nvPr/>
        </p:nvSpPr>
        <p:spPr bwMode="auto">
          <a:xfrm>
            <a:off x="3810000" y="3657600"/>
            <a:ext cx="1676400" cy="3048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1" name="Line 11"/>
          <p:cNvSpPr>
            <a:spLocks noChangeShapeType="1"/>
          </p:cNvSpPr>
          <p:nvPr/>
        </p:nvSpPr>
        <p:spPr bwMode="auto">
          <a:xfrm>
            <a:off x="5638800" y="3962400"/>
            <a:ext cx="1600200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2" name="Line 12"/>
          <p:cNvSpPr>
            <a:spLocks noChangeShapeType="1"/>
          </p:cNvSpPr>
          <p:nvPr/>
        </p:nvSpPr>
        <p:spPr bwMode="auto">
          <a:xfrm>
            <a:off x="1905000" y="4114800"/>
            <a:ext cx="1752600" cy="3810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3" name="Line 13"/>
          <p:cNvSpPr>
            <a:spLocks noChangeShapeType="1"/>
          </p:cNvSpPr>
          <p:nvPr/>
        </p:nvSpPr>
        <p:spPr bwMode="auto">
          <a:xfrm>
            <a:off x="3810000" y="4495800"/>
            <a:ext cx="1676400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 flipV="1">
            <a:off x="5638800" y="4343400"/>
            <a:ext cx="1600200" cy="152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5" name="Line 15"/>
          <p:cNvSpPr>
            <a:spLocks noChangeShapeType="1"/>
          </p:cNvSpPr>
          <p:nvPr/>
        </p:nvSpPr>
        <p:spPr bwMode="auto">
          <a:xfrm>
            <a:off x="5638800" y="4572000"/>
            <a:ext cx="1600200" cy="152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6" name="Line 16"/>
          <p:cNvSpPr>
            <a:spLocks noChangeShapeType="1"/>
          </p:cNvSpPr>
          <p:nvPr/>
        </p:nvSpPr>
        <p:spPr bwMode="auto">
          <a:xfrm>
            <a:off x="609600" y="4876800"/>
            <a:ext cx="1143000" cy="6096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7" name="Line 17"/>
          <p:cNvSpPr>
            <a:spLocks noChangeShapeType="1"/>
          </p:cNvSpPr>
          <p:nvPr/>
        </p:nvSpPr>
        <p:spPr bwMode="auto">
          <a:xfrm>
            <a:off x="1905000" y="5562600"/>
            <a:ext cx="1752600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8" name="Line 18"/>
          <p:cNvSpPr>
            <a:spLocks noChangeShapeType="1"/>
          </p:cNvSpPr>
          <p:nvPr/>
        </p:nvSpPr>
        <p:spPr bwMode="auto">
          <a:xfrm flipV="1">
            <a:off x="3810000" y="5257800"/>
            <a:ext cx="1676400" cy="3048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59" name="Line 19"/>
          <p:cNvSpPr>
            <a:spLocks noChangeShapeType="1"/>
          </p:cNvSpPr>
          <p:nvPr/>
        </p:nvSpPr>
        <p:spPr bwMode="auto">
          <a:xfrm flipV="1">
            <a:off x="5638800" y="5105400"/>
            <a:ext cx="1600200" cy="152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60" name="Line 20"/>
          <p:cNvSpPr>
            <a:spLocks noChangeShapeType="1"/>
          </p:cNvSpPr>
          <p:nvPr/>
        </p:nvSpPr>
        <p:spPr bwMode="auto">
          <a:xfrm>
            <a:off x="5638800" y="5334000"/>
            <a:ext cx="1600200" cy="1524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61" name="Line 21"/>
          <p:cNvSpPr>
            <a:spLocks noChangeShapeType="1"/>
          </p:cNvSpPr>
          <p:nvPr/>
        </p:nvSpPr>
        <p:spPr bwMode="auto">
          <a:xfrm>
            <a:off x="3810000" y="5562600"/>
            <a:ext cx="1676400" cy="3048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4262" name="Line 22"/>
          <p:cNvSpPr>
            <a:spLocks noChangeShapeType="1"/>
          </p:cNvSpPr>
          <p:nvPr/>
        </p:nvSpPr>
        <p:spPr bwMode="auto">
          <a:xfrm>
            <a:off x="5638800" y="5867400"/>
            <a:ext cx="1600200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76400" y="3581400"/>
            <a:ext cx="304800" cy="609600"/>
            <a:chOff x="1056" y="2256"/>
            <a:chExt cx="192" cy="384"/>
          </a:xfrm>
        </p:grpSpPr>
        <p:sp>
          <p:nvSpPr>
            <p:cNvPr id="394264" name="Oval 24"/>
            <p:cNvSpPr>
              <a:spLocks noChangeArrowheads="1"/>
            </p:cNvSpPr>
            <p:nvPr/>
          </p:nvSpPr>
          <p:spPr bwMode="auto">
            <a:xfrm>
              <a:off x="1104" y="2544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65" name="Text Box 25"/>
            <p:cNvSpPr txBox="1">
              <a:spLocks noChangeArrowheads="1"/>
            </p:cNvSpPr>
            <p:nvPr/>
          </p:nvSpPr>
          <p:spPr bwMode="auto">
            <a:xfrm>
              <a:off x="1056" y="2256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581400" y="3124200"/>
            <a:ext cx="304800" cy="609600"/>
            <a:chOff x="2256" y="1968"/>
            <a:chExt cx="192" cy="384"/>
          </a:xfrm>
        </p:grpSpPr>
        <p:sp>
          <p:nvSpPr>
            <p:cNvPr id="394267" name="Oval 27"/>
            <p:cNvSpPr>
              <a:spLocks noChangeArrowheads="1"/>
            </p:cNvSpPr>
            <p:nvPr/>
          </p:nvSpPr>
          <p:spPr bwMode="auto">
            <a:xfrm>
              <a:off x="2304" y="2256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68" name="Text Box 28"/>
            <p:cNvSpPr txBox="1">
              <a:spLocks noChangeArrowheads="1"/>
            </p:cNvSpPr>
            <p:nvPr/>
          </p:nvSpPr>
          <p:spPr bwMode="auto">
            <a:xfrm>
              <a:off x="2256" y="1968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410200" y="2819400"/>
            <a:ext cx="304800" cy="609600"/>
            <a:chOff x="3408" y="1776"/>
            <a:chExt cx="192" cy="384"/>
          </a:xfrm>
        </p:grpSpPr>
        <p:sp>
          <p:nvSpPr>
            <p:cNvPr id="394270" name="Oval 30"/>
            <p:cNvSpPr>
              <a:spLocks noChangeArrowheads="1"/>
            </p:cNvSpPr>
            <p:nvPr/>
          </p:nvSpPr>
          <p:spPr bwMode="auto">
            <a:xfrm>
              <a:off x="3456" y="2064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71" name="Text Box 31"/>
            <p:cNvSpPr txBox="1">
              <a:spLocks noChangeArrowheads="1"/>
            </p:cNvSpPr>
            <p:nvPr/>
          </p:nvSpPr>
          <p:spPr bwMode="auto">
            <a:xfrm>
              <a:off x="3408" y="1776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239000" y="2971800"/>
            <a:ext cx="457200" cy="396875"/>
            <a:chOff x="4560" y="1872"/>
            <a:chExt cx="288" cy="250"/>
          </a:xfrm>
        </p:grpSpPr>
        <p:sp>
          <p:nvSpPr>
            <p:cNvPr id="394273" name="Oval 33"/>
            <p:cNvSpPr>
              <a:spLocks noChangeArrowheads="1"/>
            </p:cNvSpPr>
            <p:nvPr/>
          </p:nvSpPr>
          <p:spPr bwMode="auto">
            <a:xfrm>
              <a:off x="4560" y="196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74" name="Text Box 34"/>
            <p:cNvSpPr txBox="1">
              <a:spLocks noChangeArrowheads="1"/>
            </p:cNvSpPr>
            <p:nvPr/>
          </p:nvSpPr>
          <p:spPr bwMode="auto">
            <a:xfrm>
              <a:off x="4656" y="187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239000" y="3352800"/>
            <a:ext cx="457200" cy="396875"/>
            <a:chOff x="4560" y="2112"/>
            <a:chExt cx="288" cy="250"/>
          </a:xfrm>
        </p:grpSpPr>
        <p:sp>
          <p:nvSpPr>
            <p:cNvPr id="394276" name="Oval 36"/>
            <p:cNvSpPr>
              <a:spLocks noChangeArrowheads="1"/>
            </p:cNvSpPr>
            <p:nvPr/>
          </p:nvSpPr>
          <p:spPr bwMode="auto">
            <a:xfrm>
              <a:off x="4560" y="220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77" name="Text Box 37"/>
            <p:cNvSpPr txBox="1">
              <a:spLocks noChangeArrowheads="1"/>
            </p:cNvSpPr>
            <p:nvPr/>
          </p:nvSpPr>
          <p:spPr bwMode="auto">
            <a:xfrm>
              <a:off x="4656" y="211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5410200" y="3505200"/>
            <a:ext cx="304800" cy="533400"/>
            <a:chOff x="3408" y="2208"/>
            <a:chExt cx="192" cy="336"/>
          </a:xfrm>
        </p:grpSpPr>
        <p:sp>
          <p:nvSpPr>
            <p:cNvPr id="394279" name="Oval 39"/>
            <p:cNvSpPr>
              <a:spLocks noChangeArrowheads="1"/>
            </p:cNvSpPr>
            <p:nvPr/>
          </p:nvSpPr>
          <p:spPr bwMode="auto">
            <a:xfrm>
              <a:off x="3456" y="244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80" name="Text Box 40"/>
            <p:cNvSpPr txBox="1">
              <a:spLocks noChangeArrowheads="1"/>
            </p:cNvSpPr>
            <p:nvPr/>
          </p:nvSpPr>
          <p:spPr bwMode="auto">
            <a:xfrm>
              <a:off x="3408" y="2208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239000" y="3733800"/>
            <a:ext cx="457200" cy="396875"/>
            <a:chOff x="4560" y="2352"/>
            <a:chExt cx="288" cy="250"/>
          </a:xfrm>
        </p:grpSpPr>
        <p:sp>
          <p:nvSpPr>
            <p:cNvPr id="394282" name="Oval 42"/>
            <p:cNvSpPr>
              <a:spLocks noChangeArrowheads="1"/>
            </p:cNvSpPr>
            <p:nvPr/>
          </p:nvSpPr>
          <p:spPr bwMode="auto">
            <a:xfrm>
              <a:off x="4560" y="244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83" name="Text Box 43"/>
            <p:cNvSpPr txBox="1">
              <a:spLocks noChangeArrowheads="1"/>
            </p:cNvSpPr>
            <p:nvPr/>
          </p:nvSpPr>
          <p:spPr bwMode="auto">
            <a:xfrm>
              <a:off x="4656" y="235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3581400" y="4038600"/>
            <a:ext cx="304800" cy="533400"/>
            <a:chOff x="2256" y="2544"/>
            <a:chExt cx="192" cy="336"/>
          </a:xfrm>
        </p:grpSpPr>
        <p:sp>
          <p:nvSpPr>
            <p:cNvPr id="394285" name="Oval 45"/>
            <p:cNvSpPr>
              <a:spLocks noChangeArrowheads="1"/>
            </p:cNvSpPr>
            <p:nvPr/>
          </p:nvSpPr>
          <p:spPr bwMode="auto">
            <a:xfrm>
              <a:off x="2304" y="2784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2256" y="2544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410200" y="4076700"/>
            <a:ext cx="304800" cy="495300"/>
            <a:chOff x="3408" y="2568"/>
            <a:chExt cx="192" cy="312"/>
          </a:xfrm>
        </p:grpSpPr>
        <p:sp>
          <p:nvSpPr>
            <p:cNvPr id="394288" name="Oval 48"/>
            <p:cNvSpPr>
              <a:spLocks noChangeArrowheads="1"/>
            </p:cNvSpPr>
            <p:nvPr/>
          </p:nvSpPr>
          <p:spPr bwMode="auto">
            <a:xfrm>
              <a:off x="3456" y="2784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89" name="Text Box 49"/>
            <p:cNvSpPr txBox="1">
              <a:spLocks noChangeArrowheads="1"/>
            </p:cNvSpPr>
            <p:nvPr/>
          </p:nvSpPr>
          <p:spPr bwMode="auto">
            <a:xfrm>
              <a:off x="3408" y="2568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7239000" y="4114800"/>
            <a:ext cx="457200" cy="396875"/>
            <a:chOff x="4560" y="2592"/>
            <a:chExt cx="288" cy="250"/>
          </a:xfrm>
        </p:grpSpPr>
        <p:sp>
          <p:nvSpPr>
            <p:cNvPr id="394291" name="Oval 51"/>
            <p:cNvSpPr>
              <a:spLocks noChangeArrowheads="1"/>
            </p:cNvSpPr>
            <p:nvPr/>
          </p:nvSpPr>
          <p:spPr bwMode="auto">
            <a:xfrm>
              <a:off x="4560" y="268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92" name="Text Box 52"/>
            <p:cNvSpPr txBox="1">
              <a:spLocks noChangeArrowheads="1"/>
            </p:cNvSpPr>
            <p:nvPr/>
          </p:nvSpPr>
          <p:spPr bwMode="auto">
            <a:xfrm>
              <a:off x="4656" y="259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7239000" y="4495800"/>
            <a:ext cx="457200" cy="396875"/>
            <a:chOff x="4560" y="2832"/>
            <a:chExt cx="288" cy="250"/>
          </a:xfrm>
        </p:grpSpPr>
        <p:sp>
          <p:nvSpPr>
            <p:cNvPr id="394294" name="Oval 54"/>
            <p:cNvSpPr>
              <a:spLocks noChangeArrowheads="1"/>
            </p:cNvSpPr>
            <p:nvPr/>
          </p:nvSpPr>
          <p:spPr bwMode="auto">
            <a:xfrm>
              <a:off x="4560" y="292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95" name="Text Box 55"/>
            <p:cNvSpPr txBox="1">
              <a:spLocks noChangeArrowheads="1"/>
            </p:cNvSpPr>
            <p:nvPr/>
          </p:nvSpPr>
          <p:spPr bwMode="auto">
            <a:xfrm>
              <a:off x="4656" y="283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1676400" y="5029200"/>
            <a:ext cx="304800" cy="609600"/>
            <a:chOff x="1056" y="3168"/>
            <a:chExt cx="192" cy="384"/>
          </a:xfrm>
        </p:grpSpPr>
        <p:sp>
          <p:nvSpPr>
            <p:cNvPr id="394297" name="Oval 57"/>
            <p:cNvSpPr>
              <a:spLocks noChangeArrowheads="1"/>
            </p:cNvSpPr>
            <p:nvPr/>
          </p:nvSpPr>
          <p:spPr bwMode="auto">
            <a:xfrm>
              <a:off x="1104" y="3456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298" name="Text Box 58"/>
            <p:cNvSpPr txBox="1">
              <a:spLocks noChangeArrowheads="1"/>
            </p:cNvSpPr>
            <p:nvPr/>
          </p:nvSpPr>
          <p:spPr bwMode="auto">
            <a:xfrm>
              <a:off x="1056" y="3168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3581400" y="5105400"/>
            <a:ext cx="304800" cy="533400"/>
            <a:chOff x="2256" y="3216"/>
            <a:chExt cx="192" cy="336"/>
          </a:xfrm>
        </p:grpSpPr>
        <p:sp>
          <p:nvSpPr>
            <p:cNvPr id="394300" name="Oval 60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01" name="Text Box 61"/>
            <p:cNvSpPr txBox="1">
              <a:spLocks noChangeArrowheads="1"/>
            </p:cNvSpPr>
            <p:nvPr/>
          </p:nvSpPr>
          <p:spPr bwMode="auto">
            <a:xfrm>
              <a:off x="2256" y="3216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5410200" y="4800600"/>
            <a:ext cx="304800" cy="533400"/>
            <a:chOff x="3408" y="3024"/>
            <a:chExt cx="192" cy="336"/>
          </a:xfrm>
        </p:grpSpPr>
        <p:sp>
          <p:nvSpPr>
            <p:cNvPr id="394303" name="Oval 63"/>
            <p:cNvSpPr>
              <a:spLocks noChangeArrowheads="1"/>
            </p:cNvSpPr>
            <p:nvPr/>
          </p:nvSpPr>
          <p:spPr bwMode="auto">
            <a:xfrm>
              <a:off x="3456" y="3264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04" name="Text Box 64"/>
            <p:cNvSpPr txBox="1">
              <a:spLocks noChangeArrowheads="1"/>
            </p:cNvSpPr>
            <p:nvPr/>
          </p:nvSpPr>
          <p:spPr bwMode="auto">
            <a:xfrm>
              <a:off x="3408" y="3024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7239000" y="4876800"/>
            <a:ext cx="457200" cy="396875"/>
            <a:chOff x="4560" y="3072"/>
            <a:chExt cx="288" cy="250"/>
          </a:xfrm>
        </p:grpSpPr>
        <p:sp>
          <p:nvSpPr>
            <p:cNvPr id="394306" name="Oval 66"/>
            <p:cNvSpPr>
              <a:spLocks noChangeArrowheads="1"/>
            </p:cNvSpPr>
            <p:nvPr/>
          </p:nvSpPr>
          <p:spPr bwMode="auto">
            <a:xfrm>
              <a:off x="4560" y="316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07" name="Text Box 67"/>
            <p:cNvSpPr txBox="1">
              <a:spLocks noChangeArrowheads="1"/>
            </p:cNvSpPr>
            <p:nvPr/>
          </p:nvSpPr>
          <p:spPr bwMode="auto">
            <a:xfrm>
              <a:off x="4656" y="307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7" name="Group 68"/>
          <p:cNvGrpSpPr>
            <a:grpSpLocks/>
          </p:cNvGrpSpPr>
          <p:nvPr/>
        </p:nvGrpSpPr>
        <p:grpSpPr bwMode="auto">
          <a:xfrm>
            <a:off x="7239000" y="5257800"/>
            <a:ext cx="457200" cy="396875"/>
            <a:chOff x="4560" y="3312"/>
            <a:chExt cx="288" cy="250"/>
          </a:xfrm>
        </p:grpSpPr>
        <p:sp>
          <p:nvSpPr>
            <p:cNvPr id="394309" name="Oval 69"/>
            <p:cNvSpPr>
              <a:spLocks noChangeArrowheads="1"/>
            </p:cNvSpPr>
            <p:nvPr/>
          </p:nvSpPr>
          <p:spPr bwMode="auto">
            <a:xfrm>
              <a:off x="4560" y="340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10" name="Text Box 70"/>
            <p:cNvSpPr txBox="1">
              <a:spLocks noChangeArrowheads="1"/>
            </p:cNvSpPr>
            <p:nvPr/>
          </p:nvSpPr>
          <p:spPr bwMode="auto">
            <a:xfrm>
              <a:off x="4656" y="331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5410200" y="5410200"/>
            <a:ext cx="304800" cy="533400"/>
            <a:chOff x="3408" y="3408"/>
            <a:chExt cx="192" cy="336"/>
          </a:xfrm>
        </p:grpSpPr>
        <p:sp>
          <p:nvSpPr>
            <p:cNvPr id="394312" name="Oval 72"/>
            <p:cNvSpPr>
              <a:spLocks noChangeArrowheads="1"/>
            </p:cNvSpPr>
            <p:nvPr/>
          </p:nvSpPr>
          <p:spPr bwMode="auto">
            <a:xfrm>
              <a:off x="3456" y="364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13" name="Text Box 73"/>
            <p:cNvSpPr txBox="1">
              <a:spLocks noChangeArrowheads="1"/>
            </p:cNvSpPr>
            <p:nvPr/>
          </p:nvSpPr>
          <p:spPr bwMode="auto">
            <a:xfrm>
              <a:off x="3408" y="3408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7239000" y="5638800"/>
            <a:ext cx="457200" cy="396875"/>
            <a:chOff x="4560" y="3552"/>
            <a:chExt cx="288" cy="250"/>
          </a:xfrm>
        </p:grpSpPr>
        <p:sp>
          <p:nvSpPr>
            <p:cNvPr id="394315" name="Oval 75"/>
            <p:cNvSpPr>
              <a:spLocks noChangeArrowheads="1"/>
            </p:cNvSpPr>
            <p:nvPr/>
          </p:nvSpPr>
          <p:spPr bwMode="auto">
            <a:xfrm>
              <a:off x="4560" y="3648"/>
              <a:ext cx="96" cy="96"/>
            </a:xfrm>
            <a:prstGeom prst="ellipse">
              <a:avLst/>
            </a:prstGeom>
            <a:solidFill>
              <a:srgbClr val="FF3300"/>
            </a:solidFill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4316" name="Text Box 76"/>
            <p:cNvSpPr txBox="1">
              <a:spLocks noChangeArrowheads="1"/>
            </p:cNvSpPr>
            <p:nvPr/>
          </p:nvSpPr>
          <p:spPr bwMode="auto">
            <a:xfrm>
              <a:off x="4656" y="3552"/>
              <a:ext cx="192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sp>
        <p:nvSpPr>
          <p:cNvPr id="394317" name="Text Box 77"/>
          <p:cNvSpPr txBox="1">
            <a:spLocks noChangeArrowheads="1"/>
          </p:cNvSpPr>
          <p:nvPr/>
        </p:nvSpPr>
        <p:spPr bwMode="auto">
          <a:xfrm>
            <a:off x="0" y="5881687"/>
            <a:ext cx="3733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8 strings.</a:t>
            </a:r>
          </a:p>
        </p:txBody>
      </p:sp>
    </p:spTree>
    <p:extLst>
      <p:ext uri="{BB962C8B-B14F-4D97-AF65-F5344CB8AC3E}">
        <p14:creationId xmlns:p14="http://schemas.microsoft.com/office/powerpoint/2010/main" val="12733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9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9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39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39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  <p:bldP spid="394244" grpId="0" animBg="1"/>
      <p:bldP spid="39431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15648"/>
            <a:ext cx="6172200" cy="2312017"/>
          </a:xfrm>
          <a:prstGeom prst="rect">
            <a:avLst/>
          </a:prstGeom>
        </p:spPr>
      </p:pic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Tree Diagrams</a:t>
            </a:r>
            <a:endParaRPr lang="en-CA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534400" cy="5715000"/>
          </a:xfrm>
        </p:spPr>
        <p:txBody>
          <a:bodyPr/>
          <a:lstStyle/>
          <a:p>
            <a:pPr algn="just"/>
            <a:r>
              <a:rPr lang="en-US" sz="2600" b="1" dirty="0" smtClean="0">
                <a:solidFill>
                  <a:srgbClr val="00FFFF"/>
                </a:solidFill>
                <a:sym typeface="Symbol" pitchFamily="18" charset="2"/>
              </a:rPr>
              <a:t>Example2:</a:t>
            </a:r>
            <a:r>
              <a:rPr lang="en-US" sz="2600" dirty="0" smtClean="0">
                <a:sym typeface="Symbol" pitchFamily="18" charset="2"/>
              </a:rPr>
              <a:t> </a:t>
            </a:r>
            <a:r>
              <a:rPr lang="en-US" sz="2600" dirty="0"/>
              <a:t>Suppose that “I Love </a:t>
            </a:r>
            <a:r>
              <a:rPr lang="en-US" sz="2600" dirty="0" smtClean="0"/>
              <a:t>Boston” </a:t>
            </a:r>
            <a:r>
              <a:rPr lang="en-US" sz="2600" dirty="0"/>
              <a:t>T-shirts come in five different sizes: S, M, L, XL, and </a:t>
            </a:r>
            <a:r>
              <a:rPr lang="en-US" sz="2600" dirty="0" smtClean="0"/>
              <a:t>XXL. Further </a:t>
            </a:r>
            <a:r>
              <a:rPr lang="en-US" sz="2600" dirty="0"/>
              <a:t>suppose that each size comes in four colors, white, red, green, and black, except for </a:t>
            </a:r>
            <a:r>
              <a:rPr lang="en-US" sz="2600" dirty="0" smtClean="0"/>
              <a:t>XL, which </a:t>
            </a:r>
            <a:r>
              <a:rPr lang="en-US" sz="2600" dirty="0"/>
              <a:t>comes only in red, green, and black, and XXL, which comes only in green and black. </a:t>
            </a:r>
            <a:r>
              <a:rPr lang="en-US" sz="2600" dirty="0" smtClean="0"/>
              <a:t>How many </a:t>
            </a:r>
            <a:r>
              <a:rPr lang="en-US" sz="2600" dirty="0"/>
              <a:t>different shirts does a souvenir shop have to stock to have at least one of each </a:t>
            </a:r>
            <a:r>
              <a:rPr lang="en-US" sz="2600" dirty="0" smtClean="0"/>
              <a:t>available size and </a:t>
            </a:r>
            <a:r>
              <a:rPr lang="en-US" sz="2600" dirty="0"/>
              <a:t>color of the T-shirt?</a:t>
            </a:r>
            <a:endParaRPr lang="en-US" sz="2600" b="1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80" name="Text Box 77"/>
          <p:cNvSpPr txBox="1">
            <a:spLocks noChangeArrowheads="1"/>
          </p:cNvSpPr>
          <p:nvPr/>
        </p:nvSpPr>
        <p:spPr bwMode="auto">
          <a:xfrm>
            <a:off x="228600" y="4863824"/>
            <a:ext cx="22479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17 different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T-shirts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3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utoUpdateAnimBg="0"/>
      <p:bldP spid="80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Pigeonhole Principle</a:t>
            </a:r>
            <a:endParaRPr lang="en-CA" smtClean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105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 pigeonhole principle:</a:t>
            </a:r>
            <a:r>
              <a:rPr lang="en-US" sz="2800" dirty="0" smtClean="0">
                <a:sym typeface="Symbol" pitchFamily="18" charset="2"/>
              </a:rPr>
              <a:t> If (k + 1) or more objects are placed into k boxes, then there is at least one box containing two or more of the objects.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1:</a:t>
            </a:r>
            <a:r>
              <a:rPr lang="en-US" sz="2800" dirty="0" smtClean="0">
                <a:sym typeface="Symbol" pitchFamily="18" charset="2"/>
              </a:rPr>
              <a:t> If there are 11 players in a soccer team that wins 12-0, there must be at least one player in  the team who scored at least twice (assuming there are no own goals!).</a:t>
            </a:r>
          </a:p>
          <a:p>
            <a:pPr marL="0" indent="0" eaLnBrk="1" hangingPunct="1">
              <a:spcBef>
                <a:spcPct val="0"/>
              </a:spcBef>
              <a:defRPr/>
            </a:pP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 2:</a:t>
            </a:r>
            <a:r>
              <a:rPr lang="en-US" sz="2800" dirty="0" smtClean="0">
                <a:sym typeface="Symbol" pitchFamily="18" charset="2"/>
              </a:rPr>
              <a:t> If you have 6 classes from Monday to Friday, there must be at least one day on which      you have at least two classes.</a:t>
            </a:r>
            <a:endParaRPr lang="en-US" sz="2800" b="1" dirty="0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AFA6AB4-2BF7-4E99-BCDB-E698F1E5AB8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Pigeonhole Principle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763000" cy="53340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defRPr/>
                </a:pPr>
                <a:r>
                  <a:rPr lang="en-US" sz="24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 3:</a:t>
                </a:r>
                <a:r>
                  <a:rPr lang="en-US" sz="2400" dirty="0" smtClean="0">
                    <a:sym typeface="Symbol" pitchFamily="18" charset="2"/>
                  </a:rPr>
                  <a:t> Assume you have a drawer containing a random distribution of a dozen brown socks and a dozen black socks. It is dark, so how many socks do you have to pick to be sure that among them there is a matching pair?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dirty="0" smtClean="0">
                    <a:sym typeface="Symbol" pitchFamily="18" charset="2"/>
                  </a:rPr>
                  <a:t>There are two types of socks, so if you pick at least  3 socks, there must be either at least two brown  socks or at least two black socks.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 smtClean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dirty="0" smtClean="0">
                    <a:sym typeface="Symbol" pitchFamily="18" charset="2"/>
                  </a:rPr>
                  <a:t>Generalized pigeonhole principle: 3/2 = 2.</a:t>
                </a: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endParaRPr lang="en-US" sz="1600" dirty="0">
                  <a:sym typeface="Symbol" pitchFamily="18" charset="2"/>
                </a:endParaRPr>
              </a:p>
              <a:p>
                <a:pPr marL="0" indent="0" eaLnBrk="1" hangingPunct="1">
                  <a:spcBef>
                    <a:spcPct val="0"/>
                  </a:spcBef>
                  <a:defRPr/>
                </a:pPr>
                <a:r>
                  <a:rPr lang="en-US" sz="2400" dirty="0" smtClean="0"/>
                  <a:t>In </a:t>
                </a:r>
                <a:r>
                  <a:rPr lang="en-US" sz="2400" dirty="0"/>
                  <a:t>general,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objects are placed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boxes, then </a:t>
                </a:r>
                <a:r>
                  <a:rPr lang="en-US" sz="2400" dirty="0" smtClean="0"/>
                  <a:t>there     is at least </a:t>
                </a:r>
                <a:r>
                  <a:rPr lang="en-US" sz="2400" dirty="0"/>
                  <a:t>one box containing at least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sz="2400" dirty="0" smtClean="0"/>
                  <a:t> objects </a:t>
                </a:r>
                <a:r>
                  <a:rPr lang="en-US" sz="2400" dirty="0"/>
                  <a:t>(can </a:t>
                </a:r>
                <a:r>
                  <a:rPr lang="en-US" sz="2400" dirty="0" smtClean="0"/>
                  <a:t>       be easily </a:t>
                </a:r>
                <a:r>
                  <a:rPr lang="en-US" sz="2400" dirty="0"/>
                  <a:t>shown by contradiction</a:t>
                </a:r>
                <a:r>
                  <a:rPr lang="en-US" sz="2400" dirty="0" smtClean="0"/>
                  <a:t>).</a:t>
                </a:r>
                <a:endParaRPr lang="en-US" sz="24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763000" cy="5334000"/>
              </a:xfrm>
              <a:blipFill>
                <a:blip r:embed="rId2"/>
                <a:stretch>
                  <a:fillRect l="-1113" t="-800"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18522B8-ADFB-4F87-8731-F7E405C930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Pigeonhole Principle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534400" cy="5334000"/>
              </a:xfrm>
            </p:spPr>
            <p:txBody>
              <a:bodyPr/>
              <a:lstStyle/>
              <a:p>
                <a:pPr marL="0" indent="0" algn="just"/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Example 4: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/>
                  <a:t>During a month with 30 days, a baseball team plays at least one game a day, but no </a:t>
                </a:r>
                <a:r>
                  <a:rPr lang="en-US" sz="2800" dirty="0" smtClean="0"/>
                  <a:t>more than </a:t>
                </a:r>
                <a:r>
                  <a:rPr lang="en-US" sz="2800" dirty="0"/>
                  <a:t>45 games. Show that there must be a period of some number of consecutive days </a:t>
                </a:r>
                <a:r>
                  <a:rPr lang="en-US" sz="2800" dirty="0" smtClean="0"/>
                  <a:t>during which </a:t>
                </a:r>
                <a:r>
                  <a:rPr lang="en-US" sz="2800" dirty="0"/>
                  <a:t>the team must play exactly 14 </a:t>
                </a:r>
                <a:r>
                  <a:rPr lang="en-US" sz="2800" dirty="0" smtClean="0"/>
                  <a:t>games in that period.</a:t>
                </a:r>
                <a:endParaRPr lang="en-US" sz="2800" dirty="0">
                  <a:sym typeface="Symbol" pitchFamily="18" charset="2"/>
                </a:endParaRPr>
              </a:p>
              <a:p>
                <a:pPr marL="0" indent="0" algn="just">
                  <a:buNone/>
                </a:pPr>
                <a:endParaRPr lang="en-US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  <a:p>
                <a:pPr marL="0" indent="0"/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Solution: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be the number of games played </a:t>
                </a:r>
                <a:r>
                  <a:rPr lang="en-US" sz="2800" dirty="0" smtClean="0"/>
                  <a:t> on </a:t>
                </a:r>
                <a:r>
                  <a:rPr lang="en-US" sz="2800" dirty="0"/>
                  <a:t>or before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err="1"/>
                  <a:t>th</a:t>
                </a:r>
                <a:r>
                  <a:rPr lang="en-US" sz="2800" dirty="0"/>
                  <a:t> day of the month. </a:t>
                </a:r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800" dirty="0"/>
                  <a:t> is an increasing sequence of </a:t>
                </a:r>
                <a:r>
                  <a:rPr lang="en-US" sz="2800" dirty="0" smtClean="0"/>
                  <a:t>      distinct </a:t>
                </a:r>
                <a:r>
                  <a:rPr lang="en-US" sz="2800" dirty="0"/>
                  <a:t>positive </a:t>
                </a:r>
                <a:r>
                  <a:rPr lang="en-US" sz="2800" dirty="0" smtClean="0"/>
                  <a:t>integers</a:t>
                </a:r>
                <a:r>
                  <a:rPr lang="en-US" sz="2800" dirty="0"/>
                  <a:t>, with 1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≤ 45. </a:t>
                </a:r>
                <a:endParaRPr lang="en-US" sz="28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534400" cy="5334000"/>
              </a:xfrm>
              <a:blipFill>
                <a:blip r:embed="rId2"/>
                <a:stretch>
                  <a:fillRect l="-1500" t="-1257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18522B8-ADFB-4F87-8731-F7E405C930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Functions</a:t>
            </a:r>
            <a:endParaRPr lang="en-CA" sz="3600" dirty="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r>
              <a:rPr lang="en-US" sz="2800" dirty="0"/>
              <a:t>We use two steps to define a function with the set of nonnegative integers as its </a:t>
            </a:r>
            <a:r>
              <a:rPr lang="en-US" sz="2800" dirty="0" smtClean="0"/>
              <a:t>domain: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FFFF"/>
                </a:solidFill>
                <a:latin typeface="+mn-lt"/>
              </a:rPr>
              <a:t>Basis step</a:t>
            </a:r>
            <a:r>
              <a:rPr lang="en-US" sz="2800" dirty="0" smtClean="0">
                <a:latin typeface="+mn-lt"/>
              </a:rPr>
              <a:t>: Specify the value of the function at zero.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FFFF"/>
                </a:solidFill>
                <a:latin typeface="+mn-lt"/>
                <a:sym typeface="Symbol" pitchFamily="18" charset="2"/>
              </a:rPr>
              <a:t>Recursive step</a:t>
            </a:r>
            <a:r>
              <a:rPr lang="en-US" sz="2800" dirty="0" smtClean="0">
                <a:latin typeface="+mn-lt"/>
                <a:sym typeface="Symbol" pitchFamily="18" charset="2"/>
              </a:rPr>
              <a:t>: Give a rule for finding its value at an integer from its values at smaller integers.</a:t>
            </a:r>
          </a:p>
          <a:p>
            <a:r>
              <a:rPr lang="en-US" sz="2800" dirty="0"/>
              <a:t>Such a definition is called a </a:t>
            </a:r>
            <a:r>
              <a:rPr lang="en-US" sz="2800" b="1" dirty="0">
                <a:solidFill>
                  <a:srgbClr val="00FFFF"/>
                </a:solidFill>
              </a:rPr>
              <a:t>recursive</a:t>
            </a:r>
            <a:r>
              <a:rPr lang="en-US" sz="2800" b="1" dirty="0"/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FFFF"/>
                </a:solidFill>
              </a:rPr>
              <a:t>inductive definition</a:t>
            </a:r>
            <a:r>
              <a:rPr lang="en-US" sz="2800" dirty="0"/>
              <a:t>.</a:t>
            </a: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0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Pigeonhole Principle</a:t>
            </a:r>
            <a:endParaRPr lang="en-CA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1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305800" cy="5334000"/>
              </a:xfrm>
            </p:spPr>
            <p:txBody>
              <a:bodyPr/>
              <a:lstStyle/>
              <a:p>
                <a:r>
                  <a:rPr lang="en-US" sz="2800" dirty="0" smtClean="0"/>
                  <a:t>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 is also an increasing sequence of distinct positive </a:t>
                </a:r>
                <a:r>
                  <a:rPr lang="en-US" sz="2800" dirty="0" smtClean="0"/>
                  <a:t>integers,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r>
                  <a:rPr lang="en-US" sz="2800" dirty="0" smtClean="0"/>
                  <a:t>. The </a:t>
                </a:r>
                <a:r>
                  <a:rPr lang="en-US" sz="2800" dirty="0"/>
                  <a:t>60 positive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 are all less than </a:t>
                </a:r>
                <a:r>
                  <a:rPr lang="en-US" sz="2800" dirty="0" smtClean="0"/>
                  <a:t>or equal </a:t>
                </a:r>
                <a:r>
                  <a:rPr lang="en-US" sz="2800" dirty="0"/>
                  <a:t>to 59. </a:t>
                </a:r>
                <a:endParaRPr lang="en-US" sz="2800" dirty="0" smtClean="0"/>
              </a:p>
              <a:p>
                <a:endParaRPr lang="en-US" sz="1000" dirty="0" smtClean="0"/>
              </a:p>
              <a:p>
                <a:r>
                  <a:rPr lang="en-US" sz="2800" dirty="0" smtClean="0"/>
                  <a:t>Hence</a:t>
                </a:r>
                <a:r>
                  <a:rPr lang="en-US" sz="2800" dirty="0"/>
                  <a:t>, by the pigeonhole principle two of these integers are equal. Because </a:t>
                </a:r>
                <a:r>
                  <a:rPr lang="en-US" sz="2800" dirty="0" smtClean="0"/>
                  <a:t>the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800" dirty="0"/>
                  <a:t> are all distinct and the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800" dirty="0"/>
                  <a:t> are all </a:t>
                </a:r>
                <a:r>
                  <a:rPr lang="en-US" sz="2800" dirty="0" smtClean="0"/>
                  <a:t>distinct, there </a:t>
                </a:r>
                <a:r>
                  <a:rPr lang="en-US" sz="2800" dirty="0"/>
                  <a:t>must </a:t>
                </a:r>
                <a:r>
                  <a:rPr lang="en-US" sz="2800" dirty="0" smtClean="0"/>
                  <a:t>  be </a:t>
                </a:r>
                <a:r>
                  <a:rPr lang="en-US" sz="2800" dirty="0"/>
                  <a:t>indices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 This </a:t>
                </a:r>
                <a:r>
                  <a:rPr lang="en-US" sz="2800" dirty="0" smtClean="0"/>
                  <a:t>   means </a:t>
                </a:r>
                <a:r>
                  <a:rPr lang="en-US" sz="2800" dirty="0"/>
                  <a:t>that exactly 14 games </a:t>
                </a:r>
                <a:r>
                  <a:rPr lang="en-US" sz="2800" dirty="0" smtClean="0"/>
                  <a:t>were             played from </a:t>
                </a:r>
                <a:r>
                  <a:rPr lang="en-US" sz="2800" dirty="0"/>
                  <a:t>day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 day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  <a:endParaRPr lang="en-US" sz="2800" b="1" dirty="0" smtClean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305800" cy="5334000"/>
              </a:xfrm>
              <a:blipFill>
                <a:blip r:embed="rId2"/>
                <a:stretch>
                  <a:fillRect l="-1468" t="-1257" r="-1909" b="-8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18522B8-ADFB-4F87-8731-F7E405C9307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Functions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FFFF"/>
                    </a:solidFill>
                  </a:rPr>
                  <a:t>Example: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sz="28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 sz="28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ym typeface="Symbol" pitchFamily="18" charset="2"/>
                  </a:rPr>
                  <a:t>How can we define the factorial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!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r>
                  <a:rPr lang="en-US" sz="2800" dirty="0" smtClean="0">
                    <a:sym typeface="Symbol" pitchFamily="18" charset="2"/>
                  </a:rPr>
                  <a:t>Remember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=?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357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Functions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24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:endParaRPr lang="en-US" sz="2800" dirty="0" smtClean="0">
                  <a:sym typeface="Symbol" pitchFamily="18" charset="2"/>
                </a:endParaRPr>
              </a:p>
              <a:p>
                <a:r>
                  <a:rPr lang="en-US" sz="2800" dirty="0" smtClean="0">
                    <a:sym typeface="Symbol" pitchFamily="18" charset="2"/>
                  </a:rPr>
                  <a:t>So we can say</a:t>
                </a:r>
              </a:p>
              <a:p>
                <a:endParaRPr lang="en-US" sz="2800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e>
                    </m:d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r>
              <a:rPr lang="en-US" sz="2800" dirty="0" smtClean="0"/>
              <a:t>Like functions, we have two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FFFF"/>
                </a:solidFill>
                <a:latin typeface="+mn-lt"/>
              </a:rPr>
              <a:t>Basis step</a:t>
            </a:r>
            <a:r>
              <a:rPr lang="en-US" sz="2800" dirty="0" smtClean="0">
                <a:latin typeface="+mn-lt"/>
              </a:rPr>
              <a:t>: An initial collection of elements is specified(boundary conditions).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FFFF"/>
                </a:solidFill>
                <a:latin typeface="+mn-lt"/>
                <a:sym typeface="Symbol" pitchFamily="18" charset="2"/>
              </a:rPr>
              <a:t>Recursive step</a:t>
            </a:r>
            <a:r>
              <a:rPr lang="en-US" sz="2800" dirty="0" smtClean="0">
                <a:latin typeface="+mn-lt"/>
                <a:sym typeface="Symbol" pitchFamily="18" charset="2"/>
              </a:rPr>
              <a:t>: Rules for construction of additional elements from elements in the set.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Recursively Defined Sets</a:t>
            </a:r>
            <a:endParaRPr lang="en-CA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2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FFFF"/>
                    </a:solidFill>
                  </a:rPr>
                  <a:t>Example:</a:t>
                </a:r>
                <a:r>
                  <a:rPr lang="en-US" sz="28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recursively defined by: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b="0" dirty="0" smtClean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i</a:t>
                </a:r>
                <a:r>
                  <a:rPr lang="en-US" sz="2800" dirty="0" smtClean="0">
                    <a:latin typeface="+mn-lt"/>
                  </a:rPr>
                  <a:t>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800" b="0" dirty="0" smtClean="0">
                  <a:latin typeface="+mn-lt"/>
                </a:endParaRPr>
              </a:p>
              <a:p>
                <a:endParaRPr lang="en-US" sz="900" dirty="0" smtClean="0">
                  <a:sym typeface="Symbol" pitchFamily="18" charset="2"/>
                </a:endParaRPr>
              </a:p>
              <a:p>
                <a:r>
                  <a:rPr lang="en-US" sz="2800" dirty="0" smtClean="0">
                    <a:sym typeface="Symbol" pitchFamily="18" charset="2"/>
                  </a:rPr>
                  <a:t>Find some elements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endParaRPr lang="en-US" sz="90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endParaRPr lang="en-US" sz="2800" b="0" dirty="0" smtClean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endParaRPr lang="en-US" sz="2800" dirty="0" smtClean="0">
                  <a:sym typeface="Symbol" pitchFamily="18" charset="2"/>
                </a:endParaRPr>
              </a:p>
              <a:p>
                <a:endParaRPr lang="en-US" sz="900" dirty="0">
                  <a:sym typeface="Symbol" pitchFamily="18" charset="2"/>
                </a:endParaRPr>
              </a:p>
              <a:p>
                <a:r>
                  <a:rPr lang="en-US" sz="2800" dirty="0" smtClean="0">
                    <a:sym typeface="Symbol" pitchFamily="18" charset="2"/>
                  </a:rPr>
                  <a:t>So it seems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sz="2800" dirty="0" smtClean="0">
                    <a:sym typeface="Symbol" pitchFamily="18" charset="2"/>
                  </a:rPr>
                  <a:t> is the set of positive integers divisible by 3.</a:t>
                </a:r>
              </a:p>
            </p:txBody>
          </p:sp>
        </mc:Choice>
        <mc:Fallback xmlns="">
          <p:sp>
            <p:nvSpPr>
              <p:cNvPr id="472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534400" cy="4953000"/>
              </a:xfrm>
              <a:blipFill>
                <a:blip r:embed="rId2"/>
                <a:stretch>
                  <a:fillRect l="-1357" t="-1230" b="-4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D9967A-4C93-44F6-AFFB-6166A4FF27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2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9863</TotalTime>
  <Words>3052</Words>
  <Application>Microsoft Office PowerPoint</Application>
  <PresentationFormat>On-screen Show (4:3)</PresentationFormat>
  <Paragraphs>476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  <vt:variant>
        <vt:lpstr>Custom Shows</vt:lpstr>
      </vt:variant>
      <vt:variant>
        <vt:i4>1</vt:i4>
      </vt:variant>
    </vt:vector>
  </HeadingPairs>
  <TitlesOfParts>
    <vt:vector size="59" baseType="lpstr">
      <vt:lpstr>Lucida Grande</vt:lpstr>
      <vt:lpstr>Arial</vt:lpstr>
      <vt:lpstr>Arial Bold</vt:lpstr>
      <vt:lpstr>ヒラギノ角ゴ Pro W3</vt:lpstr>
      <vt:lpstr>Symbol</vt:lpstr>
      <vt:lpstr>Times New Roman</vt:lpstr>
      <vt:lpstr>Cambria Math</vt:lpstr>
      <vt:lpstr>UMB</vt:lpstr>
      <vt:lpstr>We will cover these parts of the book (8th edition):  5.2.1-5.2.3 5.3.1-5.3.3 (up to page 371) 5.4.1-5.4.3 6.1, 6.2</vt:lpstr>
      <vt:lpstr>Strong Induction(Second principle)</vt:lpstr>
      <vt:lpstr>Strong Induction(Second principle)</vt:lpstr>
      <vt:lpstr>Recursive Definition</vt:lpstr>
      <vt:lpstr>Recursively Defined Functions</vt:lpstr>
      <vt:lpstr>Recursively Defined Functions</vt:lpstr>
      <vt:lpstr>Recursively Defined Functions</vt:lpstr>
      <vt:lpstr>Recursively Defined Sets</vt:lpstr>
      <vt:lpstr>Recursively Defined Sets</vt:lpstr>
      <vt:lpstr>Recursively Defined Sets</vt:lpstr>
      <vt:lpstr>Recursively Defined Sets</vt:lpstr>
      <vt:lpstr>Recursively Defined Sets</vt:lpstr>
      <vt:lpstr>Recursively Defined Sets</vt:lpstr>
      <vt:lpstr>Recursively Defined Sets</vt:lpstr>
      <vt:lpstr>Recursive Algorithms</vt:lpstr>
      <vt:lpstr>Recursive Algorithms</vt:lpstr>
      <vt:lpstr>Recursive Algorithms</vt:lpstr>
      <vt:lpstr>Recursive Algorithms</vt:lpstr>
      <vt:lpstr>Recursive Algorithms</vt:lpstr>
      <vt:lpstr>Recursive Algorithms</vt:lpstr>
      <vt:lpstr>Recursive Algorithms</vt:lpstr>
      <vt:lpstr>Recursive Algorithms</vt:lpstr>
      <vt:lpstr>Now let us do some…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Basic Counting Principles</vt:lpstr>
      <vt:lpstr>Inclusion-Exclusion (The Subtraction Rule)</vt:lpstr>
      <vt:lpstr>Inclusion-Exclusion (The Subtraction Rule)</vt:lpstr>
      <vt:lpstr>Inclusion-Exclusion (The Subtraction Rule)</vt:lpstr>
      <vt:lpstr>Inclusion-Exclusion (The Subtraction Rule)</vt:lpstr>
      <vt:lpstr>Inclusion-Exclusion (The Subtraction Rule)</vt:lpstr>
      <vt:lpstr>Inclusion-Exclusion (The Subtraction Rule)</vt:lpstr>
      <vt:lpstr>Basic Counting Principles</vt:lpstr>
      <vt:lpstr>Basic Counting Principles</vt:lpstr>
      <vt:lpstr>Basic Counting Principles</vt:lpstr>
      <vt:lpstr>Tree Diagrams</vt:lpstr>
      <vt:lpstr>Tree Diagrams</vt:lpstr>
      <vt:lpstr>Tree Diagrams</vt:lpstr>
      <vt:lpstr>The Pigeonhole Principle</vt:lpstr>
      <vt:lpstr>The Pigeonhole Principle</vt:lpstr>
      <vt:lpstr>The Pigeonhole Principle</vt:lpstr>
      <vt:lpstr>The Pigeonhole Principle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188</cp:revision>
  <cp:lastPrinted>2018-10-16T21:13:51Z</cp:lastPrinted>
  <dcterms:created xsi:type="dcterms:W3CDTF">2001-02-24T00:16:35Z</dcterms:created>
  <dcterms:modified xsi:type="dcterms:W3CDTF">2020-08-03T00:41:59Z</dcterms:modified>
</cp:coreProperties>
</file>