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576" r:id="rId2"/>
    <p:sldId id="492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6" r:id="rId13"/>
    <p:sldId id="507" r:id="rId14"/>
    <p:sldId id="508" r:id="rId15"/>
    <p:sldId id="524" r:id="rId16"/>
    <p:sldId id="525" r:id="rId17"/>
    <p:sldId id="502" r:id="rId18"/>
    <p:sldId id="503" r:id="rId19"/>
    <p:sldId id="504" r:id="rId20"/>
    <p:sldId id="50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573" r:id="rId37"/>
    <p:sldId id="541" r:id="rId38"/>
    <p:sldId id="542" r:id="rId39"/>
    <p:sldId id="543" r:id="rId40"/>
    <p:sldId id="544" r:id="rId41"/>
    <p:sldId id="545" r:id="rId42"/>
    <p:sldId id="546" r:id="rId43"/>
    <p:sldId id="547" r:id="rId44"/>
    <p:sldId id="548" r:id="rId45"/>
    <p:sldId id="549" r:id="rId46"/>
    <p:sldId id="550" r:id="rId47"/>
    <p:sldId id="551" r:id="rId48"/>
    <p:sldId id="552" r:id="rId49"/>
    <p:sldId id="553" r:id="rId50"/>
    <p:sldId id="554" r:id="rId51"/>
    <p:sldId id="555" r:id="rId52"/>
    <p:sldId id="556" r:id="rId53"/>
    <p:sldId id="557" r:id="rId54"/>
    <p:sldId id="574" r:id="rId55"/>
    <p:sldId id="558" r:id="rId56"/>
    <p:sldId id="559" r:id="rId57"/>
    <p:sldId id="560" r:id="rId58"/>
    <p:sldId id="575" r:id="rId59"/>
    <p:sldId id="561" r:id="rId60"/>
    <p:sldId id="562" r:id="rId61"/>
    <p:sldId id="563" r:id="rId62"/>
    <p:sldId id="564" r:id="rId63"/>
    <p:sldId id="565" r:id="rId64"/>
    <p:sldId id="566" r:id="rId65"/>
    <p:sldId id="567" r:id="rId66"/>
    <p:sldId id="568" r:id="rId67"/>
    <p:sldId id="569" r:id="rId68"/>
    <p:sldId id="570" r:id="rId69"/>
    <p:sldId id="571" r:id="rId70"/>
    <p:sldId id="572" r:id="rId71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CC00"/>
    <a:srgbClr val="FF3300"/>
    <a:srgbClr val="66FF33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0" autoAdjust="0"/>
    <p:restoredTop sz="90929"/>
  </p:normalViewPr>
  <p:slideViewPr>
    <p:cSldViewPr>
      <p:cViewPr varScale="1">
        <p:scale>
          <a:sx n="78" d="100"/>
          <a:sy n="78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CCBAACA-C86B-4894-8D81-E321EBFB4A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2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7848600" cy="1143000"/>
          </a:xfrm>
        </p:spPr>
        <p:txBody>
          <a:bodyPr anchor="b"/>
          <a:lstStyle>
            <a:lvl1pPr>
              <a:defRPr sz="4000"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84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5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69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5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21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16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939712D-4E37-46A4-BC59-A495FE1F8EA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15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4467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 screen for pp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76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9pPr>
          </a:lstStyle>
          <a:p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41316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 sz="2000">
          <a:solidFill>
            <a:srgbClr val="005A8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SzPct val="75000"/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We will cover these parts of the book (8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edition):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latin typeface="+mn-lt"/>
              </a:rPr>
              <a:t>6.3-6.4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7.1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7.2.1-7.2.7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7.4.1-7.4.4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7.4.6</a:t>
            </a:r>
            <a:endParaRPr lang="en-CA" sz="2400" dirty="0" smtClean="0">
              <a:latin typeface="+mn-lt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554B5E6-D35F-4581-8637-8FF7370EB20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Combinations</a:t>
            </a:r>
            <a:endParaRPr lang="en-CA" sz="2800" smtClean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534400" cy="533400"/>
          </a:xfrm>
        </p:spPr>
        <p:txBody>
          <a:bodyPr/>
          <a:lstStyle/>
          <a:p>
            <a:pPr marL="0" indent="0" eaLnBrk="1" hangingPunct="1">
              <a:spcAft>
                <a:spcPct val="50000"/>
              </a:spcAft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Proof: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3B2939F-116F-4C0E-A638-FCEA27B0546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392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519431"/>
              </p:ext>
            </p:extLst>
          </p:nvPr>
        </p:nvGraphicFramePr>
        <p:xfrm>
          <a:off x="228600" y="1420812"/>
          <a:ext cx="85804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3269041" imgH="396144" progId="Equation.3">
                  <p:embed/>
                </p:oleObj>
              </mc:Choice>
              <mc:Fallback>
                <p:oleObj name="Equation" r:id="rId3" imgW="3269041" imgH="396144" progId="Equation.3">
                  <p:embed/>
                  <p:pic>
                    <p:nvPicPr>
                      <p:cNvPr id="392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20812"/>
                        <a:ext cx="858043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152400" y="2438400"/>
            <a:ext cx="876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  <a:p>
            <a:pPr>
              <a:spcAft>
                <a:spcPct val="2000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This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symmetry is intuitively plausible. For example, let us consider a set containing six elements (n = 6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).</a:t>
            </a:r>
          </a:p>
          <a:p>
            <a:pPr>
              <a:spcAft>
                <a:spcPct val="20000"/>
              </a:spcAft>
              <a:defRPr/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  <a:p>
            <a:pPr>
              <a:spcAft>
                <a:spcPct val="20000"/>
              </a:spcAft>
              <a:defRPr/>
            </a:pP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Picking two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elements and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leaving four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is essentially the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 same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as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picking four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elements and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leaving two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.</a:t>
            </a:r>
          </a:p>
          <a:p>
            <a:pPr>
              <a:spcAft>
                <a:spcPct val="20000"/>
              </a:spcAft>
              <a:defRPr/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  <a:p>
            <a:pPr>
              <a:spcAft>
                <a:spcPct val="20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In either case, our number of choices is the number of possibilities to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divide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the set into one set containing two elements and another set containing four elements.</a:t>
            </a:r>
          </a:p>
        </p:txBody>
      </p:sp>
    </p:spTree>
    <p:extLst>
      <p:ext uri="{BB962C8B-B14F-4D97-AF65-F5344CB8AC3E}">
        <p14:creationId xmlns:p14="http://schemas.microsoft.com/office/powerpoint/2010/main" val="10492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2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2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2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 autoUpdateAnimBg="0"/>
      <p:bldP spid="39219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Permutations and Combinations</a:t>
            </a:r>
            <a:endParaRPr lang="en-CA" dirty="0" smtClean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686800" cy="4191000"/>
          </a:xfrm>
        </p:spPr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effectLst/>
                <a:sym typeface="Symbol" pitchFamily="26" charset="2"/>
              </a:rPr>
              <a:t>Example: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>
                <a:effectLst/>
                <a:sym typeface="Symbol" pitchFamily="26" charset="2"/>
              </a:rPr>
              <a:t>A soccer club has 8 female and 7 male members. For today’s match, the coach wants to have 6 female and 5 male players on the grass. How many possible configurations are there?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smtClean="0">
              <a:effectLst/>
              <a:sym typeface="Symbol" pitchFamily="26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>
                <a:effectLst/>
                <a:sym typeface="Symbol" pitchFamily="26" charset="2"/>
              </a:rPr>
              <a:t>C(8, 6) </a:t>
            </a:r>
            <a:r>
              <a:rPr lang="en-US" sz="2800" smtClean="0">
                <a:sym typeface="Symbol" pitchFamily="26" charset="2"/>
              </a:rPr>
              <a:t> C(7, 5) = 8!/(6!2!)  7!/(5!2!)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>
                <a:sym typeface="Symbol" pitchFamily="26" charset="2"/>
              </a:rPr>
              <a:t>		        = 2821 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>
                <a:sym typeface="Symbol" pitchFamily="26" charset="2"/>
              </a:rPr>
              <a:t>		        = 588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114B51B-68C8-48EF-A42F-81D92B5E9DA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Binomial Coefficients</a:t>
            </a:r>
            <a:endParaRPr lang="en-CA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73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838200"/>
                <a:ext cx="8534400" cy="5791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/>
                  <a:t>Expressions of the form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/>
                  <a:t> are also called </a:t>
                </a:r>
                <a:r>
                  <a:rPr lang="en-US" sz="2800" b="1" dirty="0" smtClean="0">
                    <a:solidFill>
                      <a:srgbClr val="00FFFF"/>
                    </a:solidFill>
                  </a:rPr>
                  <a:t>binomial coefficients</a:t>
                </a:r>
                <a:r>
                  <a:rPr lang="en-US" sz="2800" dirty="0" smtClean="0"/>
                  <a:t>.</a:t>
                </a:r>
              </a:p>
              <a:p>
                <a:pPr marL="0" indent="0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/>
                  <a:t>How come?</a:t>
                </a:r>
              </a:p>
              <a:p>
                <a:pPr marL="0" indent="0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/>
                  <a:t>A </a:t>
                </a:r>
                <a:r>
                  <a:rPr lang="en-US" sz="2800" b="1" dirty="0" smtClean="0">
                    <a:solidFill>
                      <a:srgbClr val="00FFFF"/>
                    </a:solidFill>
                  </a:rPr>
                  <a:t>binomial expression</a:t>
                </a:r>
                <a:r>
                  <a:rPr lang="en-US" sz="2800" dirty="0" smtClean="0"/>
                  <a:t> is the sum of two terms, such as (a + b).</a:t>
                </a:r>
              </a:p>
              <a:p>
                <a:pPr marL="0" indent="0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/>
                  <a:t>Now consider (a + b)</a:t>
                </a:r>
                <a:r>
                  <a:rPr lang="en-US" sz="2800" baseline="30000" dirty="0" smtClean="0"/>
                  <a:t>2 </a:t>
                </a:r>
                <a:r>
                  <a:rPr lang="en-US" sz="2800" dirty="0" smtClean="0"/>
                  <a:t>= (a + b)(a + b).</a:t>
                </a:r>
              </a:p>
              <a:p>
                <a:pPr marL="0" indent="0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/>
                  <a:t>When expanding such expressions, we have to form all possible products of a term in the first factor and a term in the second factor:</a:t>
                </a:r>
              </a:p>
              <a:p>
                <a:pPr marL="0" indent="0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/>
                  <a:t>(a + b)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 = </a:t>
                </a:r>
                <a:r>
                  <a:rPr lang="en-US" sz="2800" dirty="0" err="1" smtClean="0"/>
                  <a:t>a·a</a:t>
                </a:r>
                <a:r>
                  <a:rPr lang="en-US" sz="2800" dirty="0" smtClean="0"/>
                  <a:t> + </a:t>
                </a:r>
                <a:r>
                  <a:rPr lang="en-US" sz="2800" dirty="0" err="1" smtClean="0"/>
                  <a:t>a·b</a:t>
                </a:r>
                <a:r>
                  <a:rPr lang="en-US" sz="2800" dirty="0" smtClean="0"/>
                  <a:t> + </a:t>
                </a:r>
                <a:r>
                  <a:rPr lang="en-US" sz="2800" dirty="0" err="1" smtClean="0"/>
                  <a:t>b·a</a:t>
                </a:r>
                <a:r>
                  <a:rPr lang="en-US" sz="2800" dirty="0" smtClean="0"/>
                  <a:t> + </a:t>
                </a:r>
                <a:r>
                  <a:rPr lang="en-US" sz="2800" dirty="0" err="1" smtClean="0"/>
                  <a:t>b·b</a:t>
                </a:r>
                <a:endParaRPr lang="en-US" sz="2800" dirty="0" smtClean="0"/>
              </a:p>
              <a:p>
                <a:pPr marL="0" indent="0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/>
                  <a:t>Then we can sum identical terms:</a:t>
                </a:r>
              </a:p>
              <a:p>
                <a:pPr marL="0" indent="0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/>
                  <a:t>(a + b)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 = a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 + 2ab + b</a:t>
                </a:r>
                <a:r>
                  <a:rPr lang="en-US" sz="2800" baseline="30000" dirty="0" smtClean="0"/>
                  <a:t>2</a:t>
                </a:r>
                <a:endParaRPr lang="en-US" sz="2800" dirty="0" smtClean="0">
                  <a:sym typeface="Symbol" pitchFamily="26" charset="2"/>
                </a:endParaRPr>
              </a:p>
            </p:txBody>
          </p:sp>
        </mc:Choice>
        <mc:Fallback xmlns="">
          <p:sp>
            <p:nvSpPr>
              <p:cNvPr id="397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534400" cy="5791200"/>
              </a:xfrm>
              <a:blipFill>
                <a:blip r:embed="rId2"/>
                <a:stretch>
                  <a:fillRect l="-1429" t="-21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C46567E-4BC9-43AD-A910-D53B5D9478C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Binomial Coefficients</a:t>
            </a:r>
            <a:endParaRPr lang="en-CA" sz="2800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686800" cy="5791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/>
              <a:t>For (a + b)</a:t>
            </a:r>
            <a:r>
              <a:rPr lang="en-US" sz="2800" baseline="30000" dirty="0" smtClean="0"/>
              <a:t>3 </a:t>
            </a:r>
            <a:r>
              <a:rPr lang="en-US" sz="2800" dirty="0" smtClean="0"/>
              <a:t>= (a + b)(a + b)(a + b) we have</a:t>
            </a:r>
          </a:p>
          <a:p>
            <a:pPr marL="0" indent="0" eaLnBrk="1" hangingPunct="1">
              <a:defRPr/>
            </a:pPr>
            <a:r>
              <a:rPr lang="en-US" sz="2800" dirty="0" smtClean="0"/>
              <a:t>(a + b)</a:t>
            </a:r>
            <a:r>
              <a:rPr lang="en-US" sz="2800" baseline="30000" dirty="0" smtClean="0"/>
              <a:t>3 </a:t>
            </a:r>
            <a:r>
              <a:rPr lang="en-US" sz="2800" dirty="0" smtClean="0"/>
              <a:t>= </a:t>
            </a:r>
            <a:r>
              <a:rPr lang="en-US" sz="2600" dirty="0" err="1" smtClean="0"/>
              <a:t>aaa</a:t>
            </a:r>
            <a:r>
              <a:rPr lang="en-US" sz="2600" dirty="0" smtClean="0"/>
              <a:t> + </a:t>
            </a:r>
            <a:r>
              <a:rPr lang="en-US" sz="2600" dirty="0" err="1" smtClean="0"/>
              <a:t>aab</a:t>
            </a:r>
            <a:r>
              <a:rPr lang="en-US" sz="2600" dirty="0" smtClean="0"/>
              <a:t> + aba + </a:t>
            </a:r>
            <a:r>
              <a:rPr lang="en-US" sz="2600" dirty="0" err="1" smtClean="0"/>
              <a:t>abb</a:t>
            </a:r>
            <a:r>
              <a:rPr lang="en-US" sz="2600" dirty="0" smtClean="0"/>
              <a:t> + baa + </a:t>
            </a:r>
            <a:r>
              <a:rPr lang="en-US" sz="2600" dirty="0" err="1" smtClean="0"/>
              <a:t>bab</a:t>
            </a:r>
            <a:r>
              <a:rPr lang="en-US" sz="2600" dirty="0" smtClean="0"/>
              <a:t> + </a:t>
            </a:r>
            <a:r>
              <a:rPr lang="en-US" sz="2600" dirty="0" err="1" smtClean="0"/>
              <a:t>bba</a:t>
            </a:r>
            <a:r>
              <a:rPr lang="en-US" sz="2600" dirty="0" smtClean="0"/>
              <a:t> + </a:t>
            </a:r>
            <a:r>
              <a:rPr lang="en-US" sz="2600" dirty="0" err="1" smtClean="0"/>
              <a:t>bbb</a:t>
            </a:r>
            <a:endParaRPr lang="en-US" sz="2600" dirty="0" smtClean="0"/>
          </a:p>
          <a:p>
            <a:pPr marL="0" indent="0" eaLnBrk="1" hangingPunct="1">
              <a:defRPr/>
            </a:pPr>
            <a:r>
              <a:rPr lang="en-US" sz="2800" dirty="0" smtClean="0"/>
              <a:t>(a + b)</a:t>
            </a:r>
            <a:r>
              <a:rPr lang="en-US" sz="2800" baseline="30000" dirty="0" smtClean="0"/>
              <a:t>3 </a:t>
            </a:r>
            <a:r>
              <a:rPr lang="en-US" sz="2800" dirty="0" smtClean="0"/>
              <a:t>= a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+ 3a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b + 3ab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b</a:t>
            </a:r>
            <a:r>
              <a:rPr lang="en-US" sz="2800" baseline="30000" dirty="0" smtClean="0"/>
              <a:t>3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effectLst/>
              </a:rPr>
              <a:t>There is only one term a</a:t>
            </a:r>
            <a:r>
              <a:rPr lang="en-US" sz="2800" baseline="30000" dirty="0" smtClean="0">
                <a:effectLst/>
              </a:rPr>
              <a:t>3</a:t>
            </a:r>
            <a:r>
              <a:rPr lang="en-US" sz="2800" dirty="0" smtClean="0">
                <a:effectLst/>
              </a:rPr>
              <a:t>, because there is only one possibility to form it: Choose </a:t>
            </a:r>
            <a:r>
              <a:rPr lang="en-US" sz="2800" b="1" dirty="0" smtClean="0">
                <a:solidFill>
                  <a:srgbClr val="00FFFF"/>
                </a:solidFill>
                <a:effectLst/>
              </a:rPr>
              <a:t>a</a:t>
            </a:r>
            <a:r>
              <a:rPr lang="en-US" sz="2800" dirty="0" smtClean="0">
                <a:effectLst/>
              </a:rPr>
              <a:t> from all three factors: C(3, 3) = 1.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effectLst/>
              </a:rPr>
              <a:t>There is three times the term a</a:t>
            </a:r>
            <a:r>
              <a:rPr lang="en-US" sz="2800" baseline="30000" dirty="0" smtClean="0">
                <a:effectLst/>
              </a:rPr>
              <a:t>2</a:t>
            </a:r>
            <a:r>
              <a:rPr lang="en-US" sz="2800" dirty="0" smtClean="0">
                <a:effectLst/>
              </a:rPr>
              <a:t>b, because there  are three possibilities to choose </a:t>
            </a:r>
            <a:r>
              <a:rPr lang="en-US" sz="2800" b="1" dirty="0" smtClean="0">
                <a:solidFill>
                  <a:srgbClr val="00FFFF"/>
                </a:solidFill>
                <a:effectLst/>
              </a:rPr>
              <a:t>a</a:t>
            </a:r>
            <a:r>
              <a:rPr lang="en-US" sz="2800" dirty="0" smtClean="0">
                <a:effectLst/>
              </a:rPr>
              <a:t> from a </a:t>
            </a:r>
            <a:r>
              <a:rPr lang="en-US" sz="2800" b="1" dirty="0" smtClean="0">
                <a:solidFill>
                  <a:srgbClr val="00FFFF"/>
                </a:solidFill>
                <a:effectLst/>
              </a:rPr>
              <a:t>subset</a:t>
            </a:r>
            <a:r>
              <a:rPr lang="en-US" sz="2800" dirty="0" smtClean="0">
                <a:effectLst/>
              </a:rPr>
              <a:t>      of two out of the three factors: C(3, 2) = 3.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effectLst/>
              </a:rPr>
              <a:t>Similarly, there is three times the term ab</a:t>
            </a:r>
            <a:r>
              <a:rPr lang="en-US" sz="2800" baseline="30000" dirty="0" smtClean="0">
                <a:effectLst/>
              </a:rPr>
              <a:t>2</a:t>
            </a:r>
            <a:r>
              <a:rPr lang="en-US" sz="2800" dirty="0" smtClean="0">
                <a:effectLst/>
              </a:rPr>
              <a:t>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(C(3, 1) = 3) and once the term b</a:t>
            </a:r>
            <a:r>
              <a:rPr lang="en-US" sz="2800" baseline="30000" dirty="0" smtClean="0">
                <a:effectLst/>
              </a:rPr>
              <a:t>3</a:t>
            </a:r>
            <a:r>
              <a:rPr lang="en-US" sz="2800" dirty="0" smtClean="0">
                <a:effectLst/>
              </a:rPr>
              <a:t> (C(3, 0) = 1).</a:t>
            </a:r>
            <a:endParaRPr lang="en-US" sz="2800" dirty="0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D35CB58-F2BD-4CCB-B71A-18CE9339C46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Binomial Coefficients</a:t>
            </a:r>
            <a:endParaRPr lang="en-CA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90600"/>
                <a:ext cx="8686800" cy="5486400"/>
              </a:xfrm>
            </p:spPr>
            <p:txBody>
              <a:bodyPr/>
              <a:lstStyle/>
              <a:p>
                <a:pPr marL="0" indent="0" eaLnBrk="1" hangingPunct="1">
                  <a:defRPr/>
                </a:pPr>
                <a:r>
                  <a:rPr lang="en-US" sz="2800" dirty="0" smtClean="0"/>
                  <a:t>This leads us to the following formula:</a:t>
                </a:r>
                <a:endParaRPr lang="en-US" sz="2800" dirty="0"/>
              </a:p>
              <a:p>
                <a:pPr marL="0" indent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eqArr>
                          </m:e>
                        </m:d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 marL="0" indent="0">
                  <a:defRPr/>
                </a:pPr>
                <a:endParaRPr lang="en-US" sz="1200" b="1" dirty="0" smtClean="0">
                  <a:solidFill>
                    <a:srgbClr val="00FFFF"/>
                  </a:solidFill>
                </a:endParaRPr>
              </a:p>
              <a:p>
                <a:pPr marL="0" indent="0"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</a:rPr>
                  <a:t>Proof:</a:t>
                </a:r>
              </a:p>
              <a:p>
                <a:pPr marL="0" indent="0">
                  <a:defRPr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terms in the product when it is expanded are of </a:t>
                </a:r>
                <a:r>
                  <a:rPr lang="en-US" sz="2400" dirty="0" smtClean="0"/>
                  <a:t>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 To count the number of terms of </a:t>
                </a:r>
                <a:r>
                  <a:rPr lang="en-US" sz="2400" dirty="0" smtClean="0"/>
                  <a:t>  the </a:t>
                </a:r>
                <a:r>
                  <a:rPr lang="en-US" sz="2400" dirty="0"/>
                  <a:t>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, note that </a:t>
                </a:r>
                <a:r>
                  <a:rPr lang="en-US" sz="2400" dirty="0" smtClean="0"/>
                  <a:t>to obtain </a:t>
                </a:r>
                <a:r>
                  <a:rPr lang="en-US" sz="2400" dirty="0"/>
                  <a:t>such a term it is </a:t>
                </a:r>
                <a:r>
                  <a:rPr lang="en-US" sz="2400" dirty="0" smtClean="0"/>
                  <a:t> necessary </a:t>
                </a:r>
                <a:r>
                  <a:rPr lang="en-US" sz="2400" dirty="0"/>
                  <a:t>to choose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i="1" dirty="0" smtClean="0"/>
                  <a:t>xs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from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binomial factors </a:t>
                </a:r>
                <a:r>
                  <a:rPr lang="en-US" sz="2400" dirty="0" smtClean="0"/>
                  <a:t>     (</a:t>
                </a:r>
                <a:r>
                  <a:rPr lang="en-US" sz="2400" dirty="0"/>
                  <a:t>so that </a:t>
                </a:r>
                <a:r>
                  <a:rPr lang="en-US" sz="2400" dirty="0" smtClean="0"/>
                  <a:t>the other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terms in the product are </a:t>
                </a:r>
                <a:r>
                  <a:rPr lang="en-US" sz="2400" i="1" dirty="0" err="1" smtClean="0"/>
                  <a:t>ys</a:t>
                </a:r>
                <a:r>
                  <a:rPr lang="en-US" sz="2400" dirty="0" smtClean="0"/>
                  <a:t>). </a:t>
                </a:r>
                <a:r>
                  <a:rPr lang="en-US" sz="2400" dirty="0"/>
                  <a:t>Therefore, </a:t>
                </a:r>
                <a:r>
                  <a:rPr lang="en-US" sz="2400" dirty="0" smtClean="0"/>
                  <a:t>  the </a:t>
                </a:r>
                <a:r>
                  <a:rPr lang="en-US" sz="2400" dirty="0"/>
                  <a:t>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r>
                  <a:rPr lang="en-US" sz="2400" dirty="0" smtClean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which is </a:t>
                </a:r>
                <a:r>
                  <a:rPr lang="en-US" sz="2400" dirty="0" smtClean="0"/>
                  <a:t>equal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 smtClean="0"/>
                  <a:t>.    This </a:t>
                </a:r>
                <a:r>
                  <a:rPr lang="en-US" sz="2400" dirty="0"/>
                  <a:t>proves the theorem.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99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686800" cy="5486400"/>
              </a:xfrm>
              <a:blipFill>
                <a:blip r:embed="rId2"/>
                <a:stretch>
                  <a:fillRect l="-1333" t="-122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9F8D3F2-863D-45C1-B9DF-86C897A59CA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5410200" y="1645443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(Binomial Theorem)</a:t>
            </a:r>
          </a:p>
        </p:txBody>
      </p:sp>
    </p:spTree>
    <p:extLst>
      <p:ext uri="{BB962C8B-B14F-4D97-AF65-F5344CB8AC3E}">
        <p14:creationId xmlns:p14="http://schemas.microsoft.com/office/powerpoint/2010/main" val="1880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autoUpdateAnimBg="0"/>
      <p:bldP spid="3993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Binomial Coefficients</a:t>
            </a:r>
            <a:endParaRPr lang="en-CA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90600"/>
                <a:ext cx="8686800" cy="5486400"/>
              </a:xfrm>
            </p:spPr>
            <p:txBody>
              <a:bodyPr/>
              <a:lstStyle/>
              <a:p>
                <a:pPr marL="0" indent="0" eaLnBrk="1" hangingPunct="1"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</a:rPr>
                  <a:t>Example1:</a:t>
                </a:r>
              </a:p>
              <a:p>
                <a:pPr marL="0" indent="0" eaLnBrk="1" hangingPunct="1">
                  <a:defRPr/>
                </a:pPr>
                <a:endParaRPr lang="en-US" sz="1100" b="1" dirty="0" smtClean="0">
                  <a:solidFill>
                    <a:srgbClr val="00FFFF"/>
                  </a:solidFill>
                </a:endParaRPr>
              </a:p>
              <a:p>
                <a:pPr marL="0" indent="0">
                  <a:defRPr/>
                </a:pPr>
                <a:r>
                  <a:rPr lang="en-US" sz="2800" dirty="0"/>
                  <a:t>What is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2800" dirty="0"/>
                  <a:t> 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US" sz="2800" dirty="0" smtClean="0"/>
                  <a:t>?</a:t>
                </a:r>
              </a:p>
              <a:p>
                <a:pPr marL="0" indent="0">
                  <a:defRPr/>
                </a:pPr>
                <a:endParaRPr lang="en-US" sz="2800" dirty="0" smtClean="0"/>
              </a:p>
              <a:p>
                <a:pPr marL="0" indent="0"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</a:rPr>
                  <a:t>Solution:</a:t>
                </a:r>
              </a:p>
              <a:p>
                <a:pPr marL="0" indent="0">
                  <a:defRPr/>
                </a:pPr>
                <a:endParaRPr lang="en-US" sz="1100" b="1" dirty="0" smtClean="0">
                  <a:solidFill>
                    <a:srgbClr val="00FFFF"/>
                  </a:solidFill>
                </a:endParaRPr>
              </a:p>
              <a:p>
                <a:pPr marL="0" indent="0">
                  <a:defRPr/>
                </a:pPr>
                <a:r>
                  <a:rPr lang="en-US" sz="2800" dirty="0"/>
                  <a:t>From the binomial theorem it follows that this coefficient </a:t>
                </a:r>
                <a:r>
                  <a:rPr lang="en-US" sz="2800" dirty="0" smtClean="0"/>
                  <a:t>is</a:t>
                </a:r>
              </a:p>
              <a:p>
                <a:pPr marL="0" indent="0"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5200300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9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686800" cy="5486400"/>
              </a:xfrm>
              <a:blipFill>
                <a:blip r:embed="rId2"/>
                <a:stretch>
                  <a:fillRect l="-1404" t="-1222" r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9F8D3F2-863D-45C1-B9DF-86C897A59CA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Binomial Coefficients</a:t>
            </a:r>
            <a:endParaRPr lang="en-CA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90600"/>
                <a:ext cx="8686800" cy="5486400"/>
              </a:xfrm>
            </p:spPr>
            <p:txBody>
              <a:bodyPr/>
              <a:lstStyle/>
              <a:p>
                <a:pPr marL="0" indent="0" eaLnBrk="1" hangingPunct="1"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</a:rPr>
                  <a:t>Example2: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Prove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eqAr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sz="2800" b="1" dirty="0" smtClean="0">
                  <a:solidFill>
                    <a:srgbClr val="00FFFF"/>
                  </a:solidFill>
                </a:endParaRPr>
              </a:p>
              <a:p>
                <a:pPr marL="0" indent="0">
                  <a:defRPr/>
                </a:pPr>
                <a:r>
                  <a:rPr lang="en-US" sz="2800" dirty="0" smtClean="0"/>
                  <a:t>Use Binomial theorem. x=1, y=1</a:t>
                </a:r>
              </a:p>
              <a:p>
                <a:pPr marL="0" indent="0">
                  <a:defRPr/>
                </a:pPr>
                <a:endParaRPr lang="en-US" sz="2800" dirty="0" smtClean="0"/>
              </a:p>
              <a:p>
                <a:pPr marL="0" indent="0"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</a:rPr>
                  <a:t>Example3: </a:t>
                </a:r>
                <a:r>
                  <a:rPr lang="en-US" sz="2800" dirty="0">
                    <a:solidFill>
                      <a:schemeClr val="tx1"/>
                    </a:solidFill>
                  </a:rPr>
                  <a:t>Prove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eqArr>
                          </m:e>
                        </m:d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nary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defRPr/>
                </a:pPr>
                <a:r>
                  <a:rPr lang="en-US" sz="2800" dirty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=-1, y=1</a:t>
                </a:r>
              </a:p>
              <a:p>
                <a:pPr marL="0" indent="0">
                  <a:defRPr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</a:rPr>
                  <a:t>Example4: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Prove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eqArr>
                          </m:e>
                        </m:d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defRPr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x=1, y=2</a:t>
                </a:r>
              </a:p>
            </p:txBody>
          </p:sp>
        </mc:Choice>
        <mc:Fallback xmlns="">
          <p:sp>
            <p:nvSpPr>
              <p:cNvPr id="399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686800" cy="5486400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9F8D3F2-863D-45C1-B9DF-86C897A59CA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Combinations</a:t>
            </a:r>
            <a:endParaRPr lang="en-CA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32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219200"/>
                <a:ext cx="8534400" cy="4724400"/>
              </a:xfrm>
            </p:spPr>
            <p:txBody>
              <a:bodyPr/>
              <a:lstStyle/>
              <a:p>
                <a:pPr marL="0" indent="0" eaLnBrk="1" hangingPunct="1">
                  <a:spcAft>
                    <a:spcPct val="50000"/>
                  </a:spcAft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</a:rPr>
                  <a:t>Pascal’s Identity:</a:t>
                </a:r>
                <a:r>
                  <a:rPr lang="en-US" sz="2800" dirty="0" smtClean="0"/>
                  <a:t> </a:t>
                </a:r>
              </a:p>
              <a:p>
                <a:pPr marL="0" indent="0" eaLnBrk="1" hangingPunct="1">
                  <a:spcAft>
                    <a:spcPct val="50000"/>
                  </a:spcAft>
                  <a:defRPr/>
                </a:pPr>
                <a:r>
                  <a:rPr lang="en-US" sz="2800" dirty="0" smtClean="0"/>
                  <a:t>Let n and k be positive integers with n </a:t>
                </a:r>
                <a:r>
                  <a:rPr lang="en-US" sz="2800" dirty="0" smtClean="0">
                    <a:sym typeface="Symbol" pitchFamily="26" charset="2"/>
                  </a:rPr>
                  <a:t> k.</a:t>
                </a:r>
                <a:br>
                  <a:rPr lang="en-US" sz="2800" dirty="0" smtClean="0">
                    <a:sym typeface="Symbol" pitchFamily="26" charset="2"/>
                  </a:rPr>
                </a:br>
                <a:r>
                  <a:rPr lang="en-US" sz="2800" dirty="0" smtClean="0">
                    <a:sym typeface="Symbol" pitchFamily="26" charset="2"/>
                  </a:rPr>
                  <a:t>Then C(n + 1, k) = C(n, k – 1) + C(n, k).</a:t>
                </a:r>
              </a:p>
              <a:p>
                <a:pPr marL="0" indent="0">
                  <a:spcAft>
                    <a:spcPct val="50000"/>
                  </a:spcAft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itchFamily="26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26" charset="2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26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𝑛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26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𝑛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>
                  <a:sym typeface="Symbol" pitchFamily="26" charset="2"/>
                </a:endParaRPr>
              </a:p>
              <a:p>
                <a:pPr marL="0" indent="0" eaLnBrk="1" hangingPunct="1">
                  <a:spcAft>
                    <a:spcPct val="50000"/>
                  </a:spcAft>
                  <a:defRPr/>
                </a:pPr>
                <a:r>
                  <a:rPr lang="en-US" sz="2800" dirty="0" smtClean="0"/>
                  <a:t>How can this be explained?</a:t>
                </a:r>
              </a:p>
              <a:p>
                <a:pPr marL="0" indent="0" eaLnBrk="1" hangingPunct="1">
                  <a:spcAft>
                    <a:spcPct val="50000"/>
                  </a:spcAft>
                  <a:defRPr/>
                </a:pPr>
                <a:r>
                  <a:rPr lang="en-US" sz="2800" dirty="0" smtClean="0"/>
                  <a:t>What is it good for?</a:t>
                </a:r>
              </a:p>
            </p:txBody>
          </p:sp>
        </mc:Choice>
        <mc:Fallback xmlns="">
          <p:sp>
            <p:nvSpPr>
              <p:cNvPr id="393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534400" cy="4724400"/>
              </a:xfrm>
              <a:blipFill>
                <a:blip r:embed="rId2"/>
                <a:stretch>
                  <a:fillRect l="-150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1A0E029-9D14-40FF-BEB2-3508D01AD76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Combinations</a:t>
            </a:r>
            <a:endParaRPr lang="en-CA" sz="2800" smtClean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34400" cy="54864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defRPr/>
            </a:pPr>
            <a:r>
              <a:rPr lang="en-US" sz="2800" smtClean="0"/>
              <a:t>Imagine a set S containing n elements and a set T containing (n + 1) elements, namely all elements in S plus a new element </a:t>
            </a:r>
            <a:r>
              <a:rPr lang="en-US" sz="2800" b="1" smtClean="0">
                <a:solidFill>
                  <a:srgbClr val="00FFFF"/>
                </a:solidFill>
              </a:rPr>
              <a:t>a</a:t>
            </a:r>
            <a:r>
              <a:rPr lang="en-US" sz="2800" smtClean="0"/>
              <a:t>.</a:t>
            </a:r>
          </a:p>
          <a:p>
            <a:pPr marL="0" indent="0" eaLnBrk="1" hangingPunct="1">
              <a:spcAft>
                <a:spcPct val="10000"/>
              </a:spcAft>
              <a:defRPr/>
            </a:pPr>
            <a:r>
              <a:rPr lang="en-US" sz="2800" smtClean="0"/>
              <a:t>Calculating C(n + 1, k) is equivalent to answering the question: How many subsets of T containing k items are there?</a:t>
            </a:r>
          </a:p>
          <a:p>
            <a:pPr marL="0" indent="0" eaLnBrk="1" hangingPunct="1">
              <a:spcAft>
                <a:spcPct val="10000"/>
              </a:spcAft>
              <a:defRPr/>
            </a:pPr>
            <a:r>
              <a:rPr lang="en-US" sz="2800" smtClean="0">
                <a:solidFill>
                  <a:srgbClr val="66FF33"/>
                </a:solidFill>
              </a:rPr>
              <a:t>Case I:</a:t>
            </a:r>
            <a:r>
              <a:rPr lang="en-US" sz="2800" smtClean="0"/>
              <a:t> The subset contains (k – 1) elements of S </a:t>
            </a:r>
            <a:br>
              <a:rPr lang="en-US" sz="2800" smtClean="0"/>
            </a:br>
            <a:r>
              <a:rPr lang="en-US" sz="2800" smtClean="0"/>
              <a:t>             plus the element </a:t>
            </a:r>
            <a:r>
              <a:rPr lang="en-US" sz="2800" b="1" smtClean="0">
                <a:solidFill>
                  <a:srgbClr val="00FFFF"/>
                </a:solidFill>
              </a:rPr>
              <a:t>a</a:t>
            </a:r>
            <a:r>
              <a:rPr lang="en-US" sz="2800" smtClean="0"/>
              <a:t>: C(n, k – 1) choices.</a:t>
            </a:r>
          </a:p>
          <a:p>
            <a:pPr marL="0" indent="0" eaLnBrk="1" hangingPunct="1">
              <a:spcAft>
                <a:spcPct val="10000"/>
              </a:spcAft>
              <a:defRPr/>
            </a:pPr>
            <a:r>
              <a:rPr lang="en-US" sz="2800" smtClean="0">
                <a:solidFill>
                  <a:srgbClr val="66FF33"/>
                </a:solidFill>
              </a:rPr>
              <a:t>Case II:</a:t>
            </a:r>
            <a:r>
              <a:rPr lang="en-US" sz="2800" smtClean="0"/>
              <a:t> The subset contains k elements of S and </a:t>
            </a:r>
            <a:br>
              <a:rPr lang="en-US" sz="2800" smtClean="0"/>
            </a:br>
            <a:r>
              <a:rPr lang="en-US" sz="2800" smtClean="0"/>
              <a:t>             does not contain </a:t>
            </a:r>
            <a:r>
              <a:rPr lang="en-US" sz="2800" b="1" smtClean="0">
                <a:solidFill>
                  <a:srgbClr val="00FFFF"/>
                </a:solidFill>
              </a:rPr>
              <a:t>a</a:t>
            </a:r>
            <a:r>
              <a:rPr lang="en-US" sz="2800" smtClean="0"/>
              <a:t>: C(n, k) choices.</a:t>
            </a:r>
          </a:p>
          <a:p>
            <a:pPr marL="0" indent="0" eaLnBrk="1" hangingPunct="1">
              <a:spcAft>
                <a:spcPct val="10000"/>
              </a:spcAft>
              <a:defRPr/>
            </a:pPr>
            <a:r>
              <a:rPr lang="en-US" sz="2800" b="1" smtClean="0">
                <a:solidFill>
                  <a:srgbClr val="00FFFF"/>
                </a:solidFill>
              </a:rPr>
              <a:t>Sum Rule:</a:t>
            </a:r>
            <a:r>
              <a:rPr lang="en-US" sz="2800" smtClean="0"/>
              <a:t> </a:t>
            </a:r>
            <a:r>
              <a:rPr lang="en-US" sz="2800" smtClean="0">
                <a:sym typeface="Symbol" pitchFamily="26" charset="2"/>
              </a:rPr>
              <a:t>C(n + 1, k) = C(n, k – 1) + C(n, k).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FA5F870-78DC-49ED-905C-B22C338EC7E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Pascal’s Triangle</a:t>
            </a:r>
            <a:endParaRPr lang="en-CA" sz="2800" smtClean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9906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defRPr/>
            </a:pPr>
            <a:r>
              <a:rPr lang="en-US" sz="2800" dirty="0" smtClean="0"/>
              <a:t>In Pascal’s triangle, each number is the sum of the numbers to its upper left and upper right:</a:t>
            </a:r>
            <a:endParaRPr lang="en-US" sz="2800" dirty="0" smtClean="0">
              <a:sym typeface="Symbol" pitchFamily="26" charset="2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7C44006-6E4A-424E-B0BA-60BC1E74F68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5791200" y="21478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5410200" y="28336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6172200" y="28336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5029200" y="35194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5272" name="Text Box 8"/>
          <p:cNvSpPr txBox="1">
            <a:spLocks noChangeArrowheads="1"/>
          </p:cNvSpPr>
          <p:nvPr/>
        </p:nvSpPr>
        <p:spPr bwMode="auto">
          <a:xfrm>
            <a:off x="5791200" y="35194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2</a:t>
            </a:r>
          </a:p>
        </p:txBody>
      </p:sp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6553200" y="35194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5274" name="Text Box 10"/>
          <p:cNvSpPr txBox="1">
            <a:spLocks noChangeArrowheads="1"/>
          </p:cNvSpPr>
          <p:nvPr/>
        </p:nvSpPr>
        <p:spPr bwMode="auto">
          <a:xfrm>
            <a:off x="4648200" y="42052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5275" name="Text Box 11"/>
          <p:cNvSpPr txBox="1">
            <a:spLocks noChangeArrowheads="1"/>
          </p:cNvSpPr>
          <p:nvPr/>
        </p:nvSpPr>
        <p:spPr bwMode="auto">
          <a:xfrm>
            <a:off x="5410200" y="42052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3</a:t>
            </a:r>
          </a:p>
        </p:txBody>
      </p:sp>
      <p:sp>
        <p:nvSpPr>
          <p:cNvPr id="395276" name="Text Box 12"/>
          <p:cNvSpPr txBox="1">
            <a:spLocks noChangeArrowheads="1"/>
          </p:cNvSpPr>
          <p:nvPr/>
        </p:nvSpPr>
        <p:spPr bwMode="auto">
          <a:xfrm>
            <a:off x="6172200" y="42052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3</a:t>
            </a:r>
          </a:p>
        </p:txBody>
      </p:sp>
      <p:sp>
        <p:nvSpPr>
          <p:cNvPr id="395277" name="Text Box 13"/>
          <p:cNvSpPr txBox="1">
            <a:spLocks noChangeArrowheads="1"/>
          </p:cNvSpPr>
          <p:nvPr/>
        </p:nvSpPr>
        <p:spPr bwMode="auto">
          <a:xfrm>
            <a:off x="6934200" y="42052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5278" name="Text Box 14"/>
          <p:cNvSpPr txBox="1">
            <a:spLocks noChangeArrowheads="1"/>
          </p:cNvSpPr>
          <p:nvPr/>
        </p:nvSpPr>
        <p:spPr bwMode="auto">
          <a:xfrm>
            <a:off x="4267200" y="48910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5279" name="Text Box 15"/>
          <p:cNvSpPr txBox="1">
            <a:spLocks noChangeArrowheads="1"/>
          </p:cNvSpPr>
          <p:nvPr/>
        </p:nvSpPr>
        <p:spPr bwMode="auto">
          <a:xfrm>
            <a:off x="5029200" y="48910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4</a:t>
            </a:r>
          </a:p>
        </p:txBody>
      </p:sp>
      <p:sp>
        <p:nvSpPr>
          <p:cNvPr id="395280" name="Text Box 16"/>
          <p:cNvSpPr txBox="1">
            <a:spLocks noChangeArrowheads="1"/>
          </p:cNvSpPr>
          <p:nvPr/>
        </p:nvSpPr>
        <p:spPr bwMode="auto">
          <a:xfrm>
            <a:off x="5791200" y="48910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6</a:t>
            </a:r>
          </a:p>
        </p:txBody>
      </p:sp>
      <p:sp>
        <p:nvSpPr>
          <p:cNvPr id="395281" name="Text Box 17"/>
          <p:cNvSpPr txBox="1">
            <a:spLocks noChangeArrowheads="1"/>
          </p:cNvSpPr>
          <p:nvPr/>
        </p:nvSpPr>
        <p:spPr bwMode="auto">
          <a:xfrm>
            <a:off x="6553200" y="48910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4</a:t>
            </a:r>
          </a:p>
        </p:txBody>
      </p:sp>
      <p:sp>
        <p:nvSpPr>
          <p:cNvPr id="395282" name="Text Box 18"/>
          <p:cNvSpPr txBox="1">
            <a:spLocks noChangeArrowheads="1"/>
          </p:cNvSpPr>
          <p:nvPr/>
        </p:nvSpPr>
        <p:spPr bwMode="auto">
          <a:xfrm>
            <a:off x="7315200" y="489108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5283" name="Text Box 19"/>
          <p:cNvSpPr txBox="1">
            <a:spLocks noChangeArrowheads="1"/>
          </p:cNvSpPr>
          <p:nvPr/>
        </p:nvSpPr>
        <p:spPr bwMode="auto">
          <a:xfrm>
            <a:off x="3810000" y="5500687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…</a:t>
            </a:r>
          </a:p>
        </p:txBody>
      </p:sp>
      <p:sp>
        <p:nvSpPr>
          <p:cNvPr id="395284" name="Text Box 20"/>
          <p:cNvSpPr txBox="1">
            <a:spLocks noChangeArrowheads="1"/>
          </p:cNvSpPr>
          <p:nvPr/>
        </p:nvSpPr>
        <p:spPr bwMode="auto">
          <a:xfrm>
            <a:off x="4495800" y="5500687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…</a:t>
            </a:r>
          </a:p>
        </p:txBody>
      </p:sp>
      <p:sp>
        <p:nvSpPr>
          <p:cNvPr id="395285" name="Text Box 21"/>
          <p:cNvSpPr txBox="1">
            <a:spLocks noChangeArrowheads="1"/>
          </p:cNvSpPr>
          <p:nvPr/>
        </p:nvSpPr>
        <p:spPr bwMode="auto">
          <a:xfrm>
            <a:off x="5334000" y="5500687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…</a:t>
            </a:r>
          </a:p>
        </p:txBody>
      </p:sp>
      <p:sp>
        <p:nvSpPr>
          <p:cNvPr id="395286" name="Text Box 22"/>
          <p:cNvSpPr txBox="1">
            <a:spLocks noChangeArrowheads="1"/>
          </p:cNvSpPr>
          <p:nvPr/>
        </p:nvSpPr>
        <p:spPr bwMode="auto">
          <a:xfrm>
            <a:off x="6096000" y="5500687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…</a:t>
            </a:r>
          </a:p>
        </p:txBody>
      </p:sp>
      <p:sp>
        <p:nvSpPr>
          <p:cNvPr id="395287" name="Text Box 23"/>
          <p:cNvSpPr txBox="1">
            <a:spLocks noChangeArrowheads="1"/>
          </p:cNvSpPr>
          <p:nvPr/>
        </p:nvSpPr>
        <p:spPr bwMode="auto">
          <a:xfrm>
            <a:off x="6934200" y="5500687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…</a:t>
            </a:r>
          </a:p>
        </p:txBody>
      </p:sp>
      <p:sp>
        <p:nvSpPr>
          <p:cNvPr id="395288" name="Text Box 24"/>
          <p:cNvSpPr txBox="1">
            <a:spLocks noChangeArrowheads="1"/>
          </p:cNvSpPr>
          <p:nvPr/>
        </p:nvSpPr>
        <p:spPr bwMode="auto">
          <a:xfrm>
            <a:off x="7696200" y="5500687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…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1000" y="2133600"/>
            <a:ext cx="5334000" cy="437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sym typeface="Symbol" pitchFamily="26" charset="2"/>
              </a:rPr>
              <a:t>With the help of Pascal’s triangle, </a:t>
            </a:r>
            <a:r>
              <a:rPr lang="en-US" dirty="0" smtClean="0">
                <a:sym typeface="Symbol" pitchFamily="26" charset="2"/>
              </a:rPr>
              <a:t> you can find </a:t>
            </a:r>
            <a:r>
              <a:rPr lang="en-US" dirty="0">
                <a:sym typeface="Symbol" pitchFamily="26" charset="2"/>
              </a:rPr>
              <a:t>powers of binomial expressions.</a:t>
            </a:r>
          </a:p>
          <a:p>
            <a:pPr>
              <a:defRPr/>
            </a:pPr>
            <a:endParaRPr lang="en-US" sz="1600" dirty="0">
              <a:sym typeface="Symbol" pitchFamily="26" charset="2"/>
            </a:endParaRPr>
          </a:p>
          <a:p>
            <a:pPr>
              <a:defRPr/>
            </a:pPr>
            <a:r>
              <a:rPr lang="en-US" dirty="0">
                <a:sym typeface="Symbol" pitchFamily="26" charset="2"/>
              </a:rPr>
              <a:t>For example, the fifth row of </a:t>
            </a:r>
            <a:r>
              <a:rPr lang="en-US" dirty="0" smtClean="0">
                <a:sym typeface="Symbol" pitchFamily="26" charset="2"/>
              </a:rPr>
              <a:t>  Pascal’s triangle                                (1 </a:t>
            </a:r>
            <a:r>
              <a:rPr lang="en-US" dirty="0">
                <a:sym typeface="Symbol" pitchFamily="26" charset="2"/>
              </a:rPr>
              <a:t>– 4 – 6 – 4 – 1) </a:t>
            </a:r>
            <a:r>
              <a:rPr lang="en-US" dirty="0" smtClean="0">
                <a:sym typeface="Symbol" pitchFamily="26" charset="2"/>
              </a:rPr>
              <a:t>helps                    us to </a:t>
            </a:r>
            <a:r>
              <a:rPr lang="en-US" dirty="0">
                <a:sym typeface="Symbol" pitchFamily="26" charset="2"/>
              </a:rPr>
              <a:t>compute (a + b)</a:t>
            </a:r>
            <a:r>
              <a:rPr lang="en-US" baseline="30000" dirty="0">
                <a:sym typeface="Symbol" pitchFamily="26" charset="2"/>
              </a:rPr>
              <a:t>4</a:t>
            </a:r>
            <a:r>
              <a:rPr lang="en-US" dirty="0">
                <a:sym typeface="Symbol" pitchFamily="26" charset="2"/>
              </a:rPr>
              <a:t>:</a:t>
            </a:r>
          </a:p>
          <a:p>
            <a:pPr>
              <a:defRPr/>
            </a:pPr>
            <a:endParaRPr lang="en-US" sz="1600" dirty="0">
              <a:sym typeface="Symbol" pitchFamily="26" charset="2"/>
            </a:endParaRPr>
          </a:p>
          <a:p>
            <a:pPr>
              <a:defRPr/>
            </a:pPr>
            <a:r>
              <a:rPr lang="en-US" dirty="0">
                <a:sym typeface="Symbol" pitchFamily="26" charset="2"/>
              </a:rPr>
              <a:t>(a + b)</a:t>
            </a:r>
            <a:r>
              <a:rPr lang="en-US" baseline="30000" dirty="0">
                <a:sym typeface="Symbol" pitchFamily="26" charset="2"/>
              </a:rPr>
              <a:t>4</a:t>
            </a:r>
            <a:r>
              <a:rPr lang="en-US" dirty="0">
                <a:sym typeface="Symbol" pitchFamily="26" charset="2"/>
              </a:rPr>
              <a:t> = a</a:t>
            </a:r>
            <a:r>
              <a:rPr lang="en-US" baseline="30000" dirty="0">
                <a:sym typeface="Symbol" pitchFamily="26" charset="2"/>
              </a:rPr>
              <a:t>4</a:t>
            </a:r>
            <a:r>
              <a:rPr lang="en-US" dirty="0">
                <a:sym typeface="Symbol" pitchFamily="26" charset="2"/>
              </a:rPr>
              <a:t> + 4a</a:t>
            </a:r>
            <a:r>
              <a:rPr lang="en-US" baseline="30000" dirty="0">
                <a:sym typeface="Symbol" pitchFamily="26" charset="2"/>
              </a:rPr>
              <a:t>3</a:t>
            </a:r>
            <a:r>
              <a:rPr lang="en-US" dirty="0">
                <a:sym typeface="Symbol" pitchFamily="26" charset="2"/>
              </a:rPr>
              <a:t>b </a:t>
            </a:r>
            <a:r>
              <a:rPr lang="en-US" dirty="0" smtClean="0">
                <a:sym typeface="Symbol" pitchFamily="26" charset="2"/>
              </a:rPr>
              <a:t>+                   </a:t>
            </a:r>
            <a:r>
              <a:rPr lang="en-US" dirty="0">
                <a:sym typeface="Symbol" pitchFamily="26" charset="2"/>
              </a:rPr>
              <a:t>6a</a:t>
            </a:r>
            <a:r>
              <a:rPr lang="en-US" baseline="30000" dirty="0">
                <a:sym typeface="Symbol" pitchFamily="26" charset="2"/>
              </a:rPr>
              <a:t>2</a:t>
            </a:r>
            <a:r>
              <a:rPr lang="en-US" dirty="0">
                <a:sym typeface="Symbol" pitchFamily="26" charset="2"/>
              </a:rPr>
              <a:t>b</a:t>
            </a:r>
            <a:r>
              <a:rPr lang="en-US" baseline="30000" dirty="0">
                <a:sym typeface="Symbol" pitchFamily="26" charset="2"/>
              </a:rPr>
              <a:t>2</a:t>
            </a:r>
            <a:r>
              <a:rPr lang="en-US" dirty="0">
                <a:sym typeface="Symbol" pitchFamily="26" charset="2"/>
              </a:rPr>
              <a:t> </a:t>
            </a:r>
            <a:r>
              <a:rPr lang="en-US" dirty="0" smtClean="0">
                <a:sym typeface="Symbol" pitchFamily="26" charset="2"/>
              </a:rPr>
              <a:t>+ </a:t>
            </a:r>
            <a:r>
              <a:rPr lang="en-US" dirty="0">
                <a:sym typeface="Symbol" pitchFamily="26" charset="2"/>
              </a:rPr>
              <a:t>4ab</a:t>
            </a:r>
            <a:r>
              <a:rPr lang="en-US" baseline="30000" dirty="0">
                <a:sym typeface="Symbol" pitchFamily="26" charset="2"/>
              </a:rPr>
              <a:t>3</a:t>
            </a:r>
            <a:r>
              <a:rPr lang="en-US" dirty="0">
                <a:sym typeface="Symbol" pitchFamily="26" charset="2"/>
              </a:rPr>
              <a:t> + b</a:t>
            </a:r>
            <a:r>
              <a:rPr lang="en-US" baseline="30000" dirty="0">
                <a:sym typeface="Symbol" pitchFamily="26" charset="2"/>
              </a:rPr>
              <a:t>4</a:t>
            </a:r>
            <a:r>
              <a:rPr lang="en-US" dirty="0">
                <a:sym typeface="Symbol" pitchFamily="26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7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  <p:bldP spid="395268" grpId="0"/>
      <p:bldP spid="395269" grpId="0"/>
      <p:bldP spid="395270" grpId="0"/>
      <p:bldP spid="395271" grpId="0"/>
      <p:bldP spid="395272" grpId="0"/>
      <p:bldP spid="395273" grpId="0"/>
      <p:bldP spid="395274" grpId="0"/>
      <p:bldP spid="395275" grpId="0"/>
      <p:bldP spid="395276" grpId="0"/>
      <p:bldP spid="395277" grpId="0"/>
      <p:bldP spid="395278" grpId="0"/>
      <p:bldP spid="395279" grpId="0"/>
      <p:bldP spid="395280" grpId="0"/>
      <p:bldP spid="395281" grpId="0"/>
      <p:bldP spid="395282" grpId="0"/>
      <p:bldP spid="395283" grpId="0"/>
      <p:bldP spid="395284" grpId="0"/>
      <p:bldP spid="395285" grpId="0"/>
      <p:bldP spid="395286" grpId="0"/>
      <p:bldP spid="395287" grpId="0"/>
      <p:bldP spid="3952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Permutations and Combinations</a:t>
            </a:r>
            <a:endParaRPr lang="en-CA" dirty="0" smtClean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How many different sets of 3 people can we pick from a group of 6?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There are 6 choices for the first person, 5 for the second one, and 4 for the third one, so there are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654 = 120 ways to do this.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3300"/>
                </a:solidFill>
                <a:sym typeface="Symbol" pitchFamily="18" charset="2"/>
              </a:rPr>
              <a:t>This is not the correct result!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900" dirty="0" smtClean="0">
              <a:solidFill>
                <a:srgbClr val="FF3300"/>
              </a:solidFill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For example, picking person C, then person A, and then person E leads to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same group</a:t>
            </a:r>
            <a:r>
              <a:rPr lang="en-US" sz="2800" dirty="0" smtClean="0">
                <a:sym typeface="Symbol" pitchFamily="18" charset="2"/>
              </a:rPr>
              <a:t> as first picking E, then C, and then 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However, these cases are counted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separately</a:t>
            </a:r>
            <a:r>
              <a:rPr lang="en-US" sz="2800" dirty="0" smtClean="0">
                <a:sym typeface="Symbol" pitchFamily="18" charset="2"/>
              </a:rPr>
              <a:t> in  the above equation.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522ECAE-8C7E-4F2E-8233-16772189ECB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Pascal’s Triangle</a:t>
            </a:r>
            <a:endParaRPr lang="en-CA" sz="2800" smtClean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137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2800" dirty="0" smtClean="0"/>
              <a:t>Since we have </a:t>
            </a:r>
            <a:r>
              <a:rPr lang="en-US" sz="2800" dirty="0" smtClean="0">
                <a:sym typeface="Symbol" pitchFamily="26" charset="2"/>
              </a:rPr>
              <a:t>C(n + 1, k) = C(n, k – 1) + C(n, k) and</a:t>
            </a:r>
            <a:br>
              <a:rPr lang="en-US" sz="2800" dirty="0" smtClean="0">
                <a:sym typeface="Symbol" pitchFamily="26" charset="2"/>
              </a:rPr>
            </a:br>
            <a:r>
              <a:rPr lang="en-US" sz="2800" dirty="0" smtClean="0">
                <a:sym typeface="Symbol" pitchFamily="26" charset="2"/>
              </a:rPr>
              <a:t>C(0, 0) = 1, we can use Pascal’s triangle to simplify the computation of C(n, k):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E22F393-2AB0-451E-9C69-E4A4038E751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3352800" y="327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C(0, 0)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2514600" y="3810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C(1, 0)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4191000" y="3810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C(1, 1)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1676400" y="4343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C(2, 0)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6296" name="Text Box 8"/>
          <p:cNvSpPr txBox="1">
            <a:spLocks noChangeArrowheads="1"/>
          </p:cNvSpPr>
          <p:nvPr/>
        </p:nvSpPr>
        <p:spPr bwMode="auto">
          <a:xfrm>
            <a:off x="3352800" y="4343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C(2, 1)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2</a:t>
            </a:r>
          </a:p>
        </p:txBody>
      </p:sp>
      <p:sp>
        <p:nvSpPr>
          <p:cNvPr id="396297" name="Text Box 9"/>
          <p:cNvSpPr txBox="1">
            <a:spLocks noChangeArrowheads="1"/>
          </p:cNvSpPr>
          <p:nvPr/>
        </p:nvSpPr>
        <p:spPr bwMode="auto">
          <a:xfrm>
            <a:off x="5029200" y="4343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C(2, 2)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6298" name="Text Box 10"/>
          <p:cNvSpPr txBox="1">
            <a:spLocks noChangeArrowheads="1"/>
          </p:cNvSpPr>
          <p:nvPr/>
        </p:nvSpPr>
        <p:spPr bwMode="auto">
          <a:xfrm>
            <a:off x="838200" y="487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C(3, 0) = </a:t>
            </a:r>
            <a:r>
              <a:rPr 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2514600" y="487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C(3, 1)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3</a:t>
            </a:r>
          </a:p>
        </p:txBody>
      </p:sp>
      <p:sp>
        <p:nvSpPr>
          <p:cNvPr id="396300" name="Text Box 12"/>
          <p:cNvSpPr txBox="1">
            <a:spLocks noChangeArrowheads="1"/>
          </p:cNvSpPr>
          <p:nvPr/>
        </p:nvSpPr>
        <p:spPr bwMode="auto">
          <a:xfrm>
            <a:off x="4191000" y="487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C(3, 2)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3</a:t>
            </a:r>
          </a:p>
        </p:txBody>
      </p:sp>
      <p:sp>
        <p:nvSpPr>
          <p:cNvPr id="396301" name="Text Box 13"/>
          <p:cNvSpPr txBox="1">
            <a:spLocks noChangeArrowheads="1"/>
          </p:cNvSpPr>
          <p:nvPr/>
        </p:nvSpPr>
        <p:spPr bwMode="auto">
          <a:xfrm>
            <a:off x="5867400" y="487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C(3, 3)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6302" name="Text Box 14"/>
          <p:cNvSpPr txBox="1">
            <a:spLocks noChangeArrowheads="1"/>
          </p:cNvSpPr>
          <p:nvPr/>
        </p:nvSpPr>
        <p:spPr bwMode="auto">
          <a:xfrm>
            <a:off x="0" y="541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C(4, 0)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6303" name="Text Box 15"/>
          <p:cNvSpPr txBox="1">
            <a:spLocks noChangeArrowheads="1"/>
          </p:cNvSpPr>
          <p:nvPr/>
        </p:nvSpPr>
        <p:spPr bwMode="auto">
          <a:xfrm>
            <a:off x="1676400" y="541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C(4, 1)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4</a:t>
            </a:r>
          </a:p>
        </p:txBody>
      </p:sp>
      <p:sp>
        <p:nvSpPr>
          <p:cNvPr id="396304" name="Text Box 16"/>
          <p:cNvSpPr txBox="1">
            <a:spLocks noChangeArrowheads="1"/>
          </p:cNvSpPr>
          <p:nvPr/>
        </p:nvSpPr>
        <p:spPr bwMode="auto">
          <a:xfrm>
            <a:off x="3352800" y="541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C(4, 2)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6</a:t>
            </a:r>
          </a:p>
        </p:txBody>
      </p:sp>
      <p:sp>
        <p:nvSpPr>
          <p:cNvPr id="396305" name="Text Box 17"/>
          <p:cNvSpPr txBox="1">
            <a:spLocks noChangeArrowheads="1"/>
          </p:cNvSpPr>
          <p:nvPr/>
        </p:nvSpPr>
        <p:spPr bwMode="auto">
          <a:xfrm>
            <a:off x="5029200" y="541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C(4, 3)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4</a:t>
            </a:r>
          </a:p>
        </p:txBody>
      </p:sp>
      <p:sp>
        <p:nvSpPr>
          <p:cNvPr id="396306" name="Text Box 18"/>
          <p:cNvSpPr txBox="1">
            <a:spLocks noChangeArrowheads="1"/>
          </p:cNvSpPr>
          <p:nvPr/>
        </p:nvSpPr>
        <p:spPr bwMode="auto">
          <a:xfrm>
            <a:off x="6705600" y="541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C(4, 4) = </a:t>
            </a:r>
            <a:r>
              <a:rPr lang="en-US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1</a:t>
            </a:r>
          </a:p>
        </p:txBody>
      </p:sp>
      <p:sp>
        <p:nvSpPr>
          <p:cNvPr id="396307" name="Line 19"/>
          <p:cNvSpPr>
            <a:spLocks noChangeShapeType="1"/>
          </p:cNvSpPr>
          <p:nvPr/>
        </p:nvSpPr>
        <p:spPr bwMode="auto">
          <a:xfrm>
            <a:off x="76200" y="2895600"/>
            <a:ext cx="0" cy="289560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ym typeface="Symbol" pitchFamily="26" charset="2"/>
            </a:endParaRPr>
          </a:p>
        </p:txBody>
      </p:sp>
      <p:sp>
        <p:nvSpPr>
          <p:cNvPr id="396308" name="Line 20"/>
          <p:cNvSpPr>
            <a:spLocks noChangeShapeType="1"/>
          </p:cNvSpPr>
          <p:nvPr/>
        </p:nvSpPr>
        <p:spPr bwMode="auto">
          <a:xfrm>
            <a:off x="76200" y="2895600"/>
            <a:ext cx="8229600" cy="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ym typeface="Symbol" pitchFamily="26" charset="2"/>
            </a:endParaRPr>
          </a:p>
        </p:txBody>
      </p:sp>
      <p:sp>
        <p:nvSpPr>
          <p:cNvPr id="396309" name="Text Box 21"/>
          <p:cNvSpPr txBox="1">
            <a:spLocks noChangeArrowheads="1"/>
          </p:cNvSpPr>
          <p:nvPr/>
        </p:nvSpPr>
        <p:spPr bwMode="auto">
          <a:xfrm>
            <a:off x="40386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k</a:t>
            </a:r>
          </a:p>
        </p:txBody>
      </p:sp>
      <p:sp>
        <p:nvSpPr>
          <p:cNvPr id="396310" name="Text Box 22"/>
          <p:cNvSpPr txBox="1">
            <a:spLocks noChangeArrowheads="1"/>
          </p:cNvSpPr>
          <p:nvPr/>
        </p:nvSpPr>
        <p:spPr bwMode="auto">
          <a:xfrm>
            <a:off x="76200" y="4114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42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6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6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6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/>
      <p:bldP spid="396293" grpId="0"/>
      <p:bldP spid="396294" grpId="0"/>
      <p:bldP spid="396295" grpId="0"/>
      <p:bldP spid="396296" grpId="0"/>
      <p:bldP spid="396297" grpId="0"/>
      <p:bldP spid="396298" grpId="0"/>
      <p:bldP spid="396299" grpId="0"/>
      <p:bldP spid="396300" grpId="0"/>
      <p:bldP spid="396301" grpId="0"/>
      <p:bldP spid="396302" grpId="0"/>
      <p:bldP spid="396303" grpId="0"/>
      <p:bldP spid="396304" grpId="0"/>
      <p:bldP spid="396305" grpId="0"/>
      <p:bldP spid="396306" grpId="0"/>
      <p:bldP spid="396307" grpId="0" animBg="1"/>
      <p:bldP spid="396308" grpId="0" animBg="1"/>
      <p:bldP spid="396309" grpId="0"/>
      <p:bldP spid="3963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Some other identities</a:t>
            </a:r>
            <a:endParaRPr lang="en-CA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4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762000"/>
                <a:ext cx="8534400" cy="5486400"/>
              </a:xfrm>
            </p:spPr>
            <p:txBody>
              <a:bodyPr/>
              <a:lstStyle/>
              <a:p>
                <a:pPr marL="0" indent="0">
                  <a:lnSpc>
                    <a:spcPct val="200000"/>
                  </a:lnSpc>
                  <a:spcAft>
                    <a:spcPct val="10000"/>
                  </a:spcAft>
                  <a:defRPr/>
                </a:pPr>
                <a:r>
                  <a:rPr lang="en-US" sz="2800" dirty="0" err="1" smtClean="0">
                    <a:sym typeface="Symbol" pitchFamily="26" charset="2"/>
                  </a:rPr>
                  <a:t>Vandermonde’s</a:t>
                </a:r>
                <a:r>
                  <a:rPr lang="en-US" sz="2800" dirty="0" smtClean="0">
                    <a:sym typeface="Symbol" pitchFamily="26" charset="2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itchFamily="26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𝑚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26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itchFamily="26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sym typeface="Symbol" pitchFamily="26" charset="2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26" charset="2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sym typeface="Symbol" pitchFamily="26" charset="2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26" charset="2"/>
                          </a:rPr>
                          <m:t>𝑟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</m:ctrlPr>
                              </m:eqArrPr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  <m:t>𝑚</m:t>
                                </m:r>
                              </m:e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eqAr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</m:ctrlPr>
                              </m:eqArrPr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  <m:t>𝑘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endParaRPr lang="en-US" sz="2800" dirty="0" smtClean="0">
                  <a:sym typeface="Symbol" pitchFamily="26" charset="2"/>
                </a:endParaRPr>
              </a:p>
              <a:p>
                <a:pPr marL="0" indent="0">
                  <a:lnSpc>
                    <a:spcPct val="200000"/>
                  </a:lnSpc>
                  <a:spcAft>
                    <a:spcPct val="10000"/>
                  </a:spcAft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26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2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𝑛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𝑛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sym typeface="Symbol" pitchFamily="26" charset="2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i="1">
                                        <a:latin typeface="Cambria Math" panose="02040503050406030204" pitchFamily="18" charset="0"/>
                                        <a:sym typeface="Symbol" pitchFamily="26" charset="2"/>
                                      </a:rPr>
                                      <m:t>𝑛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sym typeface="Symbol" pitchFamily="26" charset="2"/>
                                      </a:rPr>
                                      <m:t>𝑘</m:t>
                                    </m:r>
                                  </m:e>
                                </m:eqAr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 smtClean="0"/>
              </a:p>
              <a:p>
                <a:pPr marL="0" indent="0">
                  <a:lnSpc>
                    <a:spcPct val="200000"/>
                  </a:lnSpc>
                  <a:spcAft>
                    <a:spcPct val="10000"/>
                  </a:spcAft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26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eqArr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</m:ctrlPr>
                              </m:eqArr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endParaRPr lang="en-US" sz="2800" dirty="0" smtClean="0">
                  <a:sym typeface="Symbol" pitchFamily="26" charset="2"/>
                </a:endParaRPr>
              </a:p>
            </p:txBody>
          </p:sp>
        </mc:Choice>
        <mc:Fallback xmlns="">
          <p:sp>
            <p:nvSpPr>
              <p:cNvPr id="394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534400" cy="5486400"/>
              </a:xfrm>
              <a:blipFill>
                <a:blip r:embed="rId2"/>
                <a:stretch>
                  <a:fillRect l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FA5F870-78DC-49ED-905C-B22C338EC7E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4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Now it’s time to look at…</a:t>
            </a:r>
            <a:endParaRPr lang="en-CA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B758AEA-9510-4126-9B40-91CBC4BBD71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1143000" y="2590800"/>
            <a:ext cx="716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5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Discrete Probability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4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10600" cy="5105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/>
              <a:t>Everything you have learned about counting constitutes the basis for computing the </a:t>
            </a:r>
            <a:r>
              <a:rPr lang="en-US" sz="2800" b="1" dirty="0" smtClean="0">
                <a:solidFill>
                  <a:srgbClr val="00FFFF"/>
                </a:solidFill>
              </a:rPr>
              <a:t>probability</a:t>
            </a:r>
            <a:r>
              <a:rPr lang="en-US" sz="2800" dirty="0" smtClean="0"/>
              <a:t>  of events to happen.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/>
              <a:t>In the following, we will use the notion </a:t>
            </a:r>
            <a:r>
              <a:rPr lang="en-US" sz="2800" b="1" dirty="0" smtClean="0">
                <a:solidFill>
                  <a:srgbClr val="00FFFF"/>
                </a:solidFill>
              </a:rPr>
              <a:t>experiment</a:t>
            </a:r>
            <a:r>
              <a:rPr lang="en-US" sz="2800" dirty="0" smtClean="0"/>
              <a:t> for a procedure that yields one of a given set of possible outcomes.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/>
              <a:t>This set of possible outcomes is called the </a:t>
            </a:r>
            <a:r>
              <a:rPr lang="en-US" sz="2800" b="1" dirty="0" smtClean="0">
                <a:solidFill>
                  <a:srgbClr val="00FFFF"/>
                </a:solidFill>
              </a:rPr>
              <a:t>sample space</a:t>
            </a:r>
            <a:r>
              <a:rPr lang="en-US" sz="2800" dirty="0" smtClean="0"/>
              <a:t> of the experiment.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00FFFF"/>
                </a:solidFill>
              </a:rPr>
              <a:t>event</a:t>
            </a:r>
            <a:r>
              <a:rPr lang="en-US" sz="2800" dirty="0" smtClean="0"/>
              <a:t> is a subset of the sample space.</a:t>
            </a:r>
            <a:endParaRPr lang="en-US" sz="2800" dirty="0" smtClean="0">
              <a:effectLst/>
            </a:endParaRPr>
          </a:p>
          <a:p>
            <a:pPr marL="0" indent="0" eaLnBrk="1" hangingPunct="1">
              <a:defRPr/>
            </a:pPr>
            <a:endParaRPr lang="en-US" sz="2800" dirty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426940E-7F7C-479B-9F65-91B4FE82EBB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56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14400"/>
                <a:ext cx="8610600" cy="5105400"/>
              </a:xfrm>
            </p:spPr>
            <p:txBody>
              <a:bodyPr/>
              <a:lstStyle/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 smtClean="0"/>
                  <a:t>If all outcomes in the sample space are equally likely, the following definition of probability applies: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 smtClean="0"/>
                  <a:t>The probability of an event E, which is a subset of a finite sample space S of equally likely outcomes, is given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 smtClean="0"/>
                  <a:t>This is the </a:t>
                </a:r>
                <a:r>
                  <a:rPr lang="en-US" sz="2800" b="1" dirty="0" smtClean="0">
                    <a:solidFill>
                      <a:srgbClr val="00FFFF"/>
                    </a:solidFill>
                  </a:rPr>
                  <a:t>Laplace’s</a:t>
                </a:r>
                <a:r>
                  <a:rPr lang="en-US" sz="2800" dirty="0" smtClean="0"/>
                  <a:t> definition.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750" dirty="0" smtClean="0">
                    <a:effectLst/>
                  </a:rPr>
                  <a:t>Probability values range from </a:t>
                </a:r>
                <a:r>
                  <a:rPr lang="en-US" sz="2750" b="1" dirty="0" smtClean="0">
                    <a:solidFill>
                      <a:srgbClr val="00FFFF"/>
                    </a:solidFill>
                    <a:effectLst/>
                  </a:rPr>
                  <a:t>0</a:t>
                </a:r>
                <a:r>
                  <a:rPr lang="en-US" sz="2750" dirty="0" smtClean="0">
                    <a:effectLst/>
                  </a:rPr>
                  <a:t> (for an event that   will </a:t>
                </a:r>
                <a:r>
                  <a:rPr lang="en-US" sz="2750" b="1" dirty="0" smtClean="0">
                    <a:solidFill>
                      <a:srgbClr val="00FFFF"/>
                    </a:solidFill>
                    <a:effectLst/>
                  </a:rPr>
                  <a:t>never</a:t>
                </a:r>
                <a:r>
                  <a:rPr lang="en-US" sz="2750" dirty="0" smtClean="0">
                    <a:effectLst/>
                  </a:rPr>
                  <a:t> happen) to </a:t>
                </a:r>
                <a:r>
                  <a:rPr lang="en-US" sz="2750" b="1" dirty="0" smtClean="0">
                    <a:solidFill>
                      <a:srgbClr val="00FFFF"/>
                    </a:solidFill>
                    <a:effectLst/>
                  </a:rPr>
                  <a:t>1</a:t>
                </a:r>
                <a:r>
                  <a:rPr lang="en-US" sz="2750" dirty="0" smtClean="0">
                    <a:effectLst/>
                  </a:rPr>
                  <a:t> (for an event that will </a:t>
                </a:r>
                <a:r>
                  <a:rPr lang="en-US" sz="2750" b="1" dirty="0" smtClean="0">
                    <a:solidFill>
                      <a:srgbClr val="00FFFF"/>
                    </a:solidFill>
                    <a:effectLst/>
                  </a:rPr>
                  <a:t>always</a:t>
                </a:r>
                <a:r>
                  <a:rPr lang="en-US" sz="2750" dirty="0" smtClean="0">
                    <a:effectLst/>
                  </a:rPr>
                  <a:t> happen whenever the experiment is carried out).</a:t>
                </a:r>
              </a:p>
              <a:p>
                <a:pPr marL="0" indent="0" eaLnBrk="1" hangingPunct="1">
                  <a:defRPr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455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610600" cy="5105400"/>
              </a:xfrm>
              <a:blipFill>
                <a:blip r:embed="rId2"/>
                <a:stretch>
                  <a:fillRect l="-1415" t="-1193" r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084E382-ADA1-40EC-9291-C2034301E76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105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</a:rPr>
              <a:t>Example I: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/>
              <a:t>An urn contains four blue balls and five red balls. What is the probability that a ball chosen from the  urn is blue?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</a:rPr>
              <a:t>Solution: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/>
              <a:t>There are nine possible outcomes, and the event “blue ball is chosen” comprises four of these outcomes. Therefore, the probability of this         event is 4/9 or approximately 44.44%.</a:t>
            </a:r>
            <a:endParaRPr lang="en-US" sz="2800" dirty="0" smtClean="0">
              <a:effectLst/>
            </a:endParaRPr>
          </a:p>
          <a:p>
            <a:pPr marL="0" indent="0" eaLnBrk="1" hangingPunct="1">
              <a:defRPr/>
            </a:pPr>
            <a:endParaRPr lang="en-US" sz="2800" dirty="0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EC67609-21EE-45C4-BDFF-FFE9B185138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105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smtClean="0">
                <a:solidFill>
                  <a:srgbClr val="00FFFF"/>
                </a:solidFill>
              </a:rPr>
              <a:t>Example II: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smtClean="0"/>
              <a:t>What is the probability of winning the lottery 6/49, that is, picking the correct set of six numbers out of 49?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smtClean="0">
                <a:solidFill>
                  <a:srgbClr val="00FFFF"/>
                </a:solidFill>
              </a:rPr>
              <a:t>Solution: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smtClean="0"/>
              <a:t>There are C(49, 6) possible outcomes. Only one of these outcomes will actually make us win the lottery.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smtClean="0"/>
              <a:t>p(E) = 1/C(49, 6) = 1/13,983,816 </a:t>
            </a:r>
            <a:endParaRPr lang="en-US" sz="2800" smtClean="0">
              <a:effectLst/>
            </a:endParaRPr>
          </a:p>
          <a:p>
            <a:pPr marL="0" indent="0" eaLnBrk="1" hangingPunct="1">
              <a:defRPr/>
            </a:pPr>
            <a:endParaRPr lang="en-US" sz="2800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F2BA16B-463C-4D10-B240-F816380AC66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77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90600"/>
                <a:ext cx="8610600" cy="5105400"/>
              </a:xfrm>
            </p:spPr>
            <p:txBody>
              <a:bodyPr/>
              <a:lstStyle/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400" b="1" dirty="0" smtClean="0">
                    <a:solidFill>
                      <a:srgbClr val="00FFFF"/>
                    </a:solidFill>
                  </a:rPr>
                  <a:t>Example </a:t>
                </a:r>
                <a:r>
                  <a:rPr lang="en-US" sz="2400" b="1" dirty="0" err="1" smtClean="0">
                    <a:solidFill>
                      <a:srgbClr val="00FFFF"/>
                    </a:solidFill>
                  </a:rPr>
                  <a:t>IIl</a:t>
                </a:r>
                <a:r>
                  <a:rPr lang="en-US" sz="2400" b="1" dirty="0" smtClean="0">
                    <a:solidFill>
                      <a:srgbClr val="00FFFF"/>
                    </a:solidFill>
                  </a:rPr>
                  <a:t>:</a:t>
                </a:r>
              </a:p>
              <a:p>
                <a:pPr marL="0" indent="0">
                  <a:spcAft>
                    <a:spcPct val="20000"/>
                  </a:spcAft>
                  <a:defRPr/>
                </a:pPr>
                <a:r>
                  <a:rPr lang="en-US" sz="2400" dirty="0"/>
                  <a:t>Find the probability that a hand of five cards in poker contains four cards of one kind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spcAft>
                    <a:spcPct val="20000"/>
                  </a:spcAft>
                  <a:defRPr/>
                </a:pPr>
                <a:endParaRPr lang="en-US" sz="1200" dirty="0" smtClean="0"/>
              </a:p>
              <a:p>
                <a:pPr marL="0" indent="0">
                  <a:spcAft>
                    <a:spcPct val="20000"/>
                  </a:spcAft>
                  <a:defRPr/>
                </a:pPr>
                <a:r>
                  <a:rPr lang="en-US" sz="2400" b="1" dirty="0" smtClean="0">
                    <a:solidFill>
                      <a:srgbClr val="00FFFF"/>
                    </a:solidFill>
                  </a:rPr>
                  <a:t>Solution:</a:t>
                </a:r>
              </a:p>
              <a:p>
                <a:pPr marL="0" indent="0">
                  <a:spcAft>
                    <a:spcPct val="20000"/>
                  </a:spcAft>
                  <a:defRPr/>
                </a:pPr>
                <a:r>
                  <a:rPr lang="en-US" sz="2400" dirty="0" smtClean="0"/>
                  <a:t>By </a:t>
                </a:r>
                <a:r>
                  <a:rPr lang="en-US" sz="2400" dirty="0"/>
                  <a:t>the product rule, the number of hands of five cards with four cards of one </a:t>
                </a:r>
                <a:r>
                  <a:rPr lang="en-US" sz="2400" dirty="0" smtClean="0"/>
                  <a:t>kind is </a:t>
                </a:r>
                <a:r>
                  <a:rPr lang="en-US" sz="2400" dirty="0"/>
                  <a:t>the product of the number of ways to pick one kind, the number of ways to pick the four </a:t>
                </a:r>
                <a:r>
                  <a:rPr lang="en-US" sz="2400" dirty="0" smtClean="0"/>
                  <a:t>of this </a:t>
                </a:r>
                <a:r>
                  <a:rPr lang="en-US" sz="2400" dirty="0"/>
                  <a:t>kind out of the four in the deck of this kind, and the number of </a:t>
                </a:r>
                <a:r>
                  <a:rPr lang="en-US" sz="2400" dirty="0" smtClean="0"/>
                  <a:t> ways </a:t>
                </a:r>
                <a:r>
                  <a:rPr lang="en-US" sz="2400" dirty="0"/>
                  <a:t>to pick the fifth </a:t>
                </a:r>
                <a:r>
                  <a:rPr lang="en-US" sz="2400" dirty="0" smtClean="0"/>
                  <a:t>card. This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/>
                  <a:t>.     And </a:t>
                </a:r>
                <a:r>
                  <a:rPr lang="en-US" sz="2400" dirty="0"/>
                  <a:t>we know there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different hands of </a:t>
                </a:r>
                <a:r>
                  <a:rPr lang="en-US" sz="2400" dirty="0" smtClean="0"/>
                  <a:t>5 cards</a:t>
                </a:r>
                <a:r>
                  <a:rPr lang="en-US" sz="2400" dirty="0"/>
                  <a:t>. </a:t>
                </a:r>
                <a:r>
                  <a:rPr lang="en-US" sz="2400" dirty="0" smtClean="0"/>
                  <a:t>  So </a:t>
                </a:r>
                <a:r>
                  <a:rPr lang="en-US" sz="2400" dirty="0"/>
                  <a:t>the probability is</a:t>
                </a:r>
                <a:endParaRPr lang="en-US" sz="2400" dirty="0" smtClean="0"/>
              </a:p>
              <a:p>
                <a:pPr marL="0" indent="0">
                  <a:spcAft>
                    <a:spcPct val="2000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48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0003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57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610600" cy="5105400"/>
              </a:xfrm>
              <a:blipFill>
                <a:blip r:embed="rId2"/>
                <a:stretch>
                  <a:fillRect l="-1062" t="-836" r="-142" b="-8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F2BA16B-463C-4D10-B240-F816380AC66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Complementary Events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87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90600"/>
                <a:ext cx="8610600" cy="5105400"/>
              </a:xfrm>
            </p:spPr>
            <p:txBody>
              <a:bodyPr/>
              <a:lstStyle/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 smtClean="0"/>
                  <a:t>Let E be an event in a sample space S. The probability of an 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 smtClean="0"/>
                  <a:t>, the </a:t>
                </a:r>
                <a:r>
                  <a:rPr lang="en-US" sz="2800" b="1" dirty="0" smtClean="0">
                    <a:solidFill>
                      <a:srgbClr val="00FFFF"/>
                    </a:solidFill>
                  </a:rPr>
                  <a:t>complementary event</a:t>
                </a:r>
                <a:r>
                  <a:rPr lang="en-US" sz="2800" dirty="0" smtClean="0"/>
                  <a:t> of E, is given by</a:t>
                </a:r>
              </a:p>
              <a:p>
                <a:pPr marL="0" indent="0">
                  <a:spcAft>
                    <a:spcPct val="20000"/>
                  </a:spcAft>
                  <a:defRPr/>
                </a:pPr>
                <a:r>
                  <a:rPr lang="en-US" sz="2800" dirty="0" smtClean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 smtClean="0"/>
                  <a:t>) = 1 – p(E).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 smtClean="0"/>
                  <a:t>This can easily be shown:</a:t>
                </a:r>
              </a:p>
              <a:p>
                <a:pPr marL="0" indent="0">
                  <a:spcAft>
                    <a:spcPct val="20000"/>
                  </a:spcAft>
                  <a:defRPr/>
                </a:pP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= (|S| - |E|)/|S| = 1 - |E|/|S| = 1 – p(E).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This rule is useful if it is easier to determine the probability of the complementary event than the probability of the event itself.  </a:t>
                </a:r>
              </a:p>
            </p:txBody>
          </p:sp>
        </mc:Choice>
        <mc:Fallback xmlns="">
          <p:sp>
            <p:nvSpPr>
              <p:cNvPr id="458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610600" cy="5105400"/>
              </a:xfrm>
              <a:blipFill>
                <a:blip r:embed="rId2"/>
                <a:stretch>
                  <a:fillRect l="-1486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54CAFED-BBF9-42BB-95F5-F67B20F1010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Complementary Events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92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90600"/>
                <a:ext cx="8610600" cy="5105400"/>
              </a:xfrm>
            </p:spPr>
            <p:txBody>
              <a:bodyPr/>
              <a:lstStyle/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</a:rPr>
                  <a:t>Example I:</a:t>
                </a:r>
                <a:r>
                  <a:rPr lang="en-US" sz="2800" dirty="0" smtClean="0"/>
                  <a:t> A sequence of 10 bits is randomly generated. What is the probability that at least one of these bits is zero?</a:t>
                </a:r>
              </a:p>
              <a:p>
                <a:pPr marL="0" indent="0">
                  <a:spcAft>
                    <a:spcPct val="20000"/>
                  </a:spcAft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</a:rPr>
                  <a:t>Solution:</a:t>
                </a:r>
                <a:r>
                  <a:rPr lang="en-US" sz="2800" dirty="0" smtClean="0"/>
                  <a:t> There are 2</a:t>
                </a:r>
                <a:r>
                  <a:rPr lang="en-US" sz="2800" baseline="30000" dirty="0" smtClean="0"/>
                  <a:t>10</a:t>
                </a:r>
                <a:r>
                  <a:rPr lang="en-US" sz="2800" dirty="0" smtClean="0"/>
                  <a:t> = 1024 possible outcomes of generating such a sequence. The event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 smtClean="0"/>
                  <a:t>, </a:t>
                </a:r>
                <a:r>
                  <a:rPr lang="en-US" sz="2800" b="1" dirty="0" smtClean="0">
                    <a:solidFill>
                      <a:srgbClr val="00FFFF"/>
                    </a:solidFill>
                  </a:rPr>
                  <a:t>“none of the bits is zero”</a:t>
                </a:r>
                <a:r>
                  <a:rPr lang="en-US" sz="2800" dirty="0" smtClean="0"/>
                  <a:t>, includes only one of these outcomes, namely the sequence 1111111111.</a:t>
                </a:r>
              </a:p>
              <a:p>
                <a:pPr marL="0" indent="0">
                  <a:spcAft>
                    <a:spcPct val="20000"/>
                  </a:spcAft>
                  <a:defRPr/>
                </a:pPr>
                <a:r>
                  <a:rPr lang="en-US" sz="2800" dirty="0" smtClean="0"/>
                  <a:t>Therefore,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 smtClean="0"/>
                  <a:t>) = 1/1024.</a:t>
                </a:r>
              </a:p>
              <a:p>
                <a:pPr marL="0" indent="0">
                  <a:spcAft>
                    <a:spcPct val="20000"/>
                  </a:spcAft>
                  <a:defRPr/>
                </a:pPr>
                <a:r>
                  <a:rPr lang="en-US" sz="2800" dirty="0" smtClean="0"/>
                  <a:t>Now p(E) can easily be computed as </a:t>
                </a:r>
                <a:br>
                  <a:rPr lang="en-US" sz="2800" dirty="0" smtClean="0"/>
                </a:br>
                <a:r>
                  <a:rPr lang="en-US" sz="2800" dirty="0" smtClean="0"/>
                  <a:t>p(E) = 1 –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 smtClean="0"/>
                  <a:t>) = 1 – 1/1024 = 1023/1024.</a:t>
                </a:r>
                <a:r>
                  <a:rPr lang="en-US" sz="2800" dirty="0" smtClean="0">
                    <a:effectLst/>
                  </a:rPr>
                  <a:t> 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479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610600" cy="5105400"/>
              </a:xfrm>
              <a:blipFill>
                <a:blip r:embed="rId2"/>
                <a:stretch>
                  <a:fillRect l="-1415" t="-1314" r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98FA2B1-C958-4495-82F3-A182F1BA60F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Permutations and Combinations</a:t>
            </a:r>
            <a:endParaRPr lang="en-CA" dirty="0" smtClean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So how can we compute how many different subsets of people can be picked (that is, we want to disregard the order of picking) 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To find out about this, we need to look at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permutations.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2800" b="1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permutation</a:t>
            </a:r>
            <a:r>
              <a:rPr lang="en-US" sz="2800" smtClean="0">
                <a:sym typeface="Symbol" pitchFamily="18" charset="2"/>
              </a:rPr>
              <a:t> of a set of distinct objects is an ordered arrangement of these objects.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An ordered arrangement of r elements of a set is called an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r-permutation</a:t>
            </a:r>
            <a:r>
              <a:rPr lang="en-US" sz="2800" smtClean="0">
                <a:sym typeface="Symbol" pitchFamily="18" charset="2"/>
              </a:rPr>
              <a:t>.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015169F-9B66-46AB-93C7-13903FA3D08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Complementary Events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14400"/>
                <a:ext cx="8763000" cy="5257800"/>
              </a:xfrm>
            </p:spPr>
            <p:txBody>
              <a:bodyPr/>
              <a:lstStyle/>
              <a:p>
                <a:pPr marL="0" indent="0" eaLnBrk="1" hangingPunct="1">
                  <a:spcBef>
                    <a:spcPct val="10000"/>
                  </a:spcBef>
                  <a:spcAft>
                    <a:spcPct val="10000"/>
                  </a:spcAft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</a:rPr>
                  <a:t>Example II:</a:t>
                </a:r>
                <a:r>
                  <a:rPr lang="en-US" sz="2800" dirty="0" smtClean="0"/>
                  <a:t> What is the probability that at least two out of 36 people have the same birthday?</a:t>
                </a:r>
              </a:p>
              <a:p>
                <a:pPr marL="0" indent="0" eaLnBrk="1" hangingPunct="1">
                  <a:spcBef>
                    <a:spcPct val="10000"/>
                  </a:spcBef>
                  <a:spcAft>
                    <a:spcPct val="10000"/>
                  </a:spcAft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</a:rPr>
                  <a:t>Solution:</a:t>
                </a:r>
                <a:r>
                  <a:rPr lang="en-US" sz="2800" dirty="0" smtClean="0"/>
                  <a:t> The sample space S encompasses all possibilities for the birthdays of the 36 people,</a:t>
                </a:r>
                <a:br>
                  <a:rPr lang="en-US" sz="2800" dirty="0" smtClean="0"/>
                </a:br>
                <a:r>
                  <a:rPr lang="en-US" sz="2800" dirty="0" smtClean="0"/>
                  <a:t>so |S| = 365</a:t>
                </a:r>
                <a:r>
                  <a:rPr lang="en-US" sz="2800" baseline="30000" dirty="0" smtClean="0"/>
                  <a:t>36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spcBef>
                    <a:spcPct val="10000"/>
                  </a:spcBef>
                  <a:spcAft>
                    <a:spcPct val="10000"/>
                  </a:spcAft>
                  <a:defRPr/>
                </a:pPr>
                <a:r>
                  <a:rPr lang="en-US" sz="2800" dirty="0" smtClean="0"/>
                  <a:t>Let us consider the 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 smtClean="0"/>
                  <a:t> (“no two people out of  36 have the same birthday”).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 smtClean="0"/>
                  <a:t> includes P(365, 36) outcomes (365 possibilities for the first person’s birthday, 364 for the second, and so on). </a:t>
                </a:r>
              </a:p>
              <a:p>
                <a:pPr marL="0" indent="0">
                  <a:spcBef>
                    <a:spcPct val="10000"/>
                  </a:spcBef>
                  <a:spcAft>
                    <a:spcPct val="10000"/>
                  </a:spcAft>
                  <a:defRPr/>
                </a:pPr>
                <a:endParaRPr lang="en-US" sz="1200" dirty="0" smtClean="0"/>
              </a:p>
              <a:p>
                <a:pPr marL="0" indent="0">
                  <a:spcBef>
                    <a:spcPct val="10000"/>
                  </a:spcBef>
                  <a:spcAft>
                    <a:spcPct val="10000"/>
                  </a:spcAft>
                  <a:defRPr/>
                </a:pPr>
                <a:r>
                  <a:rPr lang="en-US" sz="2800" dirty="0" smtClean="0"/>
                  <a:t>Then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 smtClean="0"/>
                  <a:t>) = P(365, 36)/365</a:t>
                </a:r>
                <a:r>
                  <a:rPr lang="en-US" sz="2800" baseline="30000" dirty="0" smtClean="0"/>
                  <a:t>36</a:t>
                </a:r>
                <a:r>
                  <a:rPr lang="en-US" sz="2800" dirty="0" smtClean="0"/>
                  <a:t> = 0.168,</a:t>
                </a:r>
                <a:br>
                  <a:rPr lang="en-US" sz="2800" dirty="0" smtClean="0"/>
                </a:br>
                <a:r>
                  <a:rPr lang="en-US" sz="2800" dirty="0" smtClean="0"/>
                  <a:t>so p(E) = 0.832 or 83.2%</a:t>
                </a:r>
              </a:p>
            </p:txBody>
          </p:sp>
        </mc:Choice>
        <mc:Fallback xmlns="">
          <p:sp>
            <p:nvSpPr>
              <p:cNvPr id="409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763000" cy="5257800"/>
              </a:xfrm>
              <a:blipFill>
                <a:blip r:embed="rId2"/>
                <a:stretch>
                  <a:fillRect l="-1461" t="-1159" b="-3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D9EF652-FB38-406F-8FF5-392E3A9D096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447800"/>
                <a:ext cx="8534400" cy="1828800"/>
              </a:xfrm>
            </p:spPr>
            <p:txBody>
              <a:bodyPr/>
              <a:lstStyle/>
              <a:p>
                <a:pPr marL="0" indent="0" eaLnBrk="1" hangingPunct="1">
                  <a:spcAft>
                    <a:spcPct val="50000"/>
                  </a:spcAft>
                  <a:defRPr/>
                </a:pPr>
                <a:r>
                  <a:rPr lang="en-US" sz="2800" dirty="0" smtClean="0"/>
                  <a:t>Let E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and E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 be events in the sample space S.</a:t>
                </a:r>
                <a:br>
                  <a:rPr lang="en-US" sz="2800" dirty="0" smtClean="0"/>
                </a:br>
                <a:r>
                  <a:rPr lang="en-US" sz="2800" dirty="0" smtClean="0"/>
                  <a:t>Then we have:</a:t>
                </a:r>
              </a:p>
              <a:p>
                <a:pPr marL="0" indent="0" eaLnBrk="1" hangingPunct="1">
                  <a:spcAft>
                    <a:spcPct val="500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∩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</a:p>
            </p:txBody>
          </p:sp>
        </mc:Choice>
        <mc:Fallback xmlns="">
          <p:sp>
            <p:nvSpPr>
              <p:cNvPr id="411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534400" cy="1828800"/>
              </a:xfrm>
              <a:blipFill>
                <a:blip r:embed="rId2"/>
                <a:stretch>
                  <a:fillRect l="-1500" t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98DD38A-0FDA-4229-A385-47EF9D3469D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304800" y="3581400"/>
            <a:ext cx="853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5000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Does this remind you of something?</a:t>
            </a:r>
          </a:p>
          <a:p>
            <a:pPr>
              <a:spcAft>
                <a:spcPct val="5000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 course, the principle of </a:t>
            </a:r>
            <a:r>
              <a:rPr lang="en-US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inclusion-exclusion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1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 autoUpdateAnimBg="0"/>
      <p:bldP spid="41165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105400"/>
          </a:xfrm>
        </p:spPr>
        <p:txBody>
          <a:bodyPr/>
          <a:lstStyle/>
          <a:p>
            <a:pPr marL="0" indent="0" eaLnBrk="1" hangingPunct="1">
              <a:spcAft>
                <a:spcPct val="5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</a:rPr>
              <a:t>Example:</a:t>
            </a:r>
            <a:r>
              <a:rPr lang="en-US" sz="2800" dirty="0" smtClean="0"/>
              <a:t> What is the probability of a positive integer selected at random from the set of positive integers not exceeding 100 to be divisible by 2 or 5? </a:t>
            </a:r>
          </a:p>
          <a:p>
            <a:pPr marL="0" indent="0" eaLnBrk="1" hangingPunct="1">
              <a:spcAft>
                <a:spcPct val="5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</a:rPr>
              <a:t>Solution:</a:t>
            </a:r>
            <a:r>
              <a:rPr lang="en-US" sz="2800" dirty="0" smtClean="0"/>
              <a:t> </a:t>
            </a:r>
          </a:p>
          <a:p>
            <a:pPr marL="0" indent="0" eaLnBrk="1" hangingPunct="1">
              <a:spcAft>
                <a:spcPct val="5000"/>
              </a:spcAft>
              <a:defRPr/>
            </a:pPr>
            <a:r>
              <a:rPr lang="en-US" sz="2800" dirty="0" smtClean="0"/>
              <a:t>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: “integer is divisible by 2”</a:t>
            </a:r>
            <a:br>
              <a:rPr lang="en-US" sz="2800" dirty="0" smtClean="0"/>
            </a:br>
            <a:r>
              <a:rPr lang="en-US" sz="2800" dirty="0" smtClean="0"/>
              <a:t>  E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: “integer is divisible by 5”</a:t>
            </a:r>
          </a:p>
          <a:p>
            <a:pPr marL="0" indent="0" eaLnBrk="1" hangingPunct="1">
              <a:defRPr/>
            </a:pPr>
            <a:r>
              <a:rPr lang="en-US" sz="2800" dirty="0" smtClean="0"/>
              <a:t>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{2, 4, 6, …, 100}</a:t>
            </a:r>
          </a:p>
          <a:p>
            <a:pPr marL="0" indent="0" eaLnBrk="1" hangingPunct="1">
              <a:defRPr/>
            </a:pPr>
            <a:r>
              <a:rPr lang="en-US" sz="2800" dirty="0" smtClean="0"/>
              <a:t>|E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| = 50</a:t>
            </a:r>
          </a:p>
          <a:p>
            <a:pPr marL="0" indent="0" eaLnBrk="1" hangingPunct="1">
              <a:defRPr/>
            </a:pPr>
            <a:r>
              <a:rPr lang="en-US" sz="2800" dirty="0" smtClean="0"/>
              <a:t>p(E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0.5</a:t>
            </a:r>
            <a:r>
              <a:rPr lang="en-US" sz="3200" dirty="0" smtClean="0"/>
              <a:t> 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40AB52A-1B3B-4E8C-83A6-CAF455D9FFA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105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/>
              <a:t>E</a:t>
            </a:r>
            <a:r>
              <a:rPr lang="en-US" sz="2800" baseline="-25000" smtClean="0"/>
              <a:t>5</a:t>
            </a:r>
            <a:r>
              <a:rPr lang="en-US" sz="2800" smtClean="0"/>
              <a:t> = {5, 10, 15, …, 100}</a:t>
            </a:r>
          </a:p>
          <a:p>
            <a:pPr marL="0" indent="0" eaLnBrk="1" hangingPunct="1">
              <a:defRPr/>
            </a:pPr>
            <a:r>
              <a:rPr lang="en-US" sz="2800" smtClean="0"/>
              <a:t>|E</a:t>
            </a:r>
            <a:r>
              <a:rPr lang="en-US" sz="2800" baseline="-25000" smtClean="0"/>
              <a:t>5</a:t>
            </a:r>
            <a:r>
              <a:rPr lang="en-US" sz="2800" smtClean="0"/>
              <a:t>| = 20</a:t>
            </a:r>
          </a:p>
          <a:p>
            <a:pPr marL="0" indent="0" eaLnBrk="1" hangingPunct="1">
              <a:defRPr/>
            </a:pPr>
            <a:r>
              <a:rPr lang="en-US" sz="2800" smtClean="0"/>
              <a:t>p(E</a:t>
            </a:r>
            <a:r>
              <a:rPr lang="en-US" sz="2800" baseline="-25000" smtClean="0"/>
              <a:t>5</a:t>
            </a:r>
            <a:r>
              <a:rPr lang="en-US" sz="2800" smtClean="0"/>
              <a:t>) = 0.2</a:t>
            </a:r>
          </a:p>
          <a:p>
            <a:pPr marL="0" indent="0" eaLnBrk="1" hangingPunct="1">
              <a:defRPr/>
            </a:pPr>
            <a:endParaRPr lang="en-US" sz="1600" smtClean="0"/>
          </a:p>
          <a:p>
            <a:pPr marL="0" indent="0" eaLnBrk="1" hangingPunct="1">
              <a:defRPr/>
            </a:pPr>
            <a:r>
              <a:rPr lang="en-US" sz="2800" smtClean="0"/>
              <a:t>E</a:t>
            </a:r>
            <a:r>
              <a:rPr lang="en-US" sz="2800" baseline="-25000" smtClean="0"/>
              <a:t>2</a:t>
            </a:r>
            <a:r>
              <a:rPr lang="en-US" sz="2800" smtClean="0"/>
              <a:t> </a:t>
            </a:r>
            <a:r>
              <a:rPr lang="en-US" sz="2800" smtClean="0">
                <a:sym typeface="Symbol" pitchFamily="18" charset="2"/>
              </a:rPr>
              <a:t> E</a:t>
            </a:r>
            <a:r>
              <a:rPr lang="en-US" sz="2800" baseline="-25000" smtClean="0">
                <a:sym typeface="Symbol" pitchFamily="18" charset="2"/>
              </a:rPr>
              <a:t>5</a:t>
            </a:r>
            <a:r>
              <a:rPr lang="en-US" sz="2800" smtClean="0">
                <a:sym typeface="Symbol" pitchFamily="18" charset="2"/>
              </a:rPr>
              <a:t> = {10, 20, 30, …, 100}</a:t>
            </a:r>
          </a:p>
          <a:p>
            <a:pPr marL="0" indent="0" eaLnBrk="1" hangingPunct="1">
              <a:defRPr/>
            </a:pPr>
            <a:r>
              <a:rPr lang="en-US" sz="2800" smtClean="0"/>
              <a:t>|E</a:t>
            </a:r>
            <a:r>
              <a:rPr lang="en-US" sz="2800" baseline="-25000" smtClean="0"/>
              <a:t>2</a:t>
            </a:r>
            <a:r>
              <a:rPr lang="en-US" sz="2800" smtClean="0"/>
              <a:t> </a:t>
            </a:r>
            <a:r>
              <a:rPr lang="en-US" sz="2800" smtClean="0">
                <a:sym typeface="Symbol" pitchFamily="18" charset="2"/>
              </a:rPr>
              <a:t> E</a:t>
            </a:r>
            <a:r>
              <a:rPr lang="en-US" sz="2800" baseline="-25000" smtClean="0">
                <a:sym typeface="Symbol" pitchFamily="18" charset="2"/>
              </a:rPr>
              <a:t>5</a:t>
            </a:r>
            <a:r>
              <a:rPr lang="en-US" sz="2800" smtClean="0">
                <a:sym typeface="Symbol" pitchFamily="18" charset="2"/>
              </a:rPr>
              <a:t>| = 10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p(</a:t>
            </a:r>
            <a:r>
              <a:rPr lang="en-US" sz="2800" smtClean="0"/>
              <a:t>E</a:t>
            </a:r>
            <a:r>
              <a:rPr lang="en-US" sz="2800" baseline="-25000" smtClean="0"/>
              <a:t>2</a:t>
            </a:r>
            <a:r>
              <a:rPr lang="en-US" sz="2800" smtClean="0"/>
              <a:t> </a:t>
            </a:r>
            <a:r>
              <a:rPr lang="en-US" sz="2800" smtClean="0">
                <a:sym typeface="Symbol" pitchFamily="18" charset="2"/>
              </a:rPr>
              <a:t> E</a:t>
            </a:r>
            <a:r>
              <a:rPr lang="en-US" sz="2800" baseline="-25000" smtClean="0">
                <a:sym typeface="Symbol" pitchFamily="18" charset="2"/>
              </a:rPr>
              <a:t>5</a:t>
            </a:r>
            <a:r>
              <a:rPr lang="en-US" sz="2800" smtClean="0">
                <a:sym typeface="Symbol" pitchFamily="18" charset="2"/>
              </a:rPr>
              <a:t>) = 0.1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p(</a:t>
            </a:r>
            <a:r>
              <a:rPr lang="en-US" sz="2800" smtClean="0"/>
              <a:t>E</a:t>
            </a:r>
            <a:r>
              <a:rPr lang="en-US" sz="2800" baseline="-25000" smtClean="0"/>
              <a:t>2</a:t>
            </a:r>
            <a:r>
              <a:rPr lang="en-US" sz="2800" smtClean="0"/>
              <a:t> </a:t>
            </a:r>
            <a:r>
              <a:rPr lang="en-US" sz="2800" smtClean="0">
                <a:sym typeface="Symbol" pitchFamily="18" charset="2"/>
              </a:rPr>
              <a:t> E</a:t>
            </a:r>
            <a:r>
              <a:rPr lang="en-US" sz="2800" baseline="-25000" smtClean="0">
                <a:sym typeface="Symbol" pitchFamily="18" charset="2"/>
              </a:rPr>
              <a:t>5</a:t>
            </a:r>
            <a:r>
              <a:rPr lang="en-US" sz="2800" smtClean="0">
                <a:sym typeface="Symbol" pitchFamily="18" charset="2"/>
              </a:rPr>
              <a:t>) = p(</a:t>
            </a:r>
            <a:r>
              <a:rPr lang="en-US" sz="2800" smtClean="0"/>
              <a:t>E</a:t>
            </a:r>
            <a:r>
              <a:rPr lang="en-US" sz="2800" baseline="-25000" smtClean="0"/>
              <a:t>2</a:t>
            </a:r>
            <a:r>
              <a:rPr lang="en-US" sz="2800" smtClean="0">
                <a:sym typeface="Symbol" pitchFamily="18" charset="2"/>
              </a:rPr>
              <a:t>) + p(</a:t>
            </a:r>
            <a:r>
              <a:rPr lang="en-US" sz="2800" smtClean="0"/>
              <a:t>E</a:t>
            </a:r>
            <a:r>
              <a:rPr lang="en-US" sz="2800" baseline="-25000" smtClean="0"/>
              <a:t>5</a:t>
            </a:r>
            <a:r>
              <a:rPr lang="en-US" sz="2800" smtClean="0">
                <a:sym typeface="Symbol" pitchFamily="18" charset="2"/>
              </a:rPr>
              <a:t>)</a:t>
            </a:r>
            <a:r>
              <a:rPr lang="en-US" sz="2800" baseline="-25000" smtClean="0"/>
              <a:t> </a:t>
            </a:r>
            <a:r>
              <a:rPr lang="en-US" sz="2800" smtClean="0">
                <a:sym typeface="Symbol" pitchFamily="18" charset="2"/>
              </a:rPr>
              <a:t>– p(</a:t>
            </a:r>
            <a:r>
              <a:rPr lang="en-US" sz="2800" smtClean="0"/>
              <a:t>E</a:t>
            </a:r>
            <a:r>
              <a:rPr lang="en-US" sz="2800" baseline="-25000" smtClean="0"/>
              <a:t>2</a:t>
            </a:r>
            <a:r>
              <a:rPr lang="en-US" sz="2800" smtClean="0"/>
              <a:t> </a:t>
            </a:r>
            <a:r>
              <a:rPr lang="en-US" sz="2800" smtClean="0">
                <a:sym typeface="Symbol" pitchFamily="18" charset="2"/>
              </a:rPr>
              <a:t> E</a:t>
            </a:r>
            <a:r>
              <a:rPr lang="en-US" sz="2800" baseline="-25000" smtClean="0">
                <a:sym typeface="Symbol" pitchFamily="18" charset="2"/>
              </a:rPr>
              <a:t>5 </a:t>
            </a:r>
            <a:r>
              <a:rPr lang="en-US" sz="2800" smtClean="0">
                <a:sym typeface="Symbol" pitchFamily="18" charset="2"/>
              </a:rPr>
              <a:t>)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p(</a:t>
            </a:r>
            <a:r>
              <a:rPr lang="en-US" sz="2800" smtClean="0"/>
              <a:t>E</a:t>
            </a:r>
            <a:r>
              <a:rPr lang="en-US" sz="2800" baseline="-25000" smtClean="0"/>
              <a:t>2</a:t>
            </a:r>
            <a:r>
              <a:rPr lang="en-US" sz="2800" smtClean="0"/>
              <a:t> </a:t>
            </a:r>
            <a:r>
              <a:rPr lang="en-US" sz="2800" smtClean="0">
                <a:sym typeface="Symbol" pitchFamily="18" charset="2"/>
              </a:rPr>
              <a:t> E</a:t>
            </a:r>
            <a:r>
              <a:rPr lang="en-US" sz="2800" baseline="-25000" smtClean="0">
                <a:sym typeface="Symbol" pitchFamily="18" charset="2"/>
              </a:rPr>
              <a:t>5</a:t>
            </a:r>
            <a:r>
              <a:rPr lang="en-US" sz="2800" smtClean="0">
                <a:sym typeface="Symbol" pitchFamily="18" charset="2"/>
              </a:rPr>
              <a:t>) = 0.5 + 0.2 – 0.1 = 0.6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EBC8277-51EF-4C02-B9FA-03013953840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3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3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/>
              <a:t>What happens if the outcomes of an experiment are </a:t>
            </a:r>
            <a:r>
              <a:rPr lang="en-US" sz="2800" b="1" dirty="0" smtClean="0">
                <a:solidFill>
                  <a:srgbClr val="00FFFF"/>
                </a:solidFill>
              </a:rPr>
              <a:t>not</a:t>
            </a:r>
            <a:r>
              <a:rPr lang="en-US" sz="2800" dirty="0" smtClean="0"/>
              <a:t> equally likely?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/>
              <a:t>In that case, we assign a probability p(s) to each outcome </a:t>
            </a:r>
            <a:r>
              <a:rPr lang="en-US" sz="2800" dirty="0" err="1" smtClean="0"/>
              <a:t>s</a:t>
            </a:r>
            <a:r>
              <a:rPr lang="en-US" sz="2800" dirty="0" err="1" smtClean="0">
                <a:sym typeface="Symbol" pitchFamily="18" charset="2"/>
              </a:rPr>
              <a:t>S</a:t>
            </a:r>
            <a:r>
              <a:rPr lang="en-US" sz="2800" dirty="0" smtClean="0">
                <a:sym typeface="Symbol" pitchFamily="18" charset="2"/>
              </a:rPr>
              <a:t>, where S is the sample space.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Two conditions have to be met: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(1):   0  p(s)  1 for each </a:t>
            </a:r>
            <a:r>
              <a:rPr lang="en-US" sz="2800" dirty="0" err="1" smtClean="0">
                <a:sym typeface="Symbol" pitchFamily="18" charset="2"/>
              </a:rPr>
              <a:t>sS</a:t>
            </a:r>
            <a:r>
              <a:rPr lang="en-US" sz="2800" dirty="0" smtClean="0">
                <a:sym typeface="Symbol" pitchFamily="18" charset="2"/>
              </a:rPr>
              <a:t>, and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(2):   </a:t>
            </a:r>
            <a:r>
              <a:rPr lang="en-US" sz="2800" baseline="-25000" dirty="0" err="1" smtClean="0">
                <a:sym typeface="Symbol" pitchFamily="18" charset="2"/>
              </a:rPr>
              <a:t>sS</a:t>
            </a:r>
            <a:r>
              <a:rPr lang="en-US" sz="2800" dirty="0" smtClean="0">
                <a:sym typeface="Symbol" pitchFamily="18" charset="2"/>
              </a:rPr>
              <a:t> p(s) = 1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This means, as we already know, that (1) each probability must be a value between 0 and 1, and  (2) the probabilities must add up to 1, because     one of the outcomes is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guaranteed</a:t>
            </a:r>
            <a:r>
              <a:rPr lang="en-US" sz="2800" dirty="0" smtClean="0">
                <a:sym typeface="Symbol" pitchFamily="18" charset="2"/>
              </a:rPr>
              <a:t> to occur.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162E78E-F9C6-4B28-B4C3-FCBE8588407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0" indent="0"/>
            <a:r>
              <a:rPr lang="en-US" sz="2800" dirty="0"/>
              <a:t>The function </a:t>
            </a:r>
            <a:r>
              <a:rPr lang="en-US" sz="2800" dirty="0" smtClean="0"/>
              <a:t>p</a:t>
            </a:r>
            <a:r>
              <a:rPr lang="en-US" sz="2800" i="1" dirty="0" smtClean="0"/>
              <a:t> </a:t>
            </a:r>
            <a:r>
              <a:rPr lang="en-US" sz="2800" dirty="0"/>
              <a:t>from the set of all outcomes of the sample space S</a:t>
            </a:r>
            <a:r>
              <a:rPr lang="en-US" sz="2800" i="1" dirty="0"/>
              <a:t> </a:t>
            </a:r>
            <a:r>
              <a:rPr lang="en-US" sz="2800" dirty="0"/>
              <a:t>is called a </a:t>
            </a:r>
            <a:r>
              <a:rPr lang="en-US" sz="2800" b="1" dirty="0" smtClean="0">
                <a:solidFill>
                  <a:srgbClr val="00FFFF"/>
                </a:solidFill>
              </a:rPr>
              <a:t>probability distribution</a:t>
            </a:r>
            <a:r>
              <a:rPr lang="en-US" sz="2800" dirty="0" smtClean="0"/>
              <a:t>.</a:t>
            </a:r>
          </a:p>
          <a:p>
            <a:pPr marL="0" indent="0"/>
            <a:endParaRPr lang="en-US" sz="2800" dirty="0" smtClean="0"/>
          </a:p>
          <a:p>
            <a:pPr marL="0" indent="0" eaLnBrk="1" hangingPunct="1">
              <a:defRPr/>
            </a:pPr>
            <a:r>
              <a:rPr lang="en-US" sz="2800" dirty="0" smtClean="0"/>
              <a:t>How can we obtain these probabilities p(s) ?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 probability p(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</a:t>
            </a:r>
            <a:r>
              <a:rPr lang="en-US" sz="2800" dirty="0" smtClean="0">
                <a:sym typeface="Symbol" pitchFamily="18" charset="2"/>
              </a:rPr>
              <a:t>) assigned to an outcome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</a:t>
            </a:r>
            <a:r>
              <a:rPr lang="en-US" sz="2800" dirty="0" smtClean="0">
                <a:sym typeface="Symbol" pitchFamily="18" charset="2"/>
              </a:rPr>
              <a:t> equals the limit of the number of times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</a:t>
            </a:r>
            <a:r>
              <a:rPr lang="en-US" sz="2800" dirty="0" smtClean="0">
                <a:sym typeface="Symbol" pitchFamily="18" charset="2"/>
              </a:rPr>
              <a:t> occurs divided by the number of times the experiment is performed.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77DC4ED-8606-4C56-9CB2-12FE708E54A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5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066800"/>
                <a:ext cx="8534400" cy="5334000"/>
              </a:xfrm>
            </p:spPr>
            <p:txBody>
              <a:bodyPr/>
              <a:lstStyle/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Once we know the probabilities p(s), we can compute the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probability of an event E</a:t>
                </a:r>
                <a:r>
                  <a:rPr lang="en-US" sz="2800" dirty="0" smtClean="0">
                    <a:sym typeface="Symbol" pitchFamily="18" charset="2"/>
                  </a:rPr>
                  <a:t> as follows:</a:t>
                </a:r>
              </a:p>
              <a:p>
                <a:pPr marL="0" indent="0" eaLnBrk="1" hangingPunct="1"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p(E) = </a:t>
                </a:r>
                <a:r>
                  <a:rPr lang="en-US" sz="2800" baseline="-25000" dirty="0" err="1" smtClean="0">
                    <a:sym typeface="Symbol" pitchFamily="18" charset="2"/>
                  </a:rPr>
                  <a:t>sE</a:t>
                </a:r>
                <a:r>
                  <a:rPr lang="en-US" sz="2800" dirty="0" smtClean="0">
                    <a:sym typeface="Symbol" pitchFamily="18" charset="2"/>
                  </a:rPr>
                  <a:t> p(s) </a:t>
                </a:r>
                <a:endParaRPr lang="en-US" sz="2800" dirty="0">
                  <a:sym typeface="Symbol" pitchFamily="18" charset="2"/>
                </a:endParaRPr>
              </a:p>
              <a:p>
                <a:pPr marL="0" indent="0" eaLnBrk="1" hangingPunct="1"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 eaLnBrk="1" hangingPunct="1">
                  <a:defRPr/>
                </a:pPr>
                <a:r>
                  <a:rPr lang="en-US" sz="2800" dirty="0" smtClean="0"/>
                  <a:t>Suppose </a:t>
                </a:r>
                <a:r>
                  <a:rPr lang="en-US" sz="2800" dirty="0"/>
                  <a:t>that S</a:t>
                </a:r>
                <a:r>
                  <a:rPr lang="en-US" sz="2800" i="1" dirty="0"/>
                  <a:t> </a:t>
                </a:r>
                <a:r>
                  <a:rPr lang="en-US" sz="2800" dirty="0"/>
                  <a:t>is a set with n</a:t>
                </a:r>
                <a:r>
                  <a:rPr lang="en-US" sz="2800" i="1" dirty="0"/>
                  <a:t> </a:t>
                </a:r>
                <a:r>
                  <a:rPr lang="en-US" sz="2800" dirty="0"/>
                  <a:t>elements. The </a:t>
                </a:r>
                <a:r>
                  <a:rPr lang="en-US" sz="2800" b="1" dirty="0">
                    <a:solidFill>
                      <a:srgbClr val="00FFFF"/>
                    </a:solidFill>
                  </a:rPr>
                  <a:t>uniform distribution </a:t>
                </a:r>
                <a:r>
                  <a:rPr lang="en-US" sz="2800" dirty="0"/>
                  <a:t>assigns the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to </a:t>
                </a:r>
                <a:r>
                  <a:rPr lang="en-US" sz="2800" dirty="0"/>
                  <a:t>each element of S.</a:t>
                </a:r>
                <a:endParaRPr lang="en-US" sz="28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15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534400" cy="5334000"/>
              </a:xfrm>
              <a:blipFill>
                <a:blip r:embed="rId2"/>
                <a:stretch>
                  <a:fillRect l="-1429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77DC4ED-8606-4C56-9CB2-12FE708E54A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5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5562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</a:rPr>
              <a:t>Example I:</a:t>
            </a:r>
            <a:r>
              <a:rPr lang="en-US" sz="2800" dirty="0" smtClean="0"/>
              <a:t> A die is biased so that the number 3 appears twice as often as each other number.</a:t>
            </a:r>
          </a:p>
          <a:p>
            <a:pPr marL="0" indent="0" eaLnBrk="1" hangingPunct="1">
              <a:defRPr/>
            </a:pPr>
            <a:r>
              <a:rPr lang="en-US" sz="2800" dirty="0" smtClean="0"/>
              <a:t>What are the probabilities of all possible outcomes?</a:t>
            </a:r>
          </a:p>
          <a:p>
            <a:pPr marL="0" indent="0" eaLnBrk="1" hangingPunct="1">
              <a:defRPr/>
            </a:pPr>
            <a:endParaRPr lang="en-US" sz="800" dirty="0" smtClean="0"/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</a:rPr>
              <a:t>Solution:</a:t>
            </a:r>
            <a:r>
              <a:rPr lang="en-US" sz="2800" dirty="0" smtClean="0"/>
              <a:t> There are 6 possible outcomes 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…, s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.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p(s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) = p(s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) = p(s</a:t>
            </a:r>
            <a:r>
              <a:rPr lang="en-US" sz="2800" baseline="-25000" dirty="0" smtClean="0">
                <a:sym typeface="Symbol" pitchFamily="18" charset="2"/>
              </a:rPr>
              <a:t>4</a:t>
            </a:r>
            <a:r>
              <a:rPr lang="en-US" sz="2800" dirty="0" smtClean="0">
                <a:sym typeface="Symbol" pitchFamily="18" charset="2"/>
              </a:rPr>
              <a:t>) = p(s</a:t>
            </a:r>
            <a:r>
              <a:rPr lang="en-US" sz="2800" baseline="-25000" dirty="0" smtClean="0">
                <a:sym typeface="Symbol" pitchFamily="18" charset="2"/>
              </a:rPr>
              <a:t>5</a:t>
            </a:r>
            <a:r>
              <a:rPr lang="en-US" sz="2800" dirty="0" smtClean="0">
                <a:sym typeface="Symbol" pitchFamily="18" charset="2"/>
              </a:rPr>
              <a:t>) = p(s</a:t>
            </a:r>
            <a:r>
              <a:rPr lang="en-US" sz="2800" baseline="-25000" dirty="0" smtClean="0">
                <a:sym typeface="Symbol" pitchFamily="18" charset="2"/>
              </a:rPr>
              <a:t>6</a:t>
            </a:r>
            <a:r>
              <a:rPr lang="en-US" sz="2800" dirty="0" smtClean="0">
                <a:sym typeface="Symbol" pitchFamily="18" charset="2"/>
              </a:rPr>
              <a:t>)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p(s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) = 2p(s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)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Since the probabilities must add up to 1, we have: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5p(s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) + 2p(s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) = 1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7p(s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) = 1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p(s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) = p(s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) = p(s</a:t>
            </a:r>
            <a:r>
              <a:rPr lang="en-US" sz="2800" baseline="-25000" dirty="0" smtClean="0">
                <a:sym typeface="Symbol" pitchFamily="18" charset="2"/>
              </a:rPr>
              <a:t>4</a:t>
            </a:r>
            <a:r>
              <a:rPr lang="en-US" sz="2800" dirty="0" smtClean="0">
                <a:sym typeface="Symbol" pitchFamily="18" charset="2"/>
              </a:rPr>
              <a:t>) = p(s</a:t>
            </a:r>
            <a:r>
              <a:rPr lang="en-US" sz="2800" baseline="-25000" dirty="0" smtClean="0">
                <a:sym typeface="Symbol" pitchFamily="18" charset="2"/>
              </a:rPr>
              <a:t>5</a:t>
            </a:r>
            <a:r>
              <a:rPr lang="en-US" sz="2800" dirty="0" smtClean="0">
                <a:sym typeface="Symbol" pitchFamily="18" charset="2"/>
              </a:rPr>
              <a:t>) = p(s</a:t>
            </a:r>
            <a:r>
              <a:rPr lang="en-US" sz="2800" baseline="-25000" dirty="0" smtClean="0">
                <a:sym typeface="Symbol" pitchFamily="18" charset="2"/>
              </a:rPr>
              <a:t>6</a:t>
            </a:r>
            <a:r>
              <a:rPr lang="en-US" sz="2800" dirty="0" smtClean="0">
                <a:sym typeface="Symbol" pitchFamily="18" charset="2"/>
              </a:rPr>
              <a:t>) = 1/7, 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p(s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) = 2/7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FD2A67E-3666-4619-A58D-C835AE3047E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6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6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Discrete Probability</a:t>
            </a:r>
            <a:endParaRPr lang="en-CA" smtClean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</a:rPr>
              <a:t>Example II:</a:t>
            </a:r>
            <a:r>
              <a:rPr lang="en-US" sz="2800" smtClean="0"/>
              <a:t> For the biased die from Example I, what is the probability that an odd number appears when we roll the die?</a:t>
            </a:r>
          </a:p>
          <a:p>
            <a:pPr marL="0" indent="0" eaLnBrk="1" hangingPunct="1">
              <a:defRPr/>
            </a:pPr>
            <a:endParaRPr lang="en-US" sz="800" smtClean="0"/>
          </a:p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</a:rPr>
              <a:t>Solution:</a:t>
            </a:r>
          </a:p>
          <a:p>
            <a:pPr marL="0" indent="0" eaLnBrk="1" hangingPunct="1">
              <a:defRPr/>
            </a:pPr>
            <a:r>
              <a:rPr lang="en-US" sz="2800" smtClean="0"/>
              <a:t>E</a:t>
            </a:r>
            <a:r>
              <a:rPr lang="en-US" sz="2800" baseline="-25000" smtClean="0"/>
              <a:t>odd</a:t>
            </a:r>
            <a:r>
              <a:rPr lang="en-US" sz="2800" smtClean="0"/>
              <a:t> = {s</a:t>
            </a:r>
            <a:r>
              <a:rPr lang="en-US" sz="2800" baseline="-25000" smtClean="0"/>
              <a:t>1</a:t>
            </a:r>
            <a:r>
              <a:rPr lang="en-US" sz="2800" smtClean="0"/>
              <a:t>, s</a:t>
            </a:r>
            <a:r>
              <a:rPr lang="en-US" sz="2800" baseline="-25000" smtClean="0"/>
              <a:t>3</a:t>
            </a:r>
            <a:r>
              <a:rPr lang="en-US" sz="2800" smtClean="0"/>
              <a:t>, s</a:t>
            </a:r>
            <a:r>
              <a:rPr lang="en-US" sz="2800" baseline="-25000" smtClean="0"/>
              <a:t>5</a:t>
            </a:r>
            <a:r>
              <a:rPr lang="en-US" sz="2800" smtClean="0"/>
              <a:t>}</a:t>
            </a:r>
          </a:p>
          <a:p>
            <a:pPr marL="0" indent="0" eaLnBrk="1" hangingPunct="1">
              <a:defRPr/>
            </a:pPr>
            <a:endParaRPr lang="en-US" sz="800" smtClean="0"/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Remember the formula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p(E) = </a:t>
            </a:r>
            <a:r>
              <a:rPr lang="en-US" sz="2800" baseline="-25000" smtClean="0">
                <a:solidFill>
                  <a:srgbClr val="00FFFF"/>
                </a:solidFill>
                <a:sym typeface="Symbol" pitchFamily="18" charset="2"/>
              </a:rPr>
              <a:t>sE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 p(s).</a:t>
            </a:r>
          </a:p>
          <a:p>
            <a:pPr marL="0" indent="0" eaLnBrk="1" hangingPunct="1">
              <a:defRPr/>
            </a:pPr>
            <a:endParaRPr lang="en-US" sz="8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p(E</a:t>
            </a:r>
            <a:r>
              <a:rPr lang="en-US" sz="2800" baseline="-25000" smtClean="0">
                <a:sym typeface="Symbol" pitchFamily="18" charset="2"/>
              </a:rPr>
              <a:t>odd</a:t>
            </a:r>
            <a:r>
              <a:rPr lang="en-US" sz="2800" smtClean="0">
                <a:sym typeface="Symbol" pitchFamily="18" charset="2"/>
              </a:rPr>
              <a:t>) = </a:t>
            </a:r>
            <a:r>
              <a:rPr lang="en-US" sz="2800" baseline="-25000" smtClean="0">
                <a:sym typeface="Symbol" pitchFamily="18" charset="2"/>
              </a:rPr>
              <a:t>sE</a:t>
            </a:r>
            <a:r>
              <a:rPr lang="en-US" sz="1600" baseline="-45000" smtClean="0">
                <a:sym typeface="Symbol" pitchFamily="18" charset="2"/>
              </a:rPr>
              <a:t>odd</a:t>
            </a:r>
            <a:r>
              <a:rPr lang="en-US" sz="2800" smtClean="0">
                <a:sym typeface="Symbol" pitchFamily="18" charset="2"/>
              </a:rPr>
              <a:t> p(s) = p(s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) + p(s</a:t>
            </a:r>
            <a:r>
              <a:rPr lang="en-US" sz="2800" baseline="-25000" smtClean="0">
                <a:sym typeface="Symbol" pitchFamily="18" charset="2"/>
              </a:rPr>
              <a:t>3</a:t>
            </a:r>
            <a:r>
              <a:rPr lang="en-US" sz="2800" smtClean="0">
                <a:sym typeface="Symbol" pitchFamily="18" charset="2"/>
              </a:rPr>
              <a:t>) + p(s</a:t>
            </a:r>
            <a:r>
              <a:rPr lang="en-US" sz="2800" baseline="-25000" smtClean="0">
                <a:sym typeface="Symbol" pitchFamily="18" charset="2"/>
              </a:rPr>
              <a:t>5</a:t>
            </a:r>
            <a:r>
              <a:rPr lang="en-US" sz="2800" smtClean="0">
                <a:sym typeface="Symbol" pitchFamily="18" charset="2"/>
              </a:rPr>
              <a:t>)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p(E</a:t>
            </a:r>
            <a:r>
              <a:rPr lang="en-US" sz="2800" baseline="-25000" smtClean="0">
                <a:sym typeface="Symbol" pitchFamily="18" charset="2"/>
              </a:rPr>
              <a:t>odd</a:t>
            </a:r>
            <a:r>
              <a:rPr lang="en-US" sz="2800" smtClean="0">
                <a:sym typeface="Symbol" pitchFamily="18" charset="2"/>
              </a:rPr>
              <a:t>) = 1/7 + 2/7 + 1/7 = 4/7 = 57.14%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0B7E945-01A4-4FDD-8E5D-E7E65C37778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Conditional Probability</a:t>
            </a:r>
            <a:endParaRPr lang="en-CA" smtClean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If we toss a coin three times, what is the probability that an odd number of tails appears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(event E)</a:t>
            </a:r>
            <a:r>
              <a:rPr lang="en-US" sz="2800" smtClean="0">
                <a:sym typeface="Symbol" pitchFamily="18" charset="2"/>
              </a:rPr>
              <a:t>, if the first toss is a tail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(event F)</a:t>
            </a:r>
            <a:r>
              <a:rPr lang="en-US" sz="2800" smtClean="0">
                <a:sym typeface="Symbol" pitchFamily="18" charset="2"/>
              </a:rPr>
              <a:t> ?</a:t>
            </a:r>
          </a:p>
          <a:p>
            <a:pPr marL="0" indent="0" eaLnBrk="1" hangingPunct="1"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If the first toss is a tail, the possible sequences are TTT, TTH, THT, and THH. 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In two out of these four cases, there is an odd number of tails. 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Therefore, the probability of E, under the condition that F occurs, is 0.5.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We call this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conditional probability</a:t>
            </a:r>
            <a:r>
              <a:rPr lang="en-US" sz="2800" smtClean="0">
                <a:sym typeface="Symbol" pitchFamily="18" charset="2"/>
              </a:rPr>
              <a:t>. 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0DAAF07-5241-44E6-9E06-BCB791F6383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Permutations and Combinations</a:t>
            </a:r>
            <a:endParaRPr lang="en-CA" dirty="0" smtClean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5562600"/>
          </a:xfrm>
        </p:spPr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Let S = {1, 2, 3}.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 arrangement 3, 1, 2 is a permutation of S.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 arrangement 3, 2 is a 2-permutation of S.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 number of r-permutations of a set with n distinct elements is denoted by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P(n, r).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We can calculate P(n, r) with the product rule:</a:t>
            </a:r>
          </a:p>
          <a:p>
            <a:pPr marL="0" indent="0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P(n, r) = n(n – 1)(n – 2) …(n – r + 1).</a:t>
            </a:r>
          </a:p>
          <a:p>
            <a:pPr marL="0" indent="0">
              <a:spcBef>
                <a:spcPct val="0"/>
              </a:spcBef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(n choices for the first element, (n – 1) for the  second one, (n – 2) for the third one…)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C62A18C-04B4-4D00-ACD7-7865FE922F0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Conditional Probability</a:t>
            </a:r>
            <a:endParaRPr lang="en-CA" smtClean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If we want to compute the conditional probability of E given F, we use F as the sample space.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For any outcome of E to occur under the condition that F also occurs, this outcome must also be in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E  F.</a:t>
            </a:r>
          </a:p>
          <a:p>
            <a:pPr marL="0" indent="0" eaLnBrk="1" hangingPunct="1"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Let E and F be events with p(F) &gt; 0.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The conditional probability of E given F, denoted by p(E | F), is defined as</a:t>
            </a:r>
          </a:p>
          <a:p>
            <a:pPr marL="0" indent="0" eaLnBrk="1" hangingPunct="1"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p(E | F) = p(E  F)/p(F)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1BDBF8E-D1BD-47EA-A48B-05FF5FEB219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8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Conditional Probability</a:t>
            </a:r>
            <a:endParaRPr lang="en-CA" smtClean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86800" cy="5867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smtClean="0">
                <a:sym typeface="Symbol" pitchFamily="18" charset="2"/>
              </a:rPr>
              <a:t> What is the probability of a random bit string of length four to contain at least two consecutive 0s, given that its first bit is a 0 ?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smtClean="0">
                <a:sym typeface="Symbol" pitchFamily="18" charset="2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E: “bit string contains at least two consecutive 0s”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F: “first bit of the string is a 0”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We know the formula 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p(E | F) = p(E  F)/p(F)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E  F = {0000, 0001, 0010, 0011, 0100}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p(E  F) = 5/16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p(F) = 8/16 = 1/2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p(E | F) = (5/16)/(1/2) = 10/16 = 5/8 = 0.625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E309A04-9053-4A82-97F9-151E4885185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Independence</a:t>
            </a:r>
            <a:endParaRPr lang="en-CA" smtClean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86800" cy="5638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Let us return to the example of tossing a coin three times.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Does the probability of event E (odd number of tails)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depend</a:t>
            </a:r>
            <a:r>
              <a:rPr lang="en-US" sz="2800" smtClean="0">
                <a:sym typeface="Symbol" pitchFamily="18" charset="2"/>
              </a:rPr>
              <a:t> on the occurrence of event F (first toss is a tail) ?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In other words, is it the case that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p(E | F)  p(E) ?</a:t>
            </a:r>
          </a:p>
          <a:p>
            <a:pPr marL="0" indent="0" eaLnBrk="1" hangingPunct="1"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We actually find that p(E | F) = 0.5 and p(E) = 0.5,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so we say that E and F are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independent events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E79024D-CACA-4488-A902-DEA09501007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Independence</a:t>
            </a:r>
            <a:endParaRPr lang="en-CA" smtClean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Because we have p(E | F) = p(E  F)/p(F),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p(E | F) = p(E) if and only if p(E  F) = p(E)p(F).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The events E and F are said to be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independent</a:t>
            </a:r>
            <a:r>
              <a:rPr lang="en-US" sz="2800" dirty="0" smtClean="0">
                <a:sym typeface="Symbol" pitchFamily="18" charset="2"/>
              </a:rPr>
              <a:t> if and only if p(E  F) = p(E)p(F).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Obviously, this definition is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symmetrical</a:t>
            </a:r>
            <a:r>
              <a:rPr lang="en-US" sz="2800" dirty="0" smtClean="0">
                <a:sym typeface="Symbol" pitchFamily="18" charset="2"/>
              </a:rPr>
              <a:t> for E and F. If we have p(E  F) = p(E)p(F), then it is also    true that p(F | E) = p(F).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8B9064F-F116-43B6-8EE1-49FEBB0B8C3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Independence</a:t>
            </a:r>
            <a:endParaRPr lang="en-CA" smtClean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86800" cy="5334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Suppose E is the event of rolling an even number with an unbiased die. F is the event that the resulting number is divisible by three. Are events E and F independent? </a:t>
            </a:r>
          </a:p>
          <a:p>
            <a:pPr marL="0" indent="0" eaLnBrk="1" hangingPunct="1"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p(E) = 1/2, p(F) = 1/3.</a:t>
            </a:r>
          </a:p>
          <a:p>
            <a:pPr marL="0" indent="0" eaLnBrk="1" hangingPunct="1"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|E  F|= 1   (only 6 is divisible by both 2 and 3)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p(E  F) = 1/6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p(E  F) = p(E)p(F)</a:t>
            </a:r>
          </a:p>
          <a:p>
            <a:pPr marL="0" indent="0" eaLnBrk="1" hangingPunct="1"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Conclusion: E and F are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independent</a:t>
            </a:r>
            <a:r>
              <a:rPr lang="en-US" sz="2800" dirty="0" smtClean="0">
                <a:sym typeface="Symbol" pitchFamily="18" charset="2"/>
              </a:rPr>
              <a:t>.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9C60F4A-F56C-4B28-B645-A46B71FB1D1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Bernoulli Trials</a:t>
            </a:r>
            <a:endParaRPr lang="en-CA" smtClean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181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Suppose an experiment with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two possible outcomes</a:t>
            </a:r>
            <a:r>
              <a:rPr lang="en-US" sz="2800" smtClean="0">
                <a:sym typeface="Symbol" pitchFamily="18" charset="2"/>
              </a:rPr>
              <a:t>, such as tossing a coin. 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Each performance of such an experiment is called a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Bernoulli trial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We will call the two possible outcomes a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success</a:t>
            </a:r>
            <a:r>
              <a:rPr lang="en-US" sz="2800" smtClean="0">
                <a:sym typeface="Symbol" pitchFamily="18" charset="2"/>
              </a:rPr>
              <a:t> or a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failure</a:t>
            </a:r>
            <a:r>
              <a:rPr lang="en-US" sz="2800" smtClean="0">
                <a:sym typeface="Symbol" pitchFamily="18" charset="2"/>
              </a:rPr>
              <a:t>, respectively.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If p is the probability of a success and q is the probability of a failure, it is obvious that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p + q = 1.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959A187-AACF-40D8-B5D9-BEC1FC938A1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Bernoulli Trials</a:t>
            </a:r>
            <a:endParaRPr lang="en-CA" smtClean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029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Often we are interested in the probability of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exactly k successes</a:t>
            </a:r>
            <a:r>
              <a:rPr lang="en-US" sz="2800" smtClean="0">
                <a:sym typeface="Symbol" pitchFamily="18" charset="2"/>
              </a:rPr>
              <a:t> when an experiment consists of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n independent Bernoulli trials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smtClean="0">
                <a:sym typeface="Symbol" pitchFamily="18" charset="2"/>
              </a:rPr>
              <a:t>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A coin is biased so that the probability of head is 2/3. What is the probability of exactly four heads to come up when the coin is tossed seven times?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01D15A2-C6F4-4DE8-84F4-4752864E330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Bernoulli Trials</a:t>
            </a:r>
            <a:endParaRPr lang="en-CA" smtClean="0"/>
          </a:p>
        </p:txBody>
      </p:sp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029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There are 2</a:t>
            </a:r>
            <a:r>
              <a:rPr lang="en-US" sz="2800" baseline="30000" dirty="0" smtClean="0">
                <a:sym typeface="Symbol" pitchFamily="18" charset="2"/>
              </a:rPr>
              <a:t>7</a:t>
            </a:r>
            <a:r>
              <a:rPr lang="en-US" sz="2800" dirty="0" smtClean="0">
                <a:sym typeface="Symbol" pitchFamily="18" charset="2"/>
              </a:rPr>
              <a:t> = 128 possible outcomes.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 number of possibilities for four heads among the seven trials is C(7, 4).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 seven trials are independent, so the probability of each of these outcomes is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(2/3)</a:t>
            </a:r>
            <a:r>
              <a:rPr lang="en-US" sz="2800" baseline="30000" dirty="0" smtClean="0">
                <a:sym typeface="Symbol" pitchFamily="18" charset="2"/>
              </a:rPr>
              <a:t>4</a:t>
            </a:r>
            <a:r>
              <a:rPr lang="en-US" sz="2800" dirty="0" smtClean="0">
                <a:sym typeface="Symbol" pitchFamily="18" charset="2"/>
              </a:rPr>
              <a:t>(1/3)</a:t>
            </a:r>
            <a:r>
              <a:rPr lang="en-US" sz="2800" baseline="30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Consequently, the probability of exactly four   heads to appear is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C(7, 4)(2/3)</a:t>
            </a:r>
            <a:r>
              <a:rPr lang="en-US" sz="2800" baseline="30000" dirty="0" smtClean="0">
                <a:sym typeface="Symbol" pitchFamily="18" charset="2"/>
              </a:rPr>
              <a:t>4</a:t>
            </a:r>
            <a:r>
              <a:rPr lang="en-US" sz="2800" dirty="0" smtClean="0">
                <a:sym typeface="Symbol" pitchFamily="18" charset="2"/>
              </a:rPr>
              <a:t>(1/3)</a:t>
            </a:r>
            <a:r>
              <a:rPr lang="en-US" sz="2800" baseline="30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 = 560/2187 = 25.61%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56D6264-94F1-45A0-AA66-7A7BB5633AD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Bernoulli Trials</a:t>
            </a:r>
            <a:endParaRPr lang="en-CA" smtClean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257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Illustration:</a:t>
            </a:r>
            <a:r>
              <a:rPr lang="en-US" sz="2800" b="1" dirty="0" smtClean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Let us denote a success by ‘S’ and a failure by ‘F’. As before, we have a probability of success p and probability of failure q = 1 – p.</a:t>
            </a: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What is the probability of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two</a:t>
            </a:r>
            <a:r>
              <a:rPr lang="en-US" sz="2800" dirty="0" smtClean="0">
                <a:sym typeface="Symbol" pitchFamily="18" charset="2"/>
              </a:rPr>
              <a:t> successes in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five</a:t>
            </a:r>
            <a:r>
              <a:rPr lang="en-US" sz="2800" dirty="0" smtClean="0">
                <a:sym typeface="Symbol" pitchFamily="18" charset="2"/>
              </a:rPr>
              <a:t> independent Bernoulli trials?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Let us look at a possible sequence: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SSFFF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What is the probability that we will generate   exactly this sequence?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947C675-C03D-44B0-A222-5724BB0894C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1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Bernoulli Trials</a:t>
            </a:r>
            <a:endParaRPr lang="en-CA" smtClean="0"/>
          </a:p>
        </p:txBody>
      </p:sp>
      <p:sp>
        <p:nvSpPr>
          <p:cNvPr id="454684" name="Rectangle 28"/>
          <p:cNvSpPr>
            <a:spLocks noGrp="1" noChangeArrowheads="1"/>
          </p:cNvSpPr>
          <p:nvPr>
            <p:ph idx="1"/>
          </p:nvPr>
        </p:nvSpPr>
        <p:spPr>
          <a:xfrm>
            <a:off x="304800" y="5105400"/>
            <a:ext cx="8458200" cy="990600"/>
          </a:xfrm>
        </p:spPr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Each sequence with two successes in five trials occurs with probability p</a:t>
            </a:r>
            <a:r>
              <a:rPr lang="en-US" sz="2800" baseline="30000" smtClean="0"/>
              <a:t>2</a:t>
            </a:r>
            <a:r>
              <a:rPr lang="en-US" sz="2800" smtClean="0"/>
              <a:t>q</a:t>
            </a:r>
            <a:r>
              <a:rPr lang="en-US" sz="2800" baseline="30000" smtClean="0"/>
              <a:t>3</a:t>
            </a:r>
            <a:r>
              <a:rPr lang="en-US" sz="2800" smtClean="0"/>
              <a:t>.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9B0B013-B3CA-4C5E-8CEF-15BCF704FFB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2133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Sequence: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Probability:</a:t>
            </a:r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2895600" y="990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2971800" y="1600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3276600" y="990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454663" name="Text Box 7"/>
          <p:cNvSpPr txBox="1">
            <a:spLocks noChangeArrowheads="1"/>
          </p:cNvSpPr>
          <p:nvPr/>
        </p:nvSpPr>
        <p:spPr bwMode="auto">
          <a:xfrm>
            <a:off x="3276600" y="16002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endParaRPr lang="en-US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4664" name="Text Box 8"/>
          <p:cNvSpPr txBox="1">
            <a:spLocks noChangeArrowheads="1"/>
          </p:cNvSpPr>
          <p:nvPr/>
        </p:nvSpPr>
        <p:spPr bwMode="auto">
          <a:xfrm>
            <a:off x="3657600" y="990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4038600" y="990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4419600" y="990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454667" name="Text Box 11"/>
          <p:cNvSpPr txBox="1">
            <a:spLocks noChangeArrowheads="1"/>
          </p:cNvSpPr>
          <p:nvPr/>
        </p:nvSpPr>
        <p:spPr bwMode="auto">
          <a:xfrm>
            <a:off x="3657600" y="16002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endParaRPr lang="en-US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4668" name="Text Box 12"/>
          <p:cNvSpPr txBox="1">
            <a:spLocks noChangeArrowheads="1"/>
          </p:cNvSpPr>
          <p:nvPr/>
        </p:nvSpPr>
        <p:spPr bwMode="auto">
          <a:xfrm>
            <a:off x="4038600" y="16002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endParaRPr lang="en-US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4669" name="Text Box 13"/>
          <p:cNvSpPr txBox="1">
            <a:spLocks noChangeArrowheads="1"/>
          </p:cNvSpPr>
          <p:nvPr/>
        </p:nvSpPr>
        <p:spPr bwMode="auto">
          <a:xfrm>
            <a:off x="4419600" y="16002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endParaRPr lang="en-US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4670" name="Text Box 14"/>
          <p:cNvSpPr txBox="1">
            <a:spLocks noChangeArrowheads="1"/>
          </p:cNvSpPr>
          <p:nvPr/>
        </p:nvSpPr>
        <p:spPr bwMode="auto">
          <a:xfrm>
            <a:off x="4953000" y="16002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 p</a:t>
            </a:r>
            <a:r>
              <a:rPr lang="en-US" baseline="30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en-US" baseline="30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454671" name="Text Box 15"/>
          <p:cNvSpPr txBox="1">
            <a:spLocks noChangeArrowheads="1"/>
          </p:cNvSpPr>
          <p:nvPr/>
        </p:nvSpPr>
        <p:spPr bwMode="auto">
          <a:xfrm>
            <a:off x="304800" y="25908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Another possible sequence:</a:t>
            </a:r>
          </a:p>
        </p:txBody>
      </p:sp>
      <p:sp>
        <p:nvSpPr>
          <p:cNvPr id="454672" name="Text Box 16"/>
          <p:cNvSpPr txBox="1">
            <a:spLocks noChangeArrowheads="1"/>
          </p:cNvSpPr>
          <p:nvPr/>
        </p:nvSpPr>
        <p:spPr bwMode="auto">
          <a:xfrm>
            <a:off x="609600" y="3505200"/>
            <a:ext cx="2133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Sequence: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Probability:</a:t>
            </a:r>
          </a:p>
        </p:txBody>
      </p:sp>
      <p:sp>
        <p:nvSpPr>
          <p:cNvPr id="454673" name="Text Box 17"/>
          <p:cNvSpPr txBox="1">
            <a:spLocks noChangeArrowheads="1"/>
          </p:cNvSpPr>
          <p:nvPr/>
        </p:nvSpPr>
        <p:spPr bwMode="auto">
          <a:xfrm>
            <a:off x="2895600" y="3505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454674" name="Text Box 18"/>
          <p:cNvSpPr txBox="1">
            <a:spLocks noChangeArrowheads="1"/>
          </p:cNvSpPr>
          <p:nvPr/>
        </p:nvSpPr>
        <p:spPr bwMode="auto">
          <a:xfrm>
            <a:off x="2971800" y="4114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</a:p>
        </p:txBody>
      </p:sp>
      <p:sp>
        <p:nvSpPr>
          <p:cNvPr id="454675" name="Text Box 19"/>
          <p:cNvSpPr txBox="1">
            <a:spLocks noChangeArrowheads="1"/>
          </p:cNvSpPr>
          <p:nvPr/>
        </p:nvSpPr>
        <p:spPr bwMode="auto">
          <a:xfrm>
            <a:off x="3276600" y="3505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454676" name="Text Box 20"/>
          <p:cNvSpPr txBox="1">
            <a:spLocks noChangeArrowheads="1"/>
          </p:cNvSpPr>
          <p:nvPr/>
        </p:nvSpPr>
        <p:spPr bwMode="auto">
          <a:xfrm>
            <a:off x="3276600" y="41148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endParaRPr lang="en-US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4677" name="Text Box 21"/>
          <p:cNvSpPr txBox="1">
            <a:spLocks noChangeArrowheads="1"/>
          </p:cNvSpPr>
          <p:nvPr/>
        </p:nvSpPr>
        <p:spPr bwMode="auto">
          <a:xfrm>
            <a:off x="3657600" y="3505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454678" name="Text Box 22"/>
          <p:cNvSpPr txBox="1">
            <a:spLocks noChangeArrowheads="1"/>
          </p:cNvSpPr>
          <p:nvPr/>
        </p:nvSpPr>
        <p:spPr bwMode="auto">
          <a:xfrm>
            <a:off x="4038600" y="3505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454679" name="Text Box 23"/>
          <p:cNvSpPr txBox="1">
            <a:spLocks noChangeArrowheads="1"/>
          </p:cNvSpPr>
          <p:nvPr/>
        </p:nvSpPr>
        <p:spPr bwMode="auto">
          <a:xfrm>
            <a:off x="4419600" y="3505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454680" name="Text Box 24"/>
          <p:cNvSpPr txBox="1">
            <a:spLocks noChangeArrowheads="1"/>
          </p:cNvSpPr>
          <p:nvPr/>
        </p:nvSpPr>
        <p:spPr bwMode="auto">
          <a:xfrm>
            <a:off x="3657600" y="41148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endParaRPr lang="en-US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4681" name="Text Box 25"/>
          <p:cNvSpPr txBox="1">
            <a:spLocks noChangeArrowheads="1"/>
          </p:cNvSpPr>
          <p:nvPr/>
        </p:nvSpPr>
        <p:spPr bwMode="auto">
          <a:xfrm>
            <a:off x="4038600" y="41148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endParaRPr lang="en-US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4682" name="Text Box 26"/>
          <p:cNvSpPr txBox="1">
            <a:spLocks noChangeArrowheads="1"/>
          </p:cNvSpPr>
          <p:nvPr/>
        </p:nvSpPr>
        <p:spPr bwMode="auto">
          <a:xfrm>
            <a:off x="4419600" y="41148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endParaRPr lang="en-US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4683" name="Text Box 27"/>
          <p:cNvSpPr txBox="1">
            <a:spLocks noChangeArrowheads="1"/>
          </p:cNvSpPr>
          <p:nvPr/>
        </p:nvSpPr>
        <p:spPr bwMode="auto">
          <a:xfrm>
            <a:off x="4953000" y="41148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 p</a:t>
            </a:r>
            <a:r>
              <a:rPr lang="en-US" baseline="30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en-US" baseline="30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42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4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4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54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54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4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4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54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5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54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54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84" grpId="0" build="p" autoUpdateAnimBg="0"/>
      <p:bldP spid="454659" grpId="0" build="p" autoUpdateAnimBg="0"/>
      <p:bldP spid="454660" grpId="0" autoUpdateAnimBg="0"/>
      <p:bldP spid="454661" grpId="0" autoUpdateAnimBg="0"/>
      <p:bldP spid="454662" grpId="0" autoUpdateAnimBg="0"/>
      <p:bldP spid="454663" grpId="0" autoUpdateAnimBg="0"/>
      <p:bldP spid="454664" grpId="0" autoUpdateAnimBg="0"/>
      <p:bldP spid="454665" grpId="0" autoUpdateAnimBg="0"/>
      <p:bldP spid="454666" grpId="0" autoUpdateAnimBg="0"/>
      <p:bldP spid="454667" grpId="0" autoUpdateAnimBg="0"/>
      <p:bldP spid="454668" grpId="0" autoUpdateAnimBg="0"/>
      <p:bldP spid="454669" grpId="0" autoUpdateAnimBg="0"/>
      <p:bldP spid="454670" grpId="0" autoUpdateAnimBg="0"/>
      <p:bldP spid="454671" grpId="0" autoUpdateAnimBg="0"/>
      <p:bldP spid="454672" grpId="0" autoUpdateAnimBg="0"/>
      <p:bldP spid="454673" grpId="0" autoUpdateAnimBg="0"/>
      <p:bldP spid="454674" grpId="0" autoUpdateAnimBg="0"/>
      <p:bldP spid="454675" grpId="0" autoUpdateAnimBg="0"/>
      <p:bldP spid="454676" grpId="0" autoUpdateAnimBg="0"/>
      <p:bldP spid="454677" grpId="0" autoUpdateAnimBg="0"/>
      <p:bldP spid="454678" grpId="0" autoUpdateAnimBg="0"/>
      <p:bldP spid="454679" grpId="0" autoUpdateAnimBg="0"/>
      <p:bldP spid="454680" grpId="0" autoUpdateAnimBg="0"/>
      <p:bldP spid="454681" grpId="0" autoUpdateAnimBg="0"/>
      <p:bldP spid="454682" grpId="0" autoUpdateAnimBg="0"/>
      <p:bldP spid="45468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Permutations and Combinations</a:t>
            </a:r>
            <a:endParaRPr lang="en-CA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60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066800"/>
                <a:ext cx="8763000" cy="5105400"/>
              </a:xfrm>
            </p:spPr>
            <p:txBody>
              <a:bodyPr/>
              <a:lstStyle/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Example: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160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P(8, 3) = 876 = 336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	   = (87654321)/(54321)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General formula: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9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)=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!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–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)!</m:t>
                        </m:r>
                      </m:den>
                    </m:f>
                  </m:oMath>
                </a14:m>
                <a:endParaRPr lang="en-US" sz="280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Knowing this, we can return to our initial question: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800" dirty="0" smtClean="0">
                  <a:solidFill>
                    <a:srgbClr val="66FF33"/>
                  </a:solidFill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How many different sets of 3 people can we pick from a group of 6?</a:t>
                </a:r>
                <a:endParaRPr lang="en-US" sz="28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86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763000" cy="5105400"/>
              </a:xfrm>
              <a:blipFill>
                <a:blip r:embed="rId2"/>
                <a:stretch>
                  <a:fillRect l="-1461" t="-1193" b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DD9D00F-AFEC-4A20-8828-03B6477AD7E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Bernoulli Trials</a:t>
            </a:r>
            <a:endParaRPr lang="en-CA" smtClean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458200" cy="5334000"/>
          </a:xfrm>
        </p:spPr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And how many possible sequences are there?</a:t>
            </a:r>
          </a:p>
          <a:p>
            <a:pPr marL="0" indent="0">
              <a:spcBef>
                <a:spcPct val="0"/>
              </a:spcBef>
              <a:defRPr/>
            </a:pPr>
            <a:endParaRPr lang="en-US" sz="80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In other words, how many ways are there to pick two items from a list of five?</a:t>
            </a:r>
          </a:p>
          <a:p>
            <a:pPr marL="0" indent="0">
              <a:spcBef>
                <a:spcPct val="0"/>
              </a:spcBef>
              <a:defRPr/>
            </a:pPr>
            <a:endParaRPr lang="en-US" sz="80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We know that there are C(5, 2) = 10 ways to do this, so there are 10 possible sequences, each of which occurs with a probability of p</a:t>
            </a:r>
            <a:r>
              <a:rPr lang="en-US" sz="2800" baseline="30000" smtClean="0"/>
              <a:t>2</a:t>
            </a:r>
            <a:r>
              <a:rPr lang="en-US" sz="2800" smtClean="0"/>
              <a:t>q</a:t>
            </a:r>
            <a:r>
              <a:rPr lang="en-US" sz="2800" baseline="30000" smtClean="0"/>
              <a:t>3</a:t>
            </a:r>
            <a:r>
              <a:rPr lang="en-US" sz="2800" smtClean="0"/>
              <a:t>.</a:t>
            </a:r>
          </a:p>
          <a:p>
            <a:pPr marL="0" indent="0">
              <a:spcBef>
                <a:spcPct val="0"/>
              </a:spcBef>
              <a:defRPr/>
            </a:pPr>
            <a:endParaRPr lang="en-US" sz="80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Therefore, the probability of </a:t>
            </a:r>
            <a:r>
              <a:rPr lang="en-US" sz="2800" b="1" smtClean="0">
                <a:solidFill>
                  <a:srgbClr val="00FFFF"/>
                </a:solidFill>
              </a:rPr>
              <a:t>any</a:t>
            </a:r>
            <a:r>
              <a:rPr lang="en-US" sz="2800" smtClean="0"/>
              <a:t> such sequence to occur when performing five Bernoulli trials is</a:t>
            </a:r>
            <a:br>
              <a:rPr lang="en-US" sz="2800" smtClean="0"/>
            </a:br>
            <a:r>
              <a:rPr lang="en-US" sz="2800" smtClean="0"/>
              <a:t>C(5, 2) p</a:t>
            </a:r>
            <a:r>
              <a:rPr lang="en-US" sz="2800" baseline="30000" smtClean="0"/>
              <a:t>2</a:t>
            </a:r>
            <a:r>
              <a:rPr lang="en-US" sz="2800" smtClean="0"/>
              <a:t>q</a:t>
            </a:r>
            <a:r>
              <a:rPr lang="en-US" sz="2800" baseline="30000" smtClean="0"/>
              <a:t>3</a:t>
            </a:r>
            <a:r>
              <a:rPr lang="en-US" sz="2800" smtClean="0"/>
              <a:t>.</a:t>
            </a:r>
          </a:p>
          <a:p>
            <a:pPr marL="0" indent="0">
              <a:spcBef>
                <a:spcPct val="0"/>
              </a:spcBef>
              <a:defRPr/>
            </a:pPr>
            <a:endParaRPr lang="en-US" sz="90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In general, for k successes in n Bernoulli trials we have a probability of </a:t>
            </a:r>
            <a:r>
              <a:rPr lang="en-US" sz="2800" b="1" smtClean="0">
                <a:solidFill>
                  <a:srgbClr val="00FFFF"/>
                </a:solidFill>
              </a:rPr>
              <a:t>C(n,k)p</a:t>
            </a:r>
            <a:r>
              <a:rPr lang="en-US" sz="2800" b="1" baseline="30000" smtClean="0">
                <a:solidFill>
                  <a:srgbClr val="00FFFF"/>
                </a:solidFill>
              </a:rPr>
              <a:t>k</a:t>
            </a:r>
            <a:r>
              <a:rPr lang="en-US" sz="2800" b="1" smtClean="0">
                <a:solidFill>
                  <a:srgbClr val="00FFFF"/>
                </a:solidFill>
              </a:rPr>
              <a:t>q</a:t>
            </a:r>
            <a:r>
              <a:rPr lang="en-US" sz="2800" b="1" baseline="30000" smtClean="0">
                <a:solidFill>
                  <a:srgbClr val="00FFFF"/>
                </a:solidFill>
              </a:rPr>
              <a:t>n-k</a:t>
            </a:r>
            <a:r>
              <a:rPr lang="en-US" sz="2800" smtClean="0"/>
              <a:t>.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8581272-72CD-4CFA-97F0-E447F306807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Random Variables</a:t>
            </a:r>
            <a:endParaRPr lang="en-CA" sz="3600" smtClean="0"/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458200" cy="5562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/>
              <a:t>In some experiments, we would like to assign a numerical value to each possible outcome in order to facilitate a mathematical analysis of the experiment.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/>
              <a:t>For this purpose, we introduce </a:t>
            </a:r>
            <a:r>
              <a:rPr lang="en-US" sz="2800" b="1" dirty="0" smtClean="0">
                <a:solidFill>
                  <a:srgbClr val="00FFFF"/>
                </a:solidFill>
              </a:rPr>
              <a:t>random variables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</a:rPr>
              <a:t>Definition:</a:t>
            </a:r>
            <a:r>
              <a:rPr lang="en-US" sz="2800" dirty="0" smtClean="0"/>
              <a:t> A random variable is a function from the sample space of an experiment to the set of real numbers. That is, a random variable assigns a real number to each possible outcome.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900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Note: Random variables are functions, not variables, and they are not random, but map random results from experiments onto real  numbers in a well-defined manner.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B773A08-893A-41CD-8294-0455462BC81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Random Variables</a:t>
            </a:r>
            <a:endParaRPr lang="en-CA" sz="3600" smtClean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334000"/>
          </a:xfrm>
        </p:spPr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</a:rPr>
              <a:t>Example: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b="1" smtClean="0">
              <a:solidFill>
                <a:srgbClr val="00FFFF"/>
              </a:solidFill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Let X be the result of a rock-paper-scissors game.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If player A chooses symbol a and player B chooses symbol b, then 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X(a, b) = 1, if player A wins,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	   = 0, if A and B choose the same symbol, 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	   = -1, if player B wins.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smtClean="0">
              <a:solidFill>
                <a:srgbClr val="FF3300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0A94CE8-1FD9-488B-9F2F-E320A613976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7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7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7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7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Random Variables</a:t>
            </a:r>
            <a:endParaRPr lang="en-CA" sz="3600" smtClean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4191000" cy="5334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2800" dirty="0" smtClean="0"/>
              <a:t>X(rock, rock) = 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7177CA6-343D-42BA-8DC0-558C68D5AB9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4495800" y="7620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0 </a:t>
            </a: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228600" y="13716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/>
              <a:t>X(rock, paper) = </a:t>
            </a:r>
          </a:p>
        </p:txBody>
      </p:sp>
      <p:sp>
        <p:nvSpPr>
          <p:cNvPr id="458758" name="Rectangle 6"/>
          <p:cNvSpPr>
            <a:spLocks noChangeArrowheads="1"/>
          </p:cNvSpPr>
          <p:nvPr/>
        </p:nvSpPr>
        <p:spPr bwMode="auto">
          <a:xfrm>
            <a:off x="4495800" y="13716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-1</a:t>
            </a:r>
          </a:p>
        </p:txBody>
      </p:sp>
      <p:sp>
        <p:nvSpPr>
          <p:cNvPr id="458759" name="Rectangle 7"/>
          <p:cNvSpPr>
            <a:spLocks noChangeArrowheads="1"/>
          </p:cNvSpPr>
          <p:nvPr/>
        </p:nvSpPr>
        <p:spPr bwMode="auto">
          <a:xfrm>
            <a:off x="228600" y="19812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X(rock, scissors) = </a:t>
            </a:r>
          </a:p>
        </p:txBody>
      </p:sp>
      <p:sp>
        <p:nvSpPr>
          <p:cNvPr id="458760" name="Rectangle 8"/>
          <p:cNvSpPr>
            <a:spLocks noChangeArrowheads="1"/>
          </p:cNvSpPr>
          <p:nvPr/>
        </p:nvSpPr>
        <p:spPr bwMode="auto">
          <a:xfrm>
            <a:off x="4495800" y="19812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1</a:t>
            </a: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228600" y="25908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X(paper, rock) = </a:t>
            </a: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4495800" y="25908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1</a:t>
            </a: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228600" y="32004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X(paper, paper) = </a:t>
            </a:r>
          </a:p>
        </p:txBody>
      </p:sp>
      <p:sp>
        <p:nvSpPr>
          <p:cNvPr id="458764" name="Rectangle 12"/>
          <p:cNvSpPr>
            <a:spLocks noChangeArrowheads="1"/>
          </p:cNvSpPr>
          <p:nvPr/>
        </p:nvSpPr>
        <p:spPr bwMode="auto">
          <a:xfrm>
            <a:off x="4495800" y="32004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0</a:t>
            </a: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28600" y="38100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X(paper, scissors) = </a:t>
            </a:r>
          </a:p>
        </p:txBody>
      </p:sp>
      <p:sp>
        <p:nvSpPr>
          <p:cNvPr id="458766" name="Rectangle 14"/>
          <p:cNvSpPr>
            <a:spLocks noChangeArrowheads="1"/>
          </p:cNvSpPr>
          <p:nvPr/>
        </p:nvSpPr>
        <p:spPr bwMode="auto">
          <a:xfrm>
            <a:off x="4495800" y="38100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-1</a:t>
            </a:r>
          </a:p>
        </p:txBody>
      </p:sp>
      <p:sp>
        <p:nvSpPr>
          <p:cNvPr id="458767" name="Rectangle 15"/>
          <p:cNvSpPr>
            <a:spLocks noChangeArrowheads="1"/>
          </p:cNvSpPr>
          <p:nvPr/>
        </p:nvSpPr>
        <p:spPr bwMode="auto">
          <a:xfrm>
            <a:off x="228600" y="44196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X(scissors, rock) = </a:t>
            </a: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4495800" y="44196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-1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228600" y="50292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/>
              <a:t>X(scissors, paper) = </a:t>
            </a: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4495800" y="50292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1</a:t>
            </a: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228600" y="56388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/>
              <a:t>X(scissors, scissors) = </a:t>
            </a: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4495800" y="56388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709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8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8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8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8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8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8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8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8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8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8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8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8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8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8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8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8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 autoUpdateAnimBg="0"/>
      <p:bldP spid="458756" grpId="0" autoUpdateAnimBg="0"/>
      <p:bldP spid="458757" grpId="0" build="p" autoUpdateAnimBg="0"/>
      <p:bldP spid="458758" grpId="0" autoUpdateAnimBg="0"/>
      <p:bldP spid="458759" grpId="0" build="p" autoUpdateAnimBg="0"/>
      <p:bldP spid="458760" grpId="0" autoUpdateAnimBg="0"/>
      <p:bldP spid="458761" grpId="0" build="p" autoUpdateAnimBg="0"/>
      <p:bldP spid="458762" grpId="0" autoUpdateAnimBg="0"/>
      <p:bldP spid="458763" grpId="0" build="p" autoUpdateAnimBg="0"/>
      <p:bldP spid="458764" grpId="0" autoUpdateAnimBg="0"/>
      <p:bldP spid="458765" grpId="0" build="p" autoUpdateAnimBg="0"/>
      <p:bldP spid="458766" grpId="0" autoUpdateAnimBg="0"/>
      <p:bldP spid="458767" grpId="0" build="p" autoUpdateAnimBg="0"/>
      <p:bldP spid="458768" grpId="0" autoUpdateAnimBg="0"/>
      <p:bldP spid="458769" grpId="0" build="p" autoUpdateAnimBg="0"/>
      <p:bldP spid="458770" grpId="0" autoUpdateAnimBg="0"/>
      <p:bldP spid="458771" grpId="0" build="p" autoUpdateAnimBg="0"/>
      <p:bldP spid="458772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Random Variables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77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90600"/>
                <a:ext cx="8610600" cy="5334000"/>
              </a:xfrm>
            </p:spPr>
            <p:txBody>
              <a:bodyPr/>
              <a:lstStyle/>
              <a:p>
                <a:pPr marL="0" indent="0"/>
                <a:r>
                  <a:rPr lang="en-US" sz="2400" dirty="0" smtClean="0"/>
                  <a:t>The </a:t>
                </a:r>
                <a:r>
                  <a:rPr lang="en-US" sz="2400" dirty="0">
                    <a:solidFill>
                      <a:srgbClr val="00FFFF"/>
                    </a:solidFill>
                  </a:rPr>
                  <a:t>distribution</a:t>
                </a:r>
                <a:r>
                  <a:rPr lang="en-US" sz="2400" i="1" dirty="0"/>
                  <a:t> </a:t>
                </a:r>
                <a:r>
                  <a:rPr lang="en-US" sz="2400" dirty="0"/>
                  <a:t>of a random variable X on a sample space S</a:t>
                </a:r>
                <a:r>
                  <a:rPr lang="en-US" sz="2400" i="1" dirty="0"/>
                  <a:t> </a:t>
                </a:r>
                <a:r>
                  <a:rPr lang="en-US" sz="2400" dirty="0"/>
                  <a:t>is the set of pairs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 smtClean="0"/>
                  <a:t> for </a:t>
                </a:r>
                <a:r>
                  <a:rPr lang="en-US" sz="2400" dirty="0"/>
                  <a:t>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probability that X</a:t>
                </a:r>
                <a:r>
                  <a:rPr lang="en-US" sz="2400" i="1" dirty="0"/>
                  <a:t> </a:t>
                </a:r>
                <a:r>
                  <a:rPr lang="en-US" sz="2400" dirty="0"/>
                  <a:t>takes the value r. (The set of </a:t>
                </a:r>
                <a:r>
                  <a:rPr lang="en-US" sz="2400" dirty="0" smtClean="0"/>
                  <a:t>pairs in </a:t>
                </a:r>
                <a:r>
                  <a:rPr lang="en-US" sz="2400" dirty="0"/>
                  <a:t>this distribution is determined by the probabilities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.)</a:t>
                </a:r>
                <a:endParaRPr lang="en-US" sz="2400" b="1" dirty="0" smtClean="0">
                  <a:solidFill>
                    <a:srgbClr val="00FFFF"/>
                  </a:solidFill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900" b="1" dirty="0">
                  <a:solidFill>
                    <a:srgbClr val="00FFFF"/>
                  </a:solidFill>
                </a:endParaRPr>
              </a:p>
              <a:p>
                <a:pPr marL="0" indent="0"/>
                <a:r>
                  <a:rPr lang="en-US" sz="2400" b="1" dirty="0" smtClean="0">
                    <a:solidFill>
                      <a:srgbClr val="00FFFF"/>
                    </a:solidFill>
                  </a:rPr>
                  <a:t>Example: </a:t>
                </a:r>
                <a:r>
                  <a:rPr lang="en-US" sz="2400" dirty="0"/>
                  <a:t>Suppose that a coin is flipped three times.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the random variable that equals the </a:t>
                </a:r>
                <a:r>
                  <a:rPr lang="en-US" sz="2400" dirty="0" smtClean="0"/>
                  <a:t>number of </a:t>
                </a:r>
                <a:r>
                  <a:rPr lang="en-US" sz="2400" dirty="0"/>
                  <a:t>heads that appear when t</a:t>
                </a:r>
                <a:r>
                  <a:rPr lang="en-US" sz="2400" i="1" dirty="0"/>
                  <a:t> </a:t>
                </a:r>
                <a:r>
                  <a:rPr lang="en-US" sz="2400" dirty="0"/>
                  <a:t>is the </a:t>
                </a:r>
                <a:r>
                  <a:rPr lang="en-US" sz="2400" dirty="0" smtClean="0"/>
                  <a:t>outcome. </a:t>
                </a:r>
                <a:r>
                  <a:rPr lang="en-US" sz="2400" dirty="0"/>
                  <a:t>So, the distribution of the random variable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determined by </a:t>
                </a:r>
                <a:r>
                  <a:rPr lang="en-US" sz="2400" dirty="0" smtClean="0"/>
                  <a:t>the probabilities </a:t>
                </a:r>
                <a14:m>
                  <m:oMath xmlns:m="http://schemas.openxmlformats.org/officeDocument/2006/math"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35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35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35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35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35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35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35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35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35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350" dirty="0"/>
                  <a:t> and </a:t>
                </a:r>
                <a14:m>
                  <m:oMath xmlns:m="http://schemas.openxmlformats.org/officeDocument/2006/math"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35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35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350" i="1" dirty="0">
                        <a:latin typeface="Cambria Math" panose="02040503050406030204" pitchFamily="18" charset="0"/>
                      </a:rPr>
                      <m:t>∕</m:t>
                    </m:r>
                    <m:r>
                      <a:rPr lang="en-US" sz="2350" i="1" dirty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smtClean="0"/>
                  <a:t>Consequently, the </a:t>
                </a:r>
                <a:r>
                  <a:rPr lang="en-US" sz="2400" dirty="0"/>
                  <a:t>distribution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the set of pairs (3</a:t>
                </a:r>
                <a:r>
                  <a:rPr lang="en-US" sz="2400" i="1" dirty="0"/>
                  <a:t>, </a:t>
                </a:r>
                <a:r>
                  <a:rPr lang="en-US" sz="2400" dirty="0"/>
                  <a:t>1∕8), (2</a:t>
                </a:r>
                <a:r>
                  <a:rPr lang="en-US" sz="2400" i="1" dirty="0"/>
                  <a:t>, </a:t>
                </a:r>
                <a:r>
                  <a:rPr lang="en-US" sz="2400" dirty="0"/>
                  <a:t>3∕8), (1</a:t>
                </a:r>
                <a:r>
                  <a:rPr lang="en-US" sz="2400" i="1" dirty="0"/>
                  <a:t>, </a:t>
                </a:r>
                <a:r>
                  <a:rPr lang="en-US" sz="2400" dirty="0"/>
                  <a:t>3∕8</a:t>
                </a:r>
                <a:r>
                  <a:rPr lang="en-US" sz="2400" dirty="0" smtClean="0"/>
                  <a:t>), and </a:t>
                </a:r>
                <a:r>
                  <a:rPr lang="en-US" sz="2400" dirty="0"/>
                  <a:t>(0</a:t>
                </a:r>
                <a:r>
                  <a:rPr lang="en-US" sz="2400" i="1" dirty="0"/>
                  <a:t>, </a:t>
                </a:r>
                <a:r>
                  <a:rPr lang="en-US" sz="2400" dirty="0"/>
                  <a:t>1∕8</a:t>
                </a:r>
                <a:r>
                  <a:rPr lang="en-US" sz="2400" dirty="0" smtClean="0"/>
                  <a:t>).</a:t>
                </a:r>
              </a:p>
              <a:p>
                <a:pPr marL="0" indent="0"/>
                <a:r>
                  <a:rPr lang="en-US" sz="2400" dirty="0" smtClean="0"/>
                  <a:t>X(HHH)=3, X(HHT)=X(HTH)=X(THH)=2, X(TTH)=X(THT)=X(HTT)=1, X(TTT)=0</a:t>
                </a:r>
              </a:p>
            </p:txBody>
          </p:sp>
        </mc:Choice>
        <mc:Fallback xmlns="">
          <p:sp>
            <p:nvSpPr>
              <p:cNvPr id="457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610600" cy="5334000"/>
              </a:xfrm>
              <a:blipFill>
                <a:blip r:embed="rId2"/>
                <a:stretch>
                  <a:fillRect l="-1133" t="-800" r="-1062" b="-5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0A94CE8-1FD9-488B-9F2F-E320A613976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9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Expected Values</a:t>
            </a:r>
            <a:endParaRPr lang="en-CA" sz="3600" smtClean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334000"/>
          </a:xfrm>
        </p:spPr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lang="en-US" sz="2800" dirty="0" smtClean="0"/>
              <a:t>Once we have defined a random variable for our experiment, we can statistically analyze the outcomes of the experiment.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dirty="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/>
              <a:t>For example, we can ask: What is the </a:t>
            </a:r>
            <a:r>
              <a:rPr lang="en-US" sz="2800" b="1" dirty="0" smtClean="0">
                <a:solidFill>
                  <a:srgbClr val="00FFFF"/>
                </a:solidFill>
              </a:rPr>
              <a:t>average value</a:t>
            </a:r>
            <a:r>
              <a:rPr lang="en-US" sz="2800" dirty="0" smtClean="0"/>
              <a:t> (called the </a:t>
            </a:r>
            <a:r>
              <a:rPr lang="en-US" sz="2800" b="1" dirty="0" smtClean="0">
                <a:solidFill>
                  <a:srgbClr val="00FFFF"/>
                </a:solidFill>
              </a:rPr>
              <a:t>expected value</a:t>
            </a:r>
            <a:r>
              <a:rPr lang="en-US" sz="2800" dirty="0" smtClean="0"/>
              <a:t>) of a random variable when the experiment is carried out a large number of times?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dirty="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/>
              <a:t>Can we just calculate the arithmetic mean across  all possible values of the random variable?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E45612A-3208-4CFE-9C6F-44D63AA10A8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6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Expected Values</a:t>
            </a:r>
            <a:endParaRPr lang="en-CA" sz="3600" smtClean="0"/>
          </a:p>
        </p:txBody>
      </p:sp>
      <p:sp>
        <p:nvSpPr>
          <p:cNvPr id="4608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334000"/>
          </a:xfrm>
        </p:spPr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3300"/>
                </a:solidFill>
              </a:rPr>
              <a:t>No, we cannot, since it is possible that some outcomes are more likely than others.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dirty="0" smtClean="0">
              <a:solidFill>
                <a:srgbClr val="FF3300"/>
              </a:solidFill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/>
              <a:t>For example, assume the possible outcomes of an experiment are 1 and 2 with probabilities of 0.1 and 0.9, respectively.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dirty="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/>
              <a:t>Is the average value 1.5?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dirty="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3300"/>
                </a:solidFill>
              </a:rPr>
              <a:t>No, since 2 is much more likely to occur than 1,   the average must be larger than 1.5.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20A5A20-4FD0-4AEE-89F9-E5C837B9354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Expected Values</a:t>
            </a:r>
            <a:endParaRPr lang="en-CA" sz="3600" smtClean="0"/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3340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dirty="0" smtClean="0"/>
              <a:t>Instead, we have to calculate the </a:t>
            </a:r>
            <a:r>
              <a:rPr lang="en-US" sz="2800" b="1" dirty="0" smtClean="0">
                <a:solidFill>
                  <a:srgbClr val="00FFFF"/>
                </a:solidFill>
              </a:rPr>
              <a:t>weighted sum</a:t>
            </a:r>
            <a:r>
              <a:rPr lang="en-US" sz="2800" dirty="0" smtClean="0"/>
              <a:t> of all possible outcomes, that is, each value of the random variable has to be multiplied with its probability before being added to the sum.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defRPr/>
            </a:pPr>
            <a:endParaRPr lang="en-US" sz="28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dirty="0" smtClean="0"/>
              <a:t>In our example, the average value is given by</a:t>
            </a:r>
            <a:br>
              <a:rPr lang="en-US" sz="2800" dirty="0" smtClean="0"/>
            </a:br>
            <a:r>
              <a:rPr lang="en-US" sz="2800" dirty="0" smtClean="0"/>
              <a:t>0.1</a:t>
            </a:r>
            <a:r>
              <a:rPr lang="en-US" sz="2800" dirty="0" smtClean="0">
                <a:sym typeface="Symbol" pitchFamily="18" charset="2"/>
              </a:rPr>
              <a:t>1 + 0.92 = 0.1 + 1.8 = 1.9.</a:t>
            </a:r>
            <a:endParaRPr lang="en-US" sz="2800" dirty="0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5572621-5189-4039-BAAA-423EEFE6313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6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Expected Values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18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90600"/>
                <a:ext cx="8610600" cy="5334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</a:rPr>
                  <a:t>Definition:</a:t>
                </a:r>
                <a:r>
                  <a:rPr lang="en-US" sz="2800" dirty="0" smtClean="0"/>
                  <a:t> The </a:t>
                </a:r>
                <a:r>
                  <a:rPr lang="en-US" sz="2800" b="1" dirty="0" smtClean="0">
                    <a:solidFill>
                      <a:srgbClr val="00FFFF"/>
                    </a:solidFill>
                  </a:rPr>
                  <a:t>expected value</a:t>
                </a:r>
                <a:r>
                  <a:rPr lang="en-US" sz="2800" dirty="0" smtClean="0"/>
                  <a:t> (or expectation or mean) of the random variable X(s) on the sample space S is equal to: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defRPr/>
                </a:pPr>
                <a:endParaRPr lang="en-US" sz="1400" dirty="0" smtClean="0"/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/>
                  <a:t>E(X) = </a:t>
                </a:r>
                <a:r>
                  <a:rPr lang="en-US" sz="2800" dirty="0" smtClean="0">
                    <a:sym typeface="Symbol" pitchFamily="18" charset="2"/>
                  </a:rPr>
                  <a:t></a:t>
                </a:r>
                <a:r>
                  <a:rPr lang="en-US" sz="2800" baseline="-25000" dirty="0" err="1" smtClean="0">
                    <a:sym typeface="Symbol" pitchFamily="18" charset="2"/>
                  </a:rPr>
                  <a:t>sS</a:t>
                </a:r>
                <a:r>
                  <a:rPr lang="en-US" sz="2800" dirty="0" err="1" smtClean="0">
                    <a:sym typeface="Symbol" pitchFamily="18" charset="2"/>
                  </a:rPr>
                  <a:t>p</a:t>
                </a:r>
                <a:r>
                  <a:rPr lang="en-US" sz="2800" dirty="0" smtClean="0">
                    <a:sym typeface="Symbol" pitchFamily="18" charset="2"/>
                  </a:rPr>
                  <a:t>(s)X(s).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defRPr/>
                </a:pPr>
                <a:endParaRPr lang="en-US" sz="1400" dirty="0">
                  <a:sym typeface="Symbol" pitchFamily="18" charset="2"/>
                </a:endParaRP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/>
                  <a:t>The </a:t>
                </a:r>
                <a:r>
                  <a:rPr lang="en-US" sz="2800" b="1" dirty="0">
                    <a:solidFill>
                      <a:srgbClr val="00FFFF"/>
                    </a:solidFill>
                  </a:rPr>
                  <a:t>deviation</a:t>
                </a:r>
                <a:r>
                  <a:rPr lang="en-US" sz="2800" i="1" dirty="0"/>
                  <a:t> </a:t>
                </a:r>
                <a:r>
                  <a:rPr lang="en-US" sz="2800" dirty="0"/>
                  <a:t>of X</a:t>
                </a:r>
                <a:r>
                  <a:rPr lang="en-US" sz="2800" i="1" dirty="0"/>
                  <a:t> </a:t>
                </a:r>
                <a:r>
                  <a:rPr lang="en-US" sz="2800" dirty="0"/>
                  <a:t>at </a:t>
                </a:r>
                <a:r>
                  <a:rPr lang="en-US" sz="2800" i="1" dirty="0"/>
                  <a:t>s </a:t>
                </a:r>
                <a:r>
                  <a:rPr lang="en-US" sz="2800" dirty="0"/>
                  <a:t>∈ S</a:t>
                </a:r>
                <a:r>
                  <a:rPr lang="en-US" sz="2800" i="1" dirty="0"/>
                  <a:t>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the difference between the value of X</a:t>
                </a:r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:r>
                  <a:rPr lang="en-US" sz="2800" dirty="0" smtClean="0"/>
                  <a:t>                   the mean </a:t>
                </a:r>
                <a:r>
                  <a:rPr lang="en-US" sz="2800" dirty="0"/>
                  <a:t>of X.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461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610600" cy="5334000"/>
              </a:xfrm>
              <a:blipFill>
                <a:blip r:embed="rId2"/>
                <a:stretch>
                  <a:fillRect l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5572621-5189-4039-BAAA-423EEFE6313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6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Expected Values</a:t>
            </a:r>
            <a:endParaRPr lang="en-CA" sz="3600" smtClean="0"/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10600" cy="5334000"/>
          </a:xfrm>
        </p:spPr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</a:rPr>
              <a:t>Example:</a:t>
            </a:r>
            <a:r>
              <a:rPr lang="en-US" sz="2800" smtClean="0"/>
              <a:t> Let X be the random variable equal to the sum of the numbers that appear when a pair of dice is rolled.</a:t>
            </a:r>
          </a:p>
          <a:p>
            <a:pPr marL="0" indent="0">
              <a:spcBef>
                <a:spcPct val="0"/>
              </a:spcBef>
              <a:defRPr/>
            </a:pPr>
            <a:endParaRPr lang="en-US" sz="90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There are </a:t>
            </a:r>
            <a:r>
              <a:rPr lang="en-US" sz="2800" b="1" smtClean="0">
                <a:solidFill>
                  <a:srgbClr val="00FFFF"/>
                </a:solidFill>
              </a:rPr>
              <a:t>36 outcomes</a:t>
            </a:r>
            <a:r>
              <a:rPr lang="en-US" sz="2800" smtClean="0"/>
              <a:t> (= pairs of numbers from 1 to 6).</a:t>
            </a:r>
          </a:p>
          <a:p>
            <a:pPr marL="0" indent="0">
              <a:spcBef>
                <a:spcPct val="0"/>
              </a:spcBef>
              <a:defRPr/>
            </a:pPr>
            <a:endParaRPr lang="en-US" sz="90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0FFFF"/>
                </a:solidFill>
              </a:rPr>
              <a:t>range</a:t>
            </a:r>
            <a:r>
              <a:rPr lang="en-US" sz="2800" smtClean="0"/>
              <a:t> of X is {2, 3, 4, 5, 6, 7, 8, 9, 10, 11, 12}.</a:t>
            </a:r>
          </a:p>
          <a:p>
            <a:pPr marL="0" indent="0">
              <a:spcBef>
                <a:spcPct val="0"/>
              </a:spcBef>
              <a:defRPr/>
            </a:pPr>
            <a:endParaRPr lang="en-US" sz="200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Are the 36 outcomes equally likely?</a:t>
            </a:r>
          </a:p>
          <a:p>
            <a:pPr marL="0" indent="0">
              <a:spcBef>
                <a:spcPct val="0"/>
              </a:spcBef>
              <a:defRPr/>
            </a:pPr>
            <a:endParaRPr lang="en-US" sz="90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>
                <a:solidFill>
                  <a:srgbClr val="66FF33"/>
                </a:solidFill>
              </a:rPr>
              <a:t>Yes, if the dice are not biased.</a:t>
            </a:r>
          </a:p>
          <a:p>
            <a:pPr marL="0" indent="0">
              <a:spcBef>
                <a:spcPct val="0"/>
              </a:spcBef>
              <a:defRPr/>
            </a:pPr>
            <a:endParaRPr lang="en-US" sz="800" smtClean="0">
              <a:solidFill>
                <a:srgbClr val="66FF33"/>
              </a:solidFill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/>
              <a:t>Are the 11 values of X equally likely to occur?</a:t>
            </a:r>
          </a:p>
          <a:p>
            <a:pPr marL="0" indent="0">
              <a:spcBef>
                <a:spcPct val="0"/>
              </a:spcBef>
              <a:defRPr/>
            </a:pPr>
            <a:endParaRPr lang="en-US" sz="800" smtClean="0"/>
          </a:p>
          <a:p>
            <a:pPr marL="0" indent="0">
              <a:spcBef>
                <a:spcPct val="0"/>
              </a:spcBef>
              <a:defRPr/>
            </a:pPr>
            <a:r>
              <a:rPr lang="en-US" sz="2800" smtClean="0">
                <a:solidFill>
                  <a:srgbClr val="FF3300"/>
                </a:solidFill>
              </a:rPr>
              <a:t>No, the probabilities vary across values.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61C7BB2-86AE-4027-AFB3-121F0B9F552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2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2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839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Permutations and Combinations</a:t>
            </a:r>
            <a:endParaRPr lang="en-CA" dirty="0" smtClean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26" charset="2"/>
              </a:rPr>
              <a:t>An </a:t>
            </a:r>
            <a:r>
              <a:rPr lang="en-US" sz="2800" b="1" dirty="0" smtClean="0">
                <a:solidFill>
                  <a:srgbClr val="00FFFF"/>
                </a:solidFill>
                <a:sym typeface="Symbol" pitchFamily="26" charset="2"/>
              </a:rPr>
              <a:t>r-combination</a:t>
            </a:r>
            <a:r>
              <a:rPr lang="en-US" sz="2800" dirty="0" smtClean="0">
                <a:sym typeface="Symbol" pitchFamily="26" charset="2"/>
              </a:rPr>
              <a:t> of elements of a set is an unordered selection of r elements from the set.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26" charset="2"/>
              </a:rPr>
              <a:t>Thus, an r-combination is simply a subset of the set with r elements.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1600" dirty="0" smtClean="0">
              <a:sym typeface="Symbol" pitchFamily="26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26" charset="2"/>
              </a:rPr>
              <a:t>Example:</a:t>
            </a:r>
            <a:r>
              <a:rPr lang="en-US" sz="2800" dirty="0" smtClean="0">
                <a:sym typeface="Symbol" pitchFamily="26" charset="2"/>
              </a:rPr>
              <a:t> Let S = {1, 2, 3, 4}.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26" charset="2"/>
              </a:rPr>
              <a:t>Then {1, 3, 4} is a 3-combination from 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1600" dirty="0" smtClean="0">
              <a:sym typeface="Symbol" pitchFamily="26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26" charset="2"/>
              </a:rPr>
              <a:t>The number of r-combinations of a set with n   distinct elements is denoted by C(n, r).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1600" dirty="0" smtClean="0">
              <a:sym typeface="Symbol" pitchFamily="26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26" charset="2"/>
              </a:rPr>
              <a:t>Example:</a:t>
            </a:r>
            <a:r>
              <a:rPr lang="en-US" sz="2800" dirty="0" smtClean="0">
                <a:sym typeface="Symbol" pitchFamily="26" charset="2"/>
              </a:rPr>
              <a:t> C(4, 2) = 6, since, for example, the 2-combinations of a set {1, 2, 3, 4} are {1, 2}, {1, 3}, </a:t>
            </a:r>
            <a:br>
              <a:rPr lang="en-US" sz="2800" dirty="0" smtClean="0">
                <a:sym typeface="Symbol" pitchFamily="26" charset="2"/>
              </a:rPr>
            </a:br>
            <a:r>
              <a:rPr lang="en-US" sz="2800" dirty="0" smtClean="0">
                <a:sym typeface="Symbol" pitchFamily="26" charset="2"/>
              </a:rPr>
              <a:t>{1, 4}, {2, 3}, {2, 4}, {3, 4}.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848E355-D5B5-42B4-B79A-16615B74E57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Expected Values</a:t>
            </a:r>
            <a:endParaRPr lang="en-CA" sz="3600" smtClean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2057400" cy="5334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2800" dirty="0" smtClean="0"/>
              <a:t>P(X = 2) = 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86994BA-0A92-40FE-BEFC-F00850EF2E3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2362200" y="838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1/36</a:t>
            </a:r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228600" y="12954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P(X = 3) = </a:t>
            </a:r>
          </a:p>
        </p:txBody>
      </p:sp>
      <p:sp>
        <p:nvSpPr>
          <p:cNvPr id="463878" name="Rectangle 6"/>
          <p:cNvSpPr>
            <a:spLocks noChangeArrowheads="1"/>
          </p:cNvSpPr>
          <p:nvPr/>
        </p:nvSpPr>
        <p:spPr bwMode="auto">
          <a:xfrm>
            <a:off x="2362200" y="1295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2/36 = 1/18</a:t>
            </a:r>
          </a:p>
        </p:txBody>
      </p:sp>
      <p:sp>
        <p:nvSpPr>
          <p:cNvPr id="463879" name="Rectangle 7"/>
          <p:cNvSpPr>
            <a:spLocks noChangeArrowheads="1"/>
          </p:cNvSpPr>
          <p:nvPr/>
        </p:nvSpPr>
        <p:spPr bwMode="auto">
          <a:xfrm>
            <a:off x="228600" y="17526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/>
              <a:t>P(X = 4) = </a:t>
            </a:r>
          </a:p>
        </p:txBody>
      </p:sp>
      <p:sp>
        <p:nvSpPr>
          <p:cNvPr id="463880" name="Rectangle 8"/>
          <p:cNvSpPr>
            <a:spLocks noChangeArrowheads="1"/>
          </p:cNvSpPr>
          <p:nvPr/>
        </p:nvSpPr>
        <p:spPr bwMode="auto">
          <a:xfrm>
            <a:off x="2362200" y="17526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3/36 = 1/12</a:t>
            </a:r>
          </a:p>
        </p:txBody>
      </p:sp>
      <p:sp>
        <p:nvSpPr>
          <p:cNvPr id="463881" name="Rectangle 9"/>
          <p:cNvSpPr>
            <a:spLocks noChangeArrowheads="1"/>
          </p:cNvSpPr>
          <p:nvPr/>
        </p:nvSpPr>
        <p:spPr bwMode="auto">
          <a:xfrm>
            <a:off x="228600" y="22098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P(X = 5) = </a:t>
            </a:r>
          </a:p>
        </p:txBody>
      </p:sp>
      <p:sp>
        <p:nvSpPr>
          <p:cNvPr id="463882" name="Rectangle 10"/>
          <p:cNvSpPr>
            <a:spLocks noChangeArrowheads="1"/>
          </p:cNvSpPr>
          <p:nvPr/>
        </p:nvSpPr>
        <p:spPr bwMode="auto">
          <a:xfrm>
            <a:off x="2362200" y="22098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4/36 = 1/9</a:t>
            </a:r>
          </a:p>
        </p:txBody>
      </p:sp>
      <p:sp>
        <p:nvSpPr>
          <p:cNvPr id="463883" name="Rectangle 11"/>
          <p:cNvSpPr>
            <a:spLocks noChangeArrowheads="1"/>
          </p:cNvSpPr>
          <p:nvPr/>
        </p:nvSpPr>
        <p:spPr bwMode="auto">
          <a:xfrm>
            <a:off x="228600" y="26670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P(X = 6) = </a:t>
            </a:r>
          </a:p>
        </p:txBody>
      </p:sp>
      <p:sp>
        <p:nvSpPr>
          <p:cNvPr id="463884" name="Rectangle 12"/>
          <p:cNvSpPr>
            <a:spLocks noChangeArrowheads="1"/>
          </p:cNvSpPr>
          <p:nvPr/>
        </p:nvSpPr>
        <p:spPr bwMode="auto">
          <a:xfrm>
            <a:off x="2362200" y="26670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5/36 </a:t>
            </a:r>
          </a:p>
        </p:txBody>
      </p:sp>
      <p:sp>
        <p:nvSpPr>
          <p:cNvPr id="463885" name="Rectangle 13"/>
          <p:cNvSpPr>
            <a:spLocks noChangeArrowheads="1"/>
          </p:cNvSpPr>
          <p:nvPr/>
        </p:nvSpPr>
        <p:spPr bwMode="auto">
          <a:xfrm>
            <a:off x="228600" y="3124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P(X = 7) = </a:t>
            </a:r>
          </a:p>
        </p:txBody>
      </p:sp>
      <p:sp>
        <p:nvSpPr>
          <p:cNvPr id="463886" name="Rectangle 14"/>
          <p:cNvSpPr>
            <a:spLocks noChangeArrowheads="1"/>
          </p:cNvSpPr>
          <p:nvPr/>
        </p:nvSpPr>
        <p:spPr bwMode="auto">
          <a:xfrm>
            <a:off x="2362200" y="3124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6/36 = 1/6</a:t>
            </a:r>
          </a:p>
        </p:txBody>
      </p:sp>
      <p:sp>
        <p:nvSpPr>
          <p:cNvPr id="463887" name="Rectangle 15"/>
          <p:cNvSpPr>
            <a:spLocks noChangeArrowheads="1"/>
          </p:cNvSpPr>
          <p:nvPr/>
        </p:nvSpPr>
        <p:spPr bwMode="auto">
          <a:xfrm>
            <a:off x="228600" y="35814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P(X = 8) = </a:t>
            </a:r>
          </a:p>
        </p:txBody>
      </p:sp>
      <p:sp>
        <p:nvSpPr>
          <p:cNvPr id="463888" name="Rectangle 16"/>
          <p:cNvSpPr>
            <a:spLocks noChangeArrowheads="1"/>
          </p:cNvSpPr>
          <p:nvPr/>
        </p:nvSpPr>
        <p:spPr bwMode="auto">
          <a:xfrm>
            <a:off x="2362200" y="35814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5/36</a:t>
            </a:r>
          </a:p>
        </p:txBody>
      </p:sp>
      <p:sp>
        <p:nvSpPr>
          <p:cNvPr id="463889" name="Rectangle 17"/>
          <p:cNvSpPr>
            <a:spLocks noChangeArrowheads="1"/>
          </p:cNvSpPr>
          <p:nvPr/>
        </p:nvSpPr>
        <p:spPr bwMode="auto">
          <a:xfrm>
            <a:off x="228600" y="40386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P(X = 9) = </a:t>
            </a:r>
          </a:p>
        </p:txBody>
      </p:sp>
      <p:sp>
        <p:nvSpPr>
          <p:cNvPr id="463890" name="Rectangle 18"/>
          <p:cNvSpPr>
            <a:spLocks noChangeArrowheads="1"/>
          </p:cNvSpPr>
          <p:nvPr/>
        </p:nvSpPr>
        <p:spPr bwMode="auto">
          <a:xfrm>
            <a:off x="2362200" y="40386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4/36 = 1/9</a:t>
            </a:r>
          </a:p>
        </p:txBody>
      </p:sp>
      <p:sp>
        <p:nvSpPr>
          <p:cNvPr id="463891" name="Rectangle 19"/>
          <p:cNvSpPr>
            <a:spLocks noChangeArrowheads="1"/>
          </p:cNvSpPr>
          <p:nvPr/>
        </p:nvSpPr>
        <p:spPr bwMode="auto">
          <a:xfrm>
            <a:off x="228600" y="44958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P(X = 10) = </a:t>
            </a:r>
          </a:p>
        </p:txBody>
      </p:sp>
      <p:sp>
        <p:nvSpPr>
          <p:cNvPr id="463892" name="Rectangle 20"/>
          <p:cNvSpPr>
            <a:spLocks noChangeArrowheads="1"/>
          </p:cNvSpPr>
          <p:nvPr/>
        </p:nvSpPr>
        <p:spPr bwMode="auto">
          <a:xfrm>
            <a:off x="2362200" y="44958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3/36 = 1/12</a:t>
            </a:r>
          </a:p>
        </p:txBody>
      </p:sp>
      <p:sp>
        <p:nvSpPr>
          <p:cNvPr id="463893" name="Rectangle 21"/>
          <p:cNvSpPr>
            <a:spLocks noChangeArrowheads="1"/>
          </p:cNvSpPr>
          <p:nvPr/>
        </p:nvSpPr>
        <p:spPr bwMode="auto">
          <a:xfrm>
            <a:off x="228600" y="49530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P(X = 11) = </a:t>
            </a:r>
          </a:p>
        </p:txBody>
      </p:sp>
      <p:sp>
        <p:nvSpPr>
          <p:cNvPr id="463894" name="Rectangle 22"/>
          <p:cNvSpPr>
            <a:spLocks noChangeArrowheads="1"/>
          </p:cNvSpPr>
          <p:nvPr/>
        </p:nvSpPr>
        <p:spPr bwMode="auto">
          <a:xfrm>
            <a:off x="2362200" y="49530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2/36 = 1/18</a:t>
            </a:r>
          </a:p>
        </p:txBody>
      </p:sp>
      <p:sp>
        <p:nvSpPr>
          <p:cNvPr id="463895" name="Rectangle 23"/>
          <p:cNvSpPr>
            <a:spLocks noChangeArrowheads="1"/>
          </p:cNvSpPr>
          <p:nvPr/>
        </p:nvSpPr>
        <p:spPr bwMode="auto">
          <a:xfrm>
            <a:off x="228600" y="5410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P(X = 12) = </a:t>
            </a:r>
          </a:p>
        </p:txBody>
      </p:sp>
      <p:sp>
        <p:nvSpPr>
          <p:cNvPr id="463896" name="Rectangle 24"/>
          <p:cNvSpPr>
            <a:spLocks noChangeArrowheads="1"/>
          </p:cNvSpPr>
          <p:nvPr/>
        </p:nvSpPr>
        <p:spPr bwMode="auto">
          <a:xfrm>
            <a:off x="2362200" y="5410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/>
              <a:t>1/36</a:t>
            </a:r>
          </a:p>
        </p:txBody>
      </p:sp>
    </p:spTree>
    <p:extLst>
      <p:ext uri="{BB962C8B-B14F-4D97-AF65-F5344CB8AC3E}">
        <p14:creationId xmlns:p14="http://schemas.microsoft.com/office/powerpoint/2010/main" val="154108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3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3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3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3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3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3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3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3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3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3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3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3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3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3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3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3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 autoUpdateAnimBg="0"/>
      <p:bldP spid="463876" grpId="0" autoUpdateAnimBg="0"/>
      <p:bldP spid="463877" grpId="0" build="p" autoUpdateAnimBg="0"/>
      <p:bldP spid="463878" grpId="0" autoUpdateAnimBg="0"/>
      <p:bldP spid="463879" grpId="0" build="p" autoUpdateAnimBg="0"/>
      <p:bldP spid="463880" grpId="0" autoUpdateAnimBg="0"/>
      <p:bldP spid="463881" grpId="0" build="p" autoUpdateAnimBg="0"/>
      <p:bldP spid="463882" grpId="0" autoUpdateAnimBg="0"/>
      <p:bldP spid="463883" grpId="0" build="p" autoUpdateAnimBg="0"/>
      <p:bldP spid="463884" grpId="0" autoUpdateAnimBg="0"/>
      <p:bldP spid="463885" grpId="0" build="p" autoUpdateAnimBg="0"/>
      <p:bldP spid="463886" grpId="0" autoUpdateAnimBg="0"/>
      <p:bldP spid="463887" grpId="0" build="p" autoUpdateAnimBg="0"/>
      <p:bldP spid="463888" grpId="0" autoUpdateAnimBg="0"/>
      <p:bldP spid="463889" grpId="0" build="p" autoUpdateAnimBg="0"/>
      <p:bldP spid="463890" grpId="0" autoUpdateAnimBg="0"/>
      <p:bldP spid="463891" grpId="0" build="p" autoUpdateAnimBg="0"/>
      <p:bldP spid="463892" grpId="0" autoUpdateAnimBg="0"/>
      <p:bldP spid="463893" grpId="0" build="p" autoUpdateAnimBg="0"/>
      <p:bldP spid="463894" grpId="0" autoUpdateAnimBg="0"/>
      <p:bldP spid="463895" grpId="0" build="p" autoUpdateAnimBg="0"/>
      <p:bldP spid="463896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Expected Values</a:t>
            </a:r>
            <a:endParaRPr lang="en-CA" sz="3600" smtClean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953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E(X) = 2(1/36) + 3(1/18) + 4(1/12) + 5(1/9) +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   6(5/36) + 7(1/6) + 8(5/36) + 9(1/9) +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   10(1/12) + 11(1/18) + 12(1/36)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E(X) = 7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This means that if we roll two dice many times,   sum all the numbers that appear and divide the   sum by the number of trials, we expect to find           a value of 7.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F592AC3-5EC9-41FB-BAF1-6DF4BA28169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Expected Values</a:t>
            </a:r>
            <a:endParaRPr lang="en-CA" sz="3600" smtClean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105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Theorem:</a:t>
            </a:r>
          </a:p>
          <a:p>
            <a:pPr marL="0" indent="0" eaLnBrk="1" hangingPunct="1">
              <a:spcAft>
                <a:spcPts val="1200"/>
              </a:spcAft>
              <a:defRPr/>
            </a:pPr>
            <a:r>
              <a:rPr lang="en-US" sz="2800" dirty="0" smtClean="0">
                <a:sym typeface="Symbol" pitchFamily="18" charset="2"/>
              </a:rPr>
              <a:t>If X and Y are random variables on a sample space S, then E(X + Y) = E(X) + E(Y).</a:t>
            </a:r>
          </a:p>
          <a:p>
            <a:pPr marL="0" indent="0" eaLnBrk="1" hangingPunct="1">
              <a:spcAft>
                <a:spcPts val="1200"/>
              </a:spcAft>
              <a:defRPr/>
            </a:pPr>
            <a:r>
              <a:rPr lang="en-US" sz="2800" dirty="0" smtClean="0">
                <a:sym typeface="Symbol" pitchFamily="18" charset="2"/>
              </a:rPr>
              <a:t>Furthermore, if X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= 1, 2, …, n with a positive integer n, are random variables on S, then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E(X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+ X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+ … + </a:t>
            </a:r>
            <a:r>
              <a:rPr lang="en-US" sz="2800" dirty="0" err="1" smtClean="0">
                <a:sym typeface="Symbol" pitchFamily="18" charset="2"/>
              </a:rPr>
              <a:t>X</a:t>
            </a:r>
            <a:r>
              <a:rPr lang="en-US" sz="2800" baseline="-25000" dirty="0" err="1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) = E(X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) + E(X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) + … + E(</a:t>
            </a:r>
            <a:r>
              <a:rPr lang="en-US" sz="2800" dirty="0" err="1" smtClean="0">
                <a:sym typeface="Symbol" pitchFamily="18" charset="2"/>
              </a:rPr>
              <a:t>X</a:t>
            </a:r>
            <a:r>
              <a:rPr lang="en-US" sz="2800" baseline="-25000" dirty="0" err="1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).</a:t>
            </a:r>
          </a:p>
          <a:p>
            <a:pPr marL="0" indent="0" eaLnBrk="1" hangingPunct="1">
              <a:spcAft>
                <a:spcPts val="1200"/>
              </a:spcAft>
              <a:defRPr/>
            </a:pPr>
            <a:r>
              <a:rPr lang="en-US" sz="2800" dirty="0" smtClean="0">
                <a:sym typeface="Symbol" pitchFamily="18" charset="2"/>
              </a:rPr>
              <a:t>Moreover, if a and b are real numbers, then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E(</a:t>
            </a:r>
            <a:r>
              <a:rPr lang="en-US" sz="2800" dirty="0" err="1" smtClean="0">
                <a:sym typeface="Symbol" pitchFamily="18" charset="2"/>
              </a:rPr>
              <a:t>aX</a:t>
            </a:r>
            <a:r>
              <a:rPr lang="en-US" sz="2800" dirty="0" smtClean="0">
                <a:sym typeface="Symbol" pitchFamily="18" charset="2"/>
              </a:rPr>
              <a:t> + b) = </a:t>
            </a:r>
            <a:r>
              <a:rPr lang="en-US" sz="2800" dirty="0" err="1" smtClean="0">
                <a:sym typeface="Symbol" pitchFamily="18" charset="2"/>
              </a:rPr>
              <a:t>aE</a:t>
            </a:r>
            <a:r>
              <a:rPr lang="en-US" sz="2800" dirty="0" smtClean="0">
                <a:sym typeface="Symbol" pitchFamily="18" charset="2"/>
              </a:rPr>
              <a:t>(X) + b.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55ED0FF-F7B9-4F62-9DF5-00F6B261F08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Expected Values</a:t>
            </a:r>
            <a:endParaRPr lang="en-CA" sz="3600" smtClean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5105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Knowing this theorem, we could now solve the previous example much more easily: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Let X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and X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be the numbers appearing on the first and the second die, respectively.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For each die, there is an equal probability for each of the six numbers to appear. Therefore, E(X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) = E(X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) = (1 + 2 + 3 + 4 + 5 + 6)/6 = 7/2.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We now know that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E(X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+ X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) = E(X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) + E(X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) = 7.</a:t>
            </a:r>
            <a:endParaRPr lang="en-US" sz="2800" b="1" smtClean="0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5F893B1-B804-4F1A-8C29-3FB5A244E3D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Expected Values</a:t>
            </a:r>
            <a:endParaRPr lang="en-CA" sz="3600" smtClean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We can use our knowledge about expected values to compute the average-case complexity of an algorithm.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Let the sample space be the set of all possible inputs 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, and the random variable X assign to each 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j</a:t>
            </a:r>
            <a:r>
              <a:rPr lang="en-US" sz="2800" dirty="0" smtClean="0">
                <a:sym typeface="Symbol" pitchFamily="18" charset="2"/>
              </a:rPr>
              <a:t> the number of operations that     the algorithm executes for that input.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For each input 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j</a:t>
            </a:r>
            <a:r>
              <a:rPr lang="en-US" sz="2800" dirty="0" smtClean="0">
                <a:sym typeface="Symbol" pitchFamily="18" charset="2"/>
              </a:rPr>
              <a:t>, the probability that this input occurs is given by p(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j</a:t>
            </a:r>
            <a:r>
              <a:rPr lang="en-US" sz="2800" dirty="0" smtClean="0">
                <a:sym typeface="Symbol" pitchFamily="18" charset="2"/>
              </a:rPr>
              <a:t>).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The algorithm’s average-case complexity then is: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E(X) = </a:t>
            </a:r>
            <a:r>
              <a:rPr lang="en-US" sz="2800" baseline="-25000" dirty="0" smtClean="0">
                <a:sym typeface="Symbol" pitchFamily="18" charset="2"/>
              </a:rPr>
              <a:t>j=1,…,n</a:t>
            </a:r>
            <a:r>
              <a:rPr lang="en-US" sz="2800" dirty="0" smtClean="0">
                <a:sym typeface="Symbol" pitchFamily="18" charset="2"/>
              </a:rPr>
              <a:t>p(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j</a:t>
            </a:r>
            <a:r>
              <a:rPr lang="en-US" sz="2800" dirty="0" smtClean="0">
                <a:sym typeface="Symbol" pitchFamily="18" charset="2"/>
              </a:rPr>
              <a:t>)X(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j</a:t>
            </a:r>
            <a:r>
              <a:rPr lang="en-US" sz="2800" dirty="0" smtClean="0">
                <a:sym typeface="Symbol" pitchFamily="18" charset="2"/>
              </a:rPr>
              <a:t>)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5335798-F345-4778-8676-4EB514411B4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Expected Values</a:t>
            </a:r>
            <a:endParaRPr lang="en-CA" sz="3600" smtClean="0"/>
          </a:p>
        </p:txBody>
      </p:sp>
      <p:sp>
        <p:nvSpPr>
          <p:cNvPr id="468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5562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However, in order to conduct such an average-case analysis, you would need to find out:</a:t>
            </a:r>
          </a:p>
          <a:p>
            <a:pPr marL="0" indent="0" eaLnBrk="1" hangingPunct="1">
              <a:defRPr/>
            </a:pPr>
            <a:endParaRPr lang="en-US" sz="1800" dirty="0" smtClean="0">
              <a:sym typeface="Symbol" pitchFamily="18" charset="2"/>
            </a:endParaRPr>
          </a:p>
          <a:p>
            <a:pPr marL="0" indent="0" eaLnBrk="1" hangingPunct="1">
              <a:buFontTx/>
              <a:buChar char="•"/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 the number of steps that the algorithms takes </a:t>
            </a:r>
            <a:b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</a:b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  for any (!) possible input, and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 the probability for each of these inputs to </a:t>
            </a:r>
            <a:b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</a:b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  occur.</a:t>
            </a:r>
          </a:p>
          <a:p>
            <a:pPr marL="0" indent="0" eaLnBrk="1" hangingPunct="1">
              <a:buFontTx/>
              <a:buChar char="•"/>
              <a:defRPr/>
            </a:pPr>
            <a:endParaRPr lang="en-US" sz="1800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For most algorithms, this would be a highly complex task, so we will stick with the worst-case analysis.</a:t>
            </a:r>
          </a:p>
          <a:p>
            <a:pPr marL="0" indent="0" eaLnBrk="1" hangingPunct="1">
              <a:defRPr/>
            </a:pPr>
            <a:endParaRPr lang="en-US" sz="900" dirty="0" smtClean="0">
              <a:sym typeface="Symbol" pitchFamily="18" charset="2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991B08B-C4F6-4E24-A8D2-A59248DB542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5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Independent Random Variables</a:t>
            </a:r>
            <a:endParaRPr lang="en-CA" sz="3600" smtClean="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800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The random variables X and Y on a sample space S are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independent</a:t>
            </a:r>
            <a:r>
              <a:rPr lang="en-US" sz="2800" dirty="0" smtClean="0">
                <a:sym typeface="Symbol" pitchFamily="18" charset="2"/>
              </a:rPr>
              <a:t> if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p(X = r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 Y = r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) = p(X = r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)  p(Y = r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).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In other words, X and Y are independent if the probability that X = r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 Y = r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equals the product     of the probability that X = r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and the probability     that Y = r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for all real numbers r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and r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.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2B32759-FBCB-4FE3-8DBD-CDBD6FC410E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Independent Random Variables</a:t>
            </a:r>
            <a:endParaRPr lang="en-CA" sz="3600" smtClean="0"/>
          </a:p>
        </p:txBody>
      </p:sp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4800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 </a:t>
            </a:r>
            <a:r>
              <a:rPr lang="en-US" sz="2800" smtClean="0">
                <a:sym typeface="Symbol" pitchFamily="18" charset="2"/>
              </a:rPr>
              <a:t>Are the random variables X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and X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from the “pair of dice” example independent?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smtClean="0">
                <a:sym typeface="Symbol" pitchFamily="18" charset="2"/>
              </a:rPr>
              <a:t> 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p(X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i) = 1/6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p(X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= j) = 1/6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p(X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i  X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= j) = 1/36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Since p(X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i  X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= j) = p(X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= i)p(X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= j) ,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the random variables X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and X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are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independent</a:t>
            </a:r>
            <a:r>
              <a:rPr lang="en-US" sz="2800" smtClean="0">
                <a:sym typeface="Symbol" pitchFamily="18" charset="2"/>
              </a:rPr>
              <a:t>.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B6CA2CA-7082-430A-82AC-879E7FFB737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Independent Random Variables</a:t>
            </a:r>
            <a:endParaRPr lang="en-CA" sz="3600" smtClean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4724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Theorem: </a:t>
            </a:r>
            <a:r>
              <a:rPr lang="en-US" sz="2800" dirty="0" smtClean="0">
                <a:sym typeface="Symbol" pitchFamily="18" charset="2"/>
              </a:rPr>
              <a:t>If X and Y are independent random variables on a sample space S, then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E(XY) = E(X)E(Y).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Note: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E(X + Y) = E(X) + E(Y) is true for any X and Y, but</a:t>
            </a:r>
          </a:p>
          <a:p>
            <a:pPr marL="0" indent="0" eaLnBrk="1" hangingPunct="1">
              <a:defRPr/>
            </a:pPr>
            <a:r>
              <a:rPr lang="en-US" sz="2750" dirty="0" smtClean="0">
                <a:sym typeface="Symbol" pitchFamily="18" charset="2"/>
              </a:rPr>
              <a:t>E(XY) = E(X)E(Y) needs X and Y to be independent.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olidFill>
                  <a:srgbClr val="FF3300"/>
                </a:solidFill>
                <a:sym typeface="Symbol" pitchFamily="18" charset="2"/>
              </a:rPr>
              <a:t>How come?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9C0516C-3C7A-483B-9997-462D906FE17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Independent Random Variables</a:t>
            </a:r>
            <a:endParaRPr lang="en-CA" sz="3600" smtClean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4724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 </a:t>
            </a:r>
            <a:r>
              <a:rPr lang="en-US" sz="2800" dirty="0" smtClean="0">
                <a:sym typeface="Symbol" pitchFamily="18" charset="2"/>
              </a:rPr>
              <a:t>Let X and Y be random variables on some sample space, and each of them assumes    the values 1 and 3 with equal probability. 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Then E(X) = E(Y) = 2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If X and Y are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independent</a:t>
            </a:r>
            <a:r>
              <a:rPr lang="en-US" sz="2800" dirty="0" smtClean="0">
                <a:sym typeface="Symbol" pitchFamily="18" charset="2"/>
              </a:rPr>
              <a:t>, we have: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E(X + Y) = 1/4·(1 + 1) + 1/4·(1 + 3) +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         1/4·(3 + 1) + 1/4·(3 + 3) = 4 = E(X) + E(Y)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E(XY) = 1/4·(1·1) + 1/4·(1·3) +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        1/4·(3·1) + 1/4·(3·3) = 4 = E(X)·E(Y)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E85AA39-73D3-4F5F-ABEA-F6D3B275EB2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Permutations and Combinations</a:t>
            </a:r>
            <a:endParaRPr lang="en-CA" dirty="0" smtClean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66FF33"/>
                </a:solidFill>
                <a:sym typeface="Symbol" pitchFamily="26" charset="2"/>
              </a:rPr>
              <a:t>How can we calculate C(n, r)?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900" dirty="0" smtClean="0">
              <a:sym typeface="Symbol" pitchFamily="26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26" charset="2"/>
              </a:rPr>
              <a:t>Consider that we can obtain the r-permutations of a set in the following way: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1800" dirty="0" smtClean="0">
              <a:sym typeface="Symbol" pitchFamily="26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26" charset="2"/>
              </a:rPr>
              <a:t>First,</a:t>
            </a:r>
            <a:r>
              <a:rPr lang="en-US" sz="2800" dirty="0" smtClean="0">
                <a:sym typeface="Symbol" pitchFamily="26" charset="2"/>
              </a:rPr>
              <a:t> we form all the r-combinations of the set</a:t>
            </a:r>
            <a:br>
              <a:rPr lang="en-US" sz="2800" dirty="0" smtClean="0">
                <a:sym typeface="Symbol" pitchFamily="26" charset="2"/>
              </a:rPr>
            </a:br>
            <a:r>
              <a:rPr lang="en-US" sz="2800" dirty="0" smtClean="0">
                <a:sym typeface="Symbol" pitchFamily="26" charset="2"/>
              </a:rPr>
              <a:t>(there are C(n, r) such r-combinations).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900" dirty="0" smtClean="0">
              <a:sym typeface="Symbol" pitchFamily="26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26" charset="2"/>
              </a:rPr>
              <a:t>Then,</a:t>
            </a:r>
            <a:r>
              <a:rPr lang="en-US" sz="2800" dirty="0" smtClean="0">
                <a:sym typeface="Symbol" pitchFamily="26" charset="2"/>
              </a:rPr>
              <a:t> we generate all possible orderings within  each of these r-combinations (there are P(r, r)       such orderings in each case).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26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26" charset="2"/>
              </a:rPr>
              <a:t>Therefore, we have: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endParaRPr lang="en-US" sz="1600" dirty="0" smtClean="0">
              <a:sym typeface="Symbol" pitchFamily="26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26" charset="2"/>
              </a:rPr>
              <a:t>P(n, r) = C(n, r)P(r, r)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DBA36D4-E6CB-4077-B294-5ECEFECC706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8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Independent Random Variables</a:t>
            </a:r>
            <a:endParaRPr lang="en-CA" sz="3600" smtClean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4724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Let us now assume that X and Y are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correlated</a:t>
            </a:r>
            <a:r>
              <a:rPr lang="en-US" sz="2800" smtClean="0">
                <a:sym typeface="Symbol" pitchFamily="18" charset="2"/>
              </a:rPr>
              <a:t> in such a way that Y = 1 whenever X = 1, and Y = 3 whenever X = 3.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E(X + Y) = 1/2·(1 + 1) + 1/2·(3 + 3) 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              = 4 = E(X) + E(Y)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E(XY) = 1/2·(1·1) + 1/2·(3·3) 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          = 5  E(X)·E(Y)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0AB7925-B2D2-4D82-8B93-AF98F3BE7B6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Permutations and Combinations</a:t>
            </a:r>
            <a:endParaRPr lang="en-CA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90600"/>
                <a:ext cx="8763000" cy="5181600"/>
              </a:xfrm>
            </p:spPr>
            <p:txBody>
              <a:bodyPr/>
              <a:lstStyle/>
              <a:p>
                <a:pPr marL="0" indent="0"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26" charset="2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26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26" charset="2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26" charset="2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26" charset="2"/>
                      </a:rPr>
                      <m:t>𝑟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26" charset="2"/>
                      </a:rPr>
                      <m:t>)=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sym typeface="Symbol" pitchFamily="26" charset="2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  <a:sym typeface="Symbol" pitchFamily="26" charset="2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𝑛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, 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en-US" sz="2800" i="1" dirty="0" smtClean="0">
                            <a:latin typeface="Cambria Math" panose="02040503050406030204" pitchFamily="18" charset="0"/>
                            <a:sym typeface="Symbol" pitchFamily="26" charset="2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𝑟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, 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𝑟</m:t>
                            </m:r>
                          </m:e>
                        </m:d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  <a:sym typeface="Symbol" pitchFamily="26" charset="2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sym typeface="Symbol" pitchFamily="26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𝑛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  <m:t>𝑛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  <m:t> – 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800" i="1" dirty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𝑟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  <m:t>𝑟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  <m:t> – 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sym typeface="Symbol" pitchFamily="26" charset="2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800" i="1" dirty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!</m:t>
                            </m:r>
                          </m:den>
                        </m:f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  <a:sym typeface="Symbol" pitchFamily="26" charset="2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sym typeface="Symbol" pitchFamily="26" charset="2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26" charset="2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26" charset="2"/>
                          </a:rPr>
                          <m:t>!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26" charset="2"/>
                          </a:rPr>
                          <m:t>𝑟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26" charset="2"/>
                          </a:rPr>
                          <m:t>!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𝑛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–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sym typeface="Symbol" pitchFamily="26" charset="2"/>
                              </a:rPr>
                              <m:t>𝑟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26" charset="2"/>
                          </a:rPr>
                          <m:t>!</m:t>
                        </m:r>
                      </m:den>
                    </m:f>
                  </m:oMath>
                </a14:m>
                <a:endParaRPr lang="en-US" sz="2800" dirty="0" smtClean="0">
                  <a:sym typeface="Symbol" pitchFamily="26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1800" dirty="0" smtClean="0">
                  <a:sym typeface="Symbol" pitchFamily="26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26" charset="2"/>
                  </a:rPr>
                  <a:t>Now we can answer our initial question: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900" dirty="0" smtClean="0">
                  <a:sym typeface="Symbol" pitchFamily="26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26" charset="2"/>
                  </a:rPr>
                  <a:t>How many ways are there to pick a set of 3 people from a group of 6 (disregarding the order of picking)?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900" dirty="0" smtClean="0">
                  <a:sym typeface="Symbol" pitchFamily="26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26" charset="2"/>
                  </a:rPr>
                  <a:t>C(6, 3) = 6!/(3!3!) = 720/(66) = 720/36 = 20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2800" dirty="0" smtClean="0">
                  <a:solidFill>
                    <a:srgbClr val="66FF33"/>
                  </a:solidFill>
                  <a:sym typeface="Symbol" pitchFamily="26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olidFill>
                      <a:srgbClr val="66FF33"/>
                    </a:solidFill>
                    <a:sym typeface="Symbol" pitchFamily="26" charset="2"/>
                  </a:rPr>
                  <a:t>There are 20 different ways, that is, 20 different groups to be picked.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2800" dirty="0" smtClean="0">
                  <a:sym typeface="Symbol" pitchFamily="26" charset="2"/>
                </a:endParaRPr>
              </a:p>
            </p:txBody>
          </p:sp>
        </mc:Choice>
        <mc:Fallback xmlns="">
          <p:sp>
            <p:nvSpPr>
              <p:cNvPr id="389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763000" cy="5181600"/>
              </a:xfrm>
              <a:blipFill>
                <a:blip r:embed="rId2"/>
                <a:stretch>
                  <a:fillRect l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E5A4B00-4490-450F-8F97-FD4F4257201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9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Permutations and Combinations</a:t>
            </a:r>
            <a:endParaRPr lang="en-CA" dirty="0" smtClean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991600" cy="5181600"/>
          </a:xfrm>
        </p:spPr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26" charset="2"/>
              </a:rPr>
              <a:t>Corollary:</a:t>
            </a:r>
            <a:r>
              <a:rPr lang="en-US" sz="2800" dirty="0" smtClean="0">
                <a:sym typeface="Symbol" pitchFamily="26" charset="2"/>
              </a:rPr>
              <a:t> 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>
                <a:sym typeface="Symbol" pitchFamily="26" charset="2"/>
              </a:rPr>
              <a:t>Let n and r be nonnegative integers with r  n.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>
                <a:sym typeface="Symbol" pitchFamily="26" charset="2"/>
              </a:rPr>
              <a:t>Then C(n, r) = C(n, n – r).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dirty="0" smtClean="0">
              <a:sym typeface="Symbol" pitchFamily="26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 smtClean="0">
                <a:sym typeface="Symbol" pitchFamily="26" charset="2"/>
              </a:rPr>
              <a:t>Note that “picking a group of r people from a group    of n people” </a:t>
            </a:r>
            <a:r>
              <a:rPr lang="en-US" sz="2800" b="1" dirty="0" smtClean="0">
                <a:solidFill>
                  <a:srgbClr val="00FFFF"/>
                </a:solidFill>
                <a:sym typeface="Symbol" pitchFamily="26" charset="2"/>
              </a:rPr>
              <a:t>is the same as</a:t>
            </a:r>
            <a:r>
              <a:rPr lang="en-US" sz="2800" dirty="0" smtClean="0">
                <a:sym typeface="Symbol" pitchFamily="26" charset="2"/>
              </a:rPr>
              <a:t> “splitting a group of n people into a group of r people and another group       of (n – r) people”. </a:t>
            </a:r>
          </a:p>
          <a:p>
            <a:pPr marL="0" indent="0">
              <a:spcBef>
                <a:spcPct val="0"/>
              </a:spcBef>
              <a:defRPr/>
            </a:pPr>
            <a:endParaRPr lang="en-US" sz="2800" dirty="0" smtClean="0">
              <a:sym typeface="Symbol" pitchFamily="26" charset="2"/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28E4DC1-741E-4624-857B-52106970B56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autoUpdateAnimBg="0"/>
    </p:bldLst>
  </p:timing>
</p:sld>
</file>

<file path=ppt/theme/theme1.xml><?xml version="1.0" encoding="utf-8"?>
<a:theme xmlns:a="http://schemas.openxmlformats.org/drawingml/2006/main" name="UMB">
  <a:themeElements>
    <a:clrScheme name="Custom 2">
      <a:dk1>
        <a:srgbClr val="005A8B"/>
      </a:dk1>
      <a:lt1>
        <a:srgbClr val="FFFFFF"/>
      </a:lt1>
      <a:dk2>
        <a:srgbClr val="A0CFEB"/>
      </a:dk2>
      <a:lt2>
        <a:srgbClr val="A79E70"/>
      </a:lt2>
      <a:accent1>
        <a:srgbClr val="D47600"/>
      </a:accent1>
      <a:accent2>
        <a:srgbClr val="988F86"/>
      </a:accent2>
      <a:accent3>
        <a:srgbClr val="C59217"/>
      </a:accent3>
      <a:accent4>
        <a:srgbClr val="A33F1F"/>
      </a:accent4>
      <a:accent5>
        <a:srgbClr val="CDE4F3"/>
      </a:accent5>
      <a:accent6>
        <a:srgbClr val="B28414"/>
      </a:accent6>
      <a:hlink>
        <a:srgbClr val="D47600"/>
      </a:hlink>
      <a:folHlink>
        <a:srgbClr val="A33F1F"/>
      </a:folHlink>
    </a:clrScheme>
    <a:fontScheme name="Blank Presentation">
      <a:majorFont>
        <a:latin typeface="Arial Bold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FFFFFF"/>
        </a:dk1>
        <a:lt1>
          <a:srgbClr val="FFFFFF"/>
        </a:lt1>
        <a:dk2>
          <a:srgbClr val="FFFFFF"/>
        </a:dk2>
        <a:lt2>
          <a:srgbClr val="005A8B"/>
        </a:lt2>
        <a:accent1>
          <a:srgbClr val="A0CFEB"/>
        </a:accent1>
        <a:accent2>
          <a:srgbClr val="C59217"/>
        </a:accent2>
        <a:accent3>
          <a:srgbClr val="FFFFFF"/>
        </a:accent3>
        <a:accent4>
          <a:srgbClr val="DADADA"/>
        </a:accent4>
        <a:accent5>
          <a:srgbClr val="CDE4F3"/>
        </a:accent5>
        <a:accent6>
          <a:srgbClr val="B28414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B" id="{2ACCC333-872B-43E0-9A78-DB6CA1ED8258}" vid="{B144A003-F932-4EF7-8CF9-7FDB57AD8B2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UMB</Template>
  <TotalTime>7898</TotalTime>
  <Words>4291</Words>
  <Application>Microsoft Office PowerPoint</Application>
  <PresentationFormat>On-screen Show (4:3)</PresentationFormat>
  <Paragraphs>665</Paragraphs>
  <Slides>70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  <vt:variant>
        <vt:lpstr>Custom Shows</vt:lpstr>
      </vt:variant>
      <vt:variant>
        <vt:i4>1</vt:i4>
      </vt:variant>
    </vt:vector>
  </HeadingPairs>
  <TitlesOfParts>
    <vt:vector size="80" baseType="lpstr">
      <vt:lpstr>Arial</vt:lpstr>
      <vt:lpstr>Arial Bold</vt:lpstr>
      <vt:lpstr>Cambria Math</vt:lpstr>
      <vt:lpstr>Lucida Grande</vt:lpstr>
      <vt:lpstr>Symbol</vt:lpstr>
      <vt:lpstr>Times New Roman</vt:lpstr>
      <vt:lpstr>ヒラギノ角ゴ Pro W3</vt:lpstr>
      <vt:lpstr>UMB</vt:lpstr>
      <vt:lpstr>Equation</vt:lpstr>
      <vt:lpstr>We will cover these parts of the book (8th edition):  6.3-6.4 7.1 7.2.1-7.2.7 7.4.1-7.4.4 7.4.6</vt:lpstr>
      <vt:lpstr>Permutations and Combinations</vt:lpstr>
      <vt:lpstr>Permutations and Combinations</vt:lpstr>
      <vt:lpstr>Permutations and Combinations</vt:lpstr>
      <vt:lpstr>Permutations and Combinations</vt:lpstr>
      <vt:lpstr>Permutations and Combinations</vt:lpstr>
      <vt:lpstr>Permutations and Combinations</vt:lpstr>
      <vt:lpstr>Permutations and Combinations</vt:lpstr>
      <vt:lpstr>Permutations and Combinations</vt:lpstr>
      <vt:lpstr>Combinations</vt:lpstr>
      <vt:lpstr>Permutations and Combinations</vt:lpstr>
      <vt:lpstr>Binomial Coefficients</vt:lpstr>
      <vt:lpstr>Binomial Coefficients</vt:lpstr>
      <vt:lpstr>Binomial Coefficients</vt:lpstr>
      <vt:lpstr>Binomial Coefficients</vt:lpstr>
      <vt:lpstr>Binomial Coefficients</vt:lpstr>
      <vt:lpstr>Combinations</vt:lpstr>
      <vt:lpstr>Combinations</vt:lpstr>
      <vt:lpstr>Pascal’s Triangle</vt:lpstr>
      <vt:lpstr>Pascal’s Triangle</vt:lpstr>
      <vt:lpstr>Some other identities</vt:lpstr>
      <vt:lpstr>Now it’s time to look at…</vt:lpstr>
      <vt:lpstr>Discrete Probability</vt:lpstr>
      <vt:lpstr>Discrete Probability</vt:lpstr>
      <vt:lpstr>Discrete Probability</vt:lpstr>
      <vt:lpstr>Discrete Probability</vt:lpstr>
      <vt:lpstr>Discrete Probability</vt:lpstr>
      <vt:lpstr>Complementary Events</vt:lpstr>
      <vt:lpstr>Complementary Events</vt:lpstr>
      <vt:lpstr>Complementary Events</vt:lpstr>
      <vt:lpstr>Discrete Probability</vt:lpstr>
      <vt:lpstr>Discrete Probability</vt:lpstr>
      <vt:lpstr>Discrete Probability</vt:lpstr>
      <vt:lpstr>Discrete Probability</vt:lpstr>
      <vt:lpstr>Discrete Probability</vt:lpstr>
      <vt:lpstr>Discrete Probability</vt:lpstr>
      <vt:lpstr>Discrete Probability</vt:lpstr>
      <vt:lpstr>Discrete Probability</vt:lpstr>
      <vt:lpstr>Conditional Probability</vt:lpstr>
      <vt:lpstr>Conditional Probability</vt:lpstr>
      <vt:lpstr>Conditional Probability</vt:lpstr>
      <vt:lpstr>Independence</vt:lpstr>
      <vt:lpstr>Independence</vt:lpstr>
      <vt:lpstr>Independence</vt:lpstr>
      <vt:lpstr>Bernoulli Trials</vt:lpstr>
      <vt:lpstr>Bernoulli Trials</vt:lpstr>
      <vt:lpstr>Bernoulli Trials</vt:lpstr>
      <vt:lpstr>Bernoulli Trials</vt:lpstr>
      <vt:lpstr>Bernoulli Trials</vt:lpstr>
      <vt:lpstr>Bernoulli Trials</vt:lpstr>
      <vt:lpstr>Random Variables</vt:lpstr>
      <vt:lpstr>Random Variables</vt:lpstr>
      <vt:lpstr>Random Variables</vt:lpstr>
      <vt:lpstr>Random Variables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Independent Random Variables</vt:lpstr>
      <vt:lpstr>Independent Random Variables</vt:lpstr>
      <vt:lpstr>Independent Random Variables</vt:lpstr>
      <vt:lpstr>Independent Random Variables</vt:lpstr>
      <vt:lpstr>Independent Random Variables</vt:lpstr>
      <vt:lpstr>Custom Show 1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Pomplun</dc:creator>
  <cp:lastModifiedBy>Ramin Dehghanpoor</cp:lastModifiedBy>
  <cp:revision>129</cp:revision>
  <dcterms:created xsi:type="dcterms:W3CDTF">2001-02-24T00:16:35Z</dcterms:created>
  <dcterms:modified xsi:type="dcterms:W3CDTF">2020-06-07T03:43:53Z</dcterms:modified>
</cp:coreProperties>
</file>