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7"/>
  </p:notesMasterIdLst>
  <p:sldIdLst>
    <p:sldId id="429" r:id="rId2"/>
    <p:sldId id="551" r:id="rId3"/>
    <p:sldId id="430" r:id="rId4"/>
    <p:sldId id="431" r:id="rId5"/>
    <p:sldId id="432" r:id="rId6"/>
    <p:sldId id="433" r:id="rId7"/>
    <p:sldId id="434" r:id="rId8"/>
    <p:sldId id="435" r:id="rId9"/>
    <p:sldId id="436" r:id="rId10"/>
    <p:sldId id="437" r:id="rId11"/>
    <p:sldId id="438" r:id="rId12"/>
    <p:sldId id="439" r:id="rId13"/>
    <p:sldId id="440" r:id="rId14"/>
    <p:sldId id="441" r:id="rId15"/>
    <p:sldId id="447" r:id="rId16"/>
    <p:sldId id="448" r:id="rId17"/>
    <p:sldId id="449" r:id="rId18"/>
    <p:sldId id="450" r:id="rId19"/>
    <p:sldId id="451" r:id="rId20"/>
    <p:sldId id="452" r:id="rId21"/>
    <p:sldId id="453" r:id="rId22"/>
    <p:sldId id="454" r:id="rId23"/>
    <p:sldId id="455" r:id="rId24"/>
    <p:sldId id="456" r:id="rId25"/>
    <p:sldId id="457" r:id="rId26"/>
    <p:sldId id="458" r:id="rId27"/>
    <p:sldId id="459" r:id="rId28"/>
    <p:sldId id="460" r:id="rId29"/>
    <p:sldId id="461" r:id="rId30"/>
    <p:sldId id="462" r:id="rId31"/>
    <p:sldId id="463" r:id="rId32"/>
    <p:sldId id="464" r:id="rId33"/>
    <p:sldId id="465" r:id="rId34"/>
    <p:sldId id="466" r:id="rId35"/>
    <p:sldId id="467" r:id="rId36"/>
    <p:sldId id="468" r:id="rId37"/>
    <p:sldId id="469" r:id="rId38"/>
    <p:sldId id="470" r:id="rId39"/>
    <p:sldId id="471" r:id="rId40"/>
    <p:sldId id="472" r:id="rId41"/>
    <p:sldId id="473" r:id="rId42"/>
    <p:sldId id="475" r:id="rId43"/>
    <p:sldId id="476" r:id="rId44"/>
    <p:sldId id="477" r:id="rId45"/>
    <p:sldId id="478" r:id="rId46"/>
    <p:sldId id="479" r:id="rId47"/>
    <p:sldId id="480" r:id="rId48"/>
    <p:sldId id="481" r:id="rId49"/>
    <p:sldId id="482" r:id="rId50"/>
    <p:sldId id="528" r:id="rId51"/>
    <p:sldId id="529" r:id="rId52"/>
    <p:sldId id="530" r:id="rId53"/>
    <p:sldId id="531" r:id="rId54"/>
    <p:sldId id="532" r:id="rId55"/>
    <p:sldId id="533" r:id="rId56"/>
    <p:sldId id="534" r:id="rId57"/>
    <p:sldId id="540" r:id="rId58"/>
    <p:sldId id="535" r:id="rId59"/>
    <p:sldId id="536" r:id="rId60"/>
    <p:sldId id="537" r:id="rId61"/>
    <p:sldId id="538" r:id="rId62"/>
    <p:sldId id="539" r:id="rId63"/>
    <p:sldId id="483" r:id="rId64"/>
    <p:sldId id="484" r:id="rId65"/>
    <p:sldId id="485" r:id="rId66"/>
    <p:sldId id="486" r:id="rId67"/>
    <p:sldId id="487" r:id="rId68"/>
    <p:sldId id="488" r:id="rId69"/>
    <p:sldId id="489" r:id="rId70"/>
    <p:sldId id="491" r:id="rId71"/>
    <p:sldId id="492" r:id="rId72"/>
    <p:sldId id="493" r:id="rId73"/>
    <p:sldId id="494" r:id="rId74"/>
    <p:sldId id="495" r:id="rId75"/>
    <p:sldId id="496" r:id="rId76"/>
  </p:sldIdLst>
  <p:sldSz cx="9144000" cy="6858000" type="screen4x3"/>
  <p:notesSz cx="6858000" cy="9144000"/>
  <p:custShowLst>
    <p:custShow name="Custom Show 1" id="0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FF"/>
    <a:srgbClr val="005A8B"/>
    <a:srgbClr val="00CC00"/>
    <a:srgbClr val="FF3300"/>
    <a:srgbClr val="66FF33"/>
    <a:srgbClr val="00C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0" autoAdjust="0"/>
    <p:restoredTop sz="90929"/>
  </p:normalViewPr>
  <p:slideViewPr>
    <p:cSldViewPr>
      <p:cViewPr varScale="1">
        <p:scale>
          <a:sx n="78" d="100"/>
          <a:sy n="78" d="100"/>
        </p:scale>
        <p:origin x="149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4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DA99C076-03FF-44A6-AF66-C6BC6678735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31065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2057400"/>
            <a:ext cx="7848600" cy="1143000"/>
          </a:xfrm>
        </p:spPr>
        <p:txBody>
          <a:bodyPr anchor="b"/>
          <a:lstStyle>
            <a:lvl1pPr>
              <a:defRPr sz="4000">
                <a:solidFill>
                  <a:srgbClr val="005A8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352800"/>
            <a:ext cx="64008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005A8B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318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73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0743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00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64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29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1003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85800" y="64008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89470A6-4344-4377-8F42-A13160FDD3DC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920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21310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white screen for ppt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9237663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7162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162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4572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9pPr>
          </a:lstStyle>
          <a:p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3272844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pitchFamily="1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pitchFamily="1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pitchFamily="1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pitchFamily="1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389"/>
          </a:solidFill>
          <a:latin typeface="Arial Bold" pitchFamily="1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389"/>
          </a:solidFill>
          <a:latin typeface="Arial Bold" pitchFamily="1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389"/>
          </a:solidFill>
          <a:latin typeface="Arial Bold" pitchFamily="1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389"/>
          </a:solidFill>
          <a:latin typeface="Arial Bold" pitchFamily="1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5389"/>
        </a:buClr>
        <a:buFont typeface="Lucida Grande" pitchFamily="36" charset="0"/>
        <a:buChar char="▸"/>
        <a:defRPr sz="2000">
          <a:solidFill>
            <a:srgbClr val="005A8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5389"/>
        </a:buClr>
        <a:buFont typeface="Lucida Grande" pitchFamily="36" charset="0"/>
        <a:buChar char="▸"/>
        <a:defRPr>
          <a:solidFill>
            <a:srgbClr val="005A8B"/>
          </a:solidFill>
          <a:latin typeface="+mj-lt"/>
          <a:ea typeface="+mn-ea"/>
          <a:cs typeface="+mn-cs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lr>
          <a:srgbClr val="005389"/>
        </a:buClr>
        <a:buSzPct val="75000"/>
        <a:buFont typeface="Lucida Grande" pitchFamily="36" charset="0"/>
        <a:buChar char="▸"/>
        <a:defRPr>
          <a:solidFill>
            <a:srgbClr val="005A8B"/>
          </a:solidFill>
          <a:latin typeface="+mn-lt"/>
          <a:ea typeface="+mn-ea"/>
          <a:cs typeface="+mn-cs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lr>
          <a:srgbClr val="005389"/>
        </a:buClr>
        <a:buFont typeface="Lucida Grande" pitchFamily="36" charset="0"/>
        <a:buChar char="▸"/>
        <a:defRPr>
          <a:solidFill>
            <a:srgbClr val="005A8B"/>
          </a:solidFill>
          <a:latin typeface="+mn-lt"/>
          <a:ea typeface="+mn-ea"/>
          <a:cs typeface="+mn-cs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lr>
          <a:srgbClr val="005389"/>
        </a:buClr>
        <a:buFont typeface="Lucida Grande" pitchFamily="36" charset="0"/>
        <a:buChar char="▸"/>
        <a:defRPr>
          <a:solidFill>
            <a:srgbClr val="005A8B"/>
          </a:solidFill>
          <a:latin typeface="+mj-lt"/>
          <a:ea typeface="+mn-ea"/>
          <a:cs typeface="+mn-cs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rgbClr val="005389"/>
          </a:solidFill>
          <a:latin typeface="+mj-lt"/>
          <a:ea typeface="+mn-ea"/>
          <a:cs typeface="+mn-cs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rgbClr val="005389"/>
          </a:solidFill>
          <a:latin typeface="+mj-lt"/>
          <a:ea typeface="+mn-ea"/>
          <a:cs typeface="+mn-cs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rgbClr val="005389"/>
          </a:solidFill>
          <a:latin typeface="+mj-lt"/>
          <a:ea typeface="+mn-ea"/>
          <a:cs typeface="+mn-cs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rgbClr val="005389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2.bin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png"/><Relationship Id="rId4" Type="http://schemas.openxmlformats.org/officeDocument/2006/relationships/image" Target="../media/image3.emf"/><Relationship Id="rId9" Type="http://schemas.openxmlformats.org/officeDocument/2006/relationships/image" Target="../media/image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0.e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oleObject" Target="../embeddings/oleObject11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emf"/><Relationship Id="rId11" Type="http://schemas.openxmlformats.org/officeDocument/2006/relationships/image" Target="../media/image15.emf"/><Relationship Id="rId5" Type="http://schemas.openxmlformats.org/officeDocument/2006/relationships/oleObject" Target="../embeddings/oleObject12.bin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12.emf"/><Relationship Id="rId9" Type="http://schemas.openxmlformats.org/officeDocument/2006/relationships/image" Target="../media/image14.emf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6.em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77724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We will cover these parts of the book (8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edition):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 smtClean="0">
                <a:latin typeface="+mn-lt"/>
              </a:rPr>
              <a:t>8.1.1, 8.1.2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8.2.1, 8.2.2(up to page 544)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8.3.1, 8.3.2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9.1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9.2.1-9.2.4</a:t>
            </a:r>
            <a:r>
              <a:rPr lang="en-US" sz="2400" smtClean="0">
                <a:latin typeface="+mn-lt"/>
              </a:rPr>
              <a:t/>
            </a:r>
            <a:br>
              <a:rPr lang="en-US" sz="2400" smtClean="0">
                <a:latin typeface="+mn-lt"/>
              </a:rPr>
            </a:br>
            <a:r>
              <a:rPr lang="en-US" sz="2400" smtClean="0">
                <a:latin typeface="+mn-lt"/>
              </a:rPr>
              <a:t>9.3</a:t>
            </a:r>
            <a:endParaRPr lang="en-CA" sz="2400" dirty="0" smtClean="0">
              <a:latin typeface="+mn-lt"/>
            </a:endParaRP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9554B5E6-D35F-4581-8637-8FF7370EB208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1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23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Modeling with Recurrence Relations</a:t>
            </a:r>
            <a:endParaRPr lang="en-CA" sz="3600" smtClean="0"/>
          </a:p>
        </p:txBody>
      </p:sp>
      <p:sp>
        <p:nvSpPr>
          <p:cNvPr id="4792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534400" cy="54102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Another example:</a:t>
            </a:r>
            <a:r>
              <a:rPr lang="en-US" sz="2800" smtClean="0">
                <a:sym typeface="Symbol" pitchFamily="18" charset="2"/>
              </a:rPr>
              <a:t> </a:t>
            </a: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Let a</a:t>
            </a:r>
            <a:r>
              <a:rPr lang="en-US" sz="2800" baseline="-25000" smtClean="0">
                <a:sym typeface="Symbol" pitchFamily="18" charset="2"/>
              </a:rPr>
              <a:t>n</a:t>
            </a:r>
            <a:r>
              <a:rPr lang="en-US" sz="2800" smtClean="0">
                <a:sym typeface="Symbol" pitchFamily="18" charset="2"/>
              </a:rPr>
              <a:t> denote the number of bit strings of length n that do not have two consecutive 0s (“valid strings”). Find a recurrence relation and give initial conditions for the sequence {a</a:t>
            </a:r>
            <a:r>
              <a:rPr lang="en-US" sz="2800" baseline="-25000" smtClean="0">
                <a:sym typeface="Symbol" pitchFamily="18" charset="2"/>
              </a:rPr>
              <a:t>n</a:t>
            </a:r>
            <a:r>
              <a:rPr lang="en-US" sz="2800" smtClean="0">
                <a:sym typeface="Symbol" pitchFamily="18" charset="2"/>
              </a:rPr>
              <a:t>}.</a:t>
            </a:r>
          </a:p>
          <a:p>
            <a:pPr marL="0" indent="0" eaLnBrk="1" hangingPunct="1">
              <a:defRPr/>
            </a:pPr>
            <a:endParaRPr lang="en-US" sz="280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Solution:</a:t>
            </a: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Idea: The number of valid strings equals the number of valid strings ending with a 0 plus the number of valid strings ending with a 1.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FEB1EAB9-1E23-486A-9A8E-2305754447F4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10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36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9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9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9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9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9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9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3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Modeling with Recurrence Relations</a:t>
            </a:r>
            <a:endParaRPr lang="en-CA" sz="3600" smtClean="0"/>
          </a:p>
        </p:txBody>
      </p:sp>
      <p:sp>
        <p:nvSpPr>
          <p:cNvPr id="48025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8534400" cy="53340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Let us assume that n  3, so that the string contains at least 3 bits.</a:t>
            </a: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Let us further assume that we know the number   a</a:t>
            </a:r>
            <a:r>
              <a:rPr lang="en-US" sz="2800" baseline="-25000" dirty="0" smtClean="0">
                <a:sym typeface="Symbol" pitchFamily="18" charset="2"/>
              </a:rPr>
              <a:t>n-1</a:t>
            </a:r>
            <a:r>
              <a:rPr lang="en-US" sz="2800" dirty="0" smtClean="0">
                <a:sym typeface="Symbol" pitchFamily="18" charset="2"/>
              </a:rPr>
              <a:t> of valid strings of length (n – 1) and the number a</a:t>
            </a:r>
            <a:r>
              <a:rPr lang="en-US" sz="2800" baseline="-25000" dirty="0" smtClean="0">
                <a:sym typeface="Symbol" pitchFamily="18" charset="2"/>
              </a:rPr>
              <a:t>n-2</a:t>
            </a:r>
            <a:r>
              <a:rPr lang="en-US" sz="2800" dirty="0" smtClean="0">
                <a:sym typeface="Symbol" pitchFamily="18" charset="2"/>
              </a:rPr>
              <a:t> of valid strings of length (n – 2). </a:t>
            </a: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Then how many valid strings of length n are there, if the string ends with a 1?</a:t>
            </a: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There are a</a:t>
            </a:r>
            <a:r>
              <a:rPr lang="en-US" sz="2800" baseline="-25000" dirty="0" smtClean="0">
                <a:sym typeface="Symbol" pitchFamily="18" charset="2"/>
              </a:rPr>
              <a:t>n-1</a:t>
            </a:r>
            <a:r>
              <a:rPr lang="en-US" sz="2800" dirty="0" smtClean="0">
                <a:sym typeface="Symbol" pitchFamily="18" charset="2"/>
              </a:rPr>
              <a:t> such strings, namely the set of valid strings of length (n – 1) with a 1 appended to them.</a:t>
            </a:r>
          </a:p>
          <a:p>
            <a:pPr marL="0" indent="0" eaLnBrk="1" hangingPunct="1">
              <a:defRPr/>
            </a:pPr>
            <a:r>
              <a:rPr lang="en-US" sz="2800" b="1" dirty="0" smtClean="0">
                <a:solidFill>
                  <a:srgbClr val="FF3300"/>
                </a:solidFill>
                <a:sym typeface="Symbol" pitchFamily="18" charset="2"/>
              </a:rPr>
              <a:t>Note:</a:t>
            </a:r>
            <a:r>
              <a:rPr lang="en-US" sz="2800" dirty="0" smtClean="0">
                <a:sym typeface="Symbol" pitchFamily="18" charset="2"/>
              </a:rPr>
              <a:t> Whenever we append a 1 to a valid string, that string remains valid.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108B3A13-5C72-4E14-8CE1-65EDA1732B45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11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00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0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0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0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0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0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0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0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0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0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0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25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Modeling with Recurrence Relations</a:t>
            </a:r>
            <a:endParaRPr lang="en-CA" sz="3600" smtClean="0"/>
          </a:p>
        </p:txBody>
      </p:sp>
      <p:sp>
        <p:nvSpPr>
          <p:cNvPr id="48128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534400" cy="54102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Now we need to know: How many valid strings of length n are there, if the string ends with a </a:t>
            </a: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0</a:t>
            </a:r>
            <a:r>
              <a:rPr lang="en-US" sz="2800" smtClean="0">
                <a:sym typeface="Symbol" pitchFamily="18" charset="2"/>
              </a:rPr>
              <a:t>?</a:t>
            </a: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Valid strings of length n ending with a 0 </a:t>
            </a: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must have a 1 as their (n – 1)st bit</a:t>
            </a:r>
            <a:r>
              <a:rPr lang="en-US" sz="2800" smtClean="0">
                <a:sym typeface="Symbol" pitchFamily="18" charset="2"/>
              </a:rPr>
              <a:t> (otherwise they would end with 00 and would not be valid).</a:t>
            </a: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And what is the number of valid strings of length (n – 1) that end with a 1?</a:t>
            </a: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We already know that there are a</a:t>
            </a:r>
            <a:r>
              <a:rPr lang="en-US" sz="2800" baseline="-25000" smtClean="0">
                <a:sym typeface="Symbol" pitchFamily="18" charset="2"/>
              </a:rPr>
              <a:t>n-1</a:t>
            </a:r>
            <a:r>
              <a:rPr lang="en-US" sz="2800" smtClean="0">
                <a:sym typeface="Symbol" pitchFamily="18" charset="2"/>
              </a:rPr>
              <a:t> strings of length n that end with a 1.</a:t>
            </a: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Therefore, there are a</a:t>
            </a:r>
            <a:r>
              <a:rPr lang="en-US" sz="2800" baseline="-25000" smtClean="0">
                <a:sym typeface="Symbol" pitchFamily="18" charset="2"/>
              </a:rPr>
              <a:t>n-2</a:t>
            </a:r>
            <a:r>
              <a:rPr lang="en-US" sz="2800" smtClean="0">
                <a:sym typeface="Symbol" pitchFamily="18" charset="2"/>
              </a:rPr>
              <a:t> strings of length (n – 1) that end with a 1.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D5CE8687-7F20-4940-AD6B-7D5D61C2E7A9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12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93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8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Modeling with Recurrence Relations</a:t>
            </a:r>
            <a:endParaRPr lang="en-CA" sz="3600" smtClean="0"/>
          </a:p>
        </p:txBody>
      </p:sp>
      <p:sp>
        <p:nvSpPr>
          <p:cNvPr id="4823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534400" cy="52578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So there are a</a:t>
            </a:r>
            <a:r>
              <a:rPr lang="en-US" sz="2800" baseline="-25000" smtClean="0">
                <a:sym typeface="Symbol" pitchFamily="18" charset="2"/>
              </a:rPr>
              <a:t>n-2</a:t>
            </a:r>
            <a:r>
              <a:rPr lang="en-US" sz="2800" smtClean="0">
                <a:sym typeface="Symbol" pitchFamily="18" charset="2"/>
              </a:rPr>
              <a:t> valid strings of length n that end with a 0 (all valid strings of length (n – 2) with 10 appended to them).</a:t>
            </a:r>
          </a:p>
          <a:p>
            <a:pPr marL="0" indent="0" eaLnBrk="1" hangingPunct="1">
              <a:defRPr/>
            </a:pPr>
            <a:endParaRPr lang="en-US" sz="160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As we said before, the number of valid strings is the number of valid strings ending with a 0 plus the number of valid strings ending with a 1.</a:t>
            </a:r>
          </a:p>
          <a:p>
            <a:pPr marL="0" indent="0" eaLnBrk="1" hangingPunct="1">
              <a:defRPr/>
            </a:pPr>
            <a:endParaRPr lang="en-US" sz="160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That gives us the following </a:t>
            </a: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recurrence relation</a:t>
            </a:r>
            <a:r>
              <a:rPr lang="en-US" sz="2800" smtClean="0">
                <a:sym typeface="Symbol" pitchFamily="18" charset="2"/>
              </a:rPr>
              <a:t>:</a:t>
            </a: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a</a:t>
            </a:r>
            <a:r>
              <a:rPr lang="en-US" sz="2800" baseline="-25000" smtClean="0">
                <a:sym typeface="Symbol" pitchFamily="18" charset="2"/>
              </a:rPr>
              <a:t>n</a:t>
            </a:r>
            <a:r>
              <a:rPr lang="en-US" sz="2800" smtClean="0">
                <a:sym typeface="Symbol" pitchFamily="18" charset="2"/>
              </a:rPr>
              <a:t> = a</a:t>
            </a:r>
            <a:r>
              <a:rPr lang="en-US" sz="2800" baseline="-25000" smtClean="0">
                <a:sym typeface="Symbol" pitchFamily="18" charset="2"/>
              </a:rPr>
              <a:t>n-1</a:t>
            </a:r>
            <a:r>
              <a:rPr lang="en-US" sz="2800" smtClean="0">
                <a:sym typeface="Symbol" pitchFamily="18" charset="2"/>
              </a:rPr>
              <a:t> + a</a:t>
            </a:r>
            <a:r>
              <a:rPr lang="en-US" sz="2800" baseline="-25000" smtClean="0">
                <a:sym typeface="Symbol" pitchFamily="18" charset="2"/>
              </a:rPr>
              <a:t>n-2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1153BF9C-A906-4991-87C2-CBE22BE6D834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13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24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2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2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2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2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2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2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2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2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Modeling with Recurrence Relations</a:t>
            </a:r>
            <a:endParaRPr lang="en-CA" sz="3600" smtClean="0"/>
          </a:p>
        </p:txBody>
      </p:sp>
      <p:sp>
        <p:nvSpPr>
          <p:cNvPr id="4833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8534400" cy="55626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What are the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initial conditions</a:t>
            </a:r>
            <a:r>
              <a:rPr lang="en-US" sz="2800" dirty="0" smtClean="0">
                <a:sym typeface="Symbol" pitchFamily="18" charset="2"/>
              </a:rPr>
              <a:t>?</a:t>
            </a:r>
          </a:p>
          <a:p>
            <a:pPr marL="0" indent="0" eaLnBrk="1" hangingPunct="1">
              <a:defRPr/>
            </a:pPr>
            <a:endParaRPr lang="en-US" sz="900" dirty="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a</a:t>
            </a:r>
            <a:r>
              <a:rPr lang="en-US" sz="2800" baseline="-25000" dirty="0" smtClean="0">
                <a:sym typeface="Symbol" pitchFamily="18" charset="2"/>
              </a:rPr>
              <a:t>1</a:t>
            </a:r>
            <a:r>
              <a:rPr lang="en-US" sz="2800" dirty="0" smtClean="0">
                <a:sym typeface="Symbol" pitchFamily="18" charset="2"/>
              </a:rPr>
              <a:t> = 2 (0 and 1)</a:t>
            </a: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a</a:t>
            </a:r>
            <a:r>
              <a:rPr lang="en-US" sz="2800" baseline="-25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 = 3 (01, 10, and 11)</a:t>
            </a: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a</a:t>
            </a:r>
            <a:r>
              <a:rPr lang="en-US" sz="2800" baseline="-25000" dirty="0" smtClean="0">
                <a:sym typeface="Symbol" pitchFamily="18" charset="2"/>
              </a:rPr>
              <a:t>3</a:t>
            </a:r>
            <a:r>
              <a:rPr lang="en-US" sz="2800" dirty="0" smtClean="0">
                <a:sym typeface="Symbol" pitchFamily="18" charset="2"/>
              </a:rPr>
              <a:t> = a</a:t>
            </a:r>
            <a:r>
              <a:rPr lang="en-US" sz="2800" baseline="-25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 + a</a:t>
            </a:r>
            <a:r>
              <a:rPr lang="en-US" sz="2800" baseline="-25000" dirty="0" smtClean="0">
                <a:sym typeface="Symbol" pitchFamily="18" charset="2"/>
              </a:rPr>
              <a:t>1</a:t>
            </a:r>
            <a:r>
              <a:rPr lang="en-US" sz="2800" dirty="0" smtClean="0">
                <a:sym typeface="Symbol" pitchFamily="18" charset="2"/>
              </a:rPr>
              <a:t> = 3 + 2 = 5</a:t>
            </a: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a</a:t>
            </a:r>
            <a:r>
              <a:rPr lang="en-US" sz="2800" baseline="-25000" dirty="0" smtClean="0">
                <a:sym typeface="Symbol" pitchFamily="18" charset="2"/>
              </a:rPr>
              <a:t>4</a:t>
            </a:r>
            <a:r>
              <a:rPr lang="en-US" sz="2800" dirty="0" smtClean="0">
                <a:sym typeface="Symbol" pitchFamily="18" charset="2"/>
              </a:rPr>
              <a:t> = a</a:t>
            </a:r>
            <a:r>
              <a:rPr lang="en-US" sz="2800" baseline="-25000" dirty="0" smtClean="0">
                <a:sym typeface="Symbol" pitchFamily="18" charset="2"/>
              </a:rPr>
              <a:t>3</a:t>
            </a:r>
            <a:r>
              <a:rPr lang="en-US" sz="2800" dirty="0" smtClean="0">
                <a:sym typeface="Symbol" pitchFamily="18" charset="2"/>
              </a:rPr>
              <a:t> + a</a:t>
            </a:r>
            <a:r>
              <a:rPr lang="en-US" sz="2800" baseline="-25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 = 5 + 3 = 8</a:t>
            </a: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a</a:t>
            </a:r>
            <a:r>
              <a:rPr lang="en-US" sz="2800" baseline="-25000" dirty="0" smtClean="0">
                <a:sym typeface="Symbol" pitchFamily="18" charset="2"/>
              </a:rPr>
              <a:t>5</a:t>
            </a:r>
            <a:r>
              <a:rPr lang="en-US" sz="2800" dirty="0" smtClean="0">
                <a:sym typeface="Symbol" pitchFamily="18" charset="2"/>
              </a:rPr>
              <a:t> = a</a:t>
            </a:r>
            <a:r>
              <a:rPr lang="en-US" sz="2800" baseline="-25000" dirty="0" smtClean="0">
                <a:sym typeface="Symbol" pitchFamily="18" charset="2"/>
              </a:rPr>
              <a:t>4</a:t>
            </a:r>
            <a:r>
              <a:rPr lang="en-US" sz="2800" dirty="0" smtClean="0">
                <a:sym typeface="Symbol" pitchFamily="18" charset="2"/>
              </a:rPr>
              <a:t> + a</a:t>
            </a:r>
            <a:r>
              <a:rPr lang="en-US" sz="2800" baseline="-25000" dirty="0" smtClean="0">
                <a:sym typeface="Symbol" pitchFamily="18" charset="2"/>
              </a:rPr>
              <a:t>3</a:t>
            </a:r>
            <a:r>
              <a:rPr lang="en-US" sz="2800" dirty="0" smtClean="0">
                <a:sym typeface="Symbol" pitchFamily="18" charset="2"/>
              </a:rPr>
              <a:t> = 8 + 5 = 13</a:t>
            </a: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…</a:t>
            </a:r>
          </a:p>
          <a:p>
            <a:pPr marL="0" indent="0" eaLnBrk="1" hangingPunct="1">
              <a:defRPr/>
            </a:pPr>
            <a:endParaRPr lang="en-US" sz="800" dirty="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This sequence satisfies the same recurrence relation as the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Fibonacci sequence</a:t>
            </a:r>
            <a:r>
              <a:rPr lang="en-US" sz="2800" dirty="0" smtClean="0">
                <a:sym typeface="Symbol" pitchFamily="18" charset="2"/>
              </a:rPr>
              <a:t>.</a:t>
            </a: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Since a</a:t>
            </a:r>
            <a:r>
              <a:rPr lang="en-US" sz="2800" baseline="-25000" dirty="0" smtClean="0">
                <a:sym typeface="Symbol" pitchFamily="18" charset="2"/>
              </a:rPr>
              <a:t>1</a:t>
            </a:r>
            <a:r>
              <a:rPr lang="en-US" sz="2800" dirty="0" smtClean="0">
                <a:sym typeface="Symbol" pitchFamily="18" charset="2"/>
              </a:rPr>
              <a:t> = f</a:t>
            </a:r>
            <a:r>
              <a:rPr lang="en-US" sz="2800" baseline="-25000" dirty="0" smtClean="0">
                <a:sym typeface="Symbol" pitchFamily="18" charset="2"/>
              </a:rPr>
              <a:t>3</a:t>
            </a:r>
            <a:r>
              <a:rPr lang="en-US" sz="2800" dirty="0" smtClean="0">
                <a:sym typeface="Symbol" pitchFamily="18" charset="2"/>
              </a:rPr>
              <a:t> and a</a:t>
            </a:r>
            <a:r>
              <a:rPr lang="en-US" sz="2800" baseline="-25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 = f</a:t>
            </a:r>
            <a:r>
              <a:rPr lang="en-US" sz="2800" baseline="-25000" dirty="0" smtClean="0">
                <a:sym typeface="Symbol" pitchFamily="18" charset="2"/>
              </a:rPr>
              <a:t>4</a:t>
            </a:r>
            <a:r>
              <a:rPr lang="en-US" sz="2800" dirty="0" smtClean="0">
                <a:sym typeface="Symbol" pitchFamily="18" charset="2"/>
              </a:rPr>
              <a:t>, we have a</a:t>
            </a:r>
            <a:r>
              <a:rPr lang="en-US" sz="2800" baseline="-25000" dirty="0" smtClean="0">
                <a:sym typeface="Symbol" pitchFamily="18" charset="2"/>
              </a:rPr>
              <a:t>n</a:t>
            </a:r>
            <a:r>
              <a:rPr lang="en-US" sz="2800" dirty="0" smtClean="0">
                <a:sym typeface="Symbol" pitchFamily="18" charset="2"/>
              </a:rPr>
              <a:t> = f</a:t>
            </a:r>
            <a:r>
              <a:rPr lang="en-US" sz="2800" baseline="-25000" dirty="0" smtClean="0">
                <a:sym typeface="Symbol" pitchFamily="18" charset="2"/>
              </a:rPr>
              <a:t>n+2</a:t>
            </a:r>
            <a:r>
              <a:rPr lang="en-US" sz="2800" dirty="0" smtClean="0">
                <a:sym typeface="Symbol" pitchFamily="18" charset="2"/>
              </a:rPr>
              <a:t>.</a:t>
            </a:r>
            <a:endParaRPr lang="en-US" sz="2800" baseline="-25000" dirty="0" smtClean="0">
              <a:sym typeface="Symbol" pitchFamily="18" charset="2"/>
            </a:endParaRP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7D5503B6-4B6D-412F-A57F-7DDC1036688B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14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14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3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3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3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3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3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3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3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3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3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3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3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3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3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3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3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Solving Recurrence Relations</a:t>
            </a:r>
            <a:endParaRPr lang="en-CA" sz="3600" smtClean="0"/>
          </a:p>
        </p:txBody>
      </p:sp>
      <p:sp>
        <p:nvSpPr>
          <p:cNvPr id="48435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534400" cy="4267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dirty="0" smtClean="0">
                <a:sym typeface="Symbol" pitchFamily="18" charset="2"/>
              </a:rPr>
              <a:t>In general, we would prefer to have an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explicit  formula</a:t>
            </a:r>
            <a:r>
              <a:rPr lang="en-US" sz="2800" dirty="0" smtClean="0">
                <a:sym typeface="Symbol" pitchFamily="18" charset="2"/>
              </a:rPr>
              <a:t> to compute the value of a</a:t>
            </a:r>
            <a:r>
              <a:rPr lang="en-US" sz="2800" baseline="-25000" dirty="0" smtClean="0">
                <a:sym typeface="Symbol" pitchFamily="18" charset="2"/>
              </a:rPr>
              <a:t>n</a:t>
            </a:r>
            <a:r>
              <a:rPr lang="en-US" sz="2800" dirty="0" smtClean="0">
                <a:sym typeface="Symbol" pitchFamily="18" charset="2"/>
              </a:rPr>
              <a:t> rather than conducting n iterations.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2800" dirty="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dirty="0" smtClean="0">
                <a:sym typeface="Symbol" pitchFamily="18" charset="2"/>
              </a:rPr>
              <a:t>For one class of recurrence relations, we can obtain such formulas in a systematic way.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2800" dirty="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dirty="0" smtClean="0">
                <a:sym typeface="Symbol" pitchFamily="18" charset="2"/>
              </a:rPr>
              <a:t>Those are the recurrence relations that express  the terms of a sequence as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linear combinations</a:t>
            </a:r>
            <a:r>
              <a:rPr lang="en-US" sz="2800" dirty="0" smtClean="0">
                <a:sym typeface="Symbol" pitchFamily="18" charset="2"/>
              </a:rPr>
              <a:t>    of previous terms.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1EF3F15A-ACD8-4608-A90C-57233AD58FE8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15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29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4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4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4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4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35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Solving Recurrence Relations</a:t>
            </a:r>
            <a:endParaRPr lang="en-CA" sz="3600" smtClean="0"/>
          </a:p>
        </p:txBody>
      </p:sp>
      <p:sp>
        <p:nvSpPr>
          <p:cNvPr id="48537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534400" cy="4876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Definition:</a:t>
            </a:r>
            <a:r>
              <a:rPr lang="en-US" sz="2800" dirty="0" smtClean="0">
                <a:sym typeface="Symbol" pitchFamily="18" charset="2"/>
              </a:rPr>
              <a:t> A linear homogeneous recurrence relation of degree k with constant coefficients is        a recurrence relation of the form: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1200" dirty="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dirty="0" smtClean="0">
                <a:sym typeface="Symbol" pitchFamily="18" charset="2"/>
              </a:rPr>
              <a:t>a</a:t>
            </a:r>
            <a:r>
              <a:rPr lang="en-US" sz="2800" baseline="-25000" dirty="0" smtClean="0">
                <a:sym typeface="Symbol" pitchFamily="18" charset="2"/>
              </a:rPr>
              <a:t>n</a:t>
            </a:r>
            <a:r>
              <a:rPr lang="en-US" sz="2800" dirty="0" smtClean="0">
                <a:sym typeface="Symbol" pitchFamily="18" charset="2"/>
              </a:rPr>
              <a:t> = c</a:t>
            </a:r>
            <a:r>
              <a:rPr lang="en-US" sz="2800" baseline="-25000" dirty="0" smtClean="0">
                <a:sym typeface="Symbol" pitchFamily="18" charset="2"/>
              </a:rPr>
              <a:t>1</a:t>
            </a:r>
            <a:r>
              <a:rPr lang="en-US" sz="2800" dirty="0" smtClean="0">
                <a:sym typeface="Symbol" pitchFamily="18" charset="2"/>
              </a:rPr>
              <a:t>a</a:t>
            </a:r>
            <a:r>
              <a:rPr lang="en-US" sz="2800" baseline="-25000" dirty="0" smtClean="0">
                <a:sym typeface="Symbol" pitchFamily="18" charset="2"/>
              </a:rPr>
              <a:t>n-1</a:t>
            </a:r>
            <a:r>
              <a:rPr lang="en-US" sz="2800" dirty="0" smtClean="0">
                <a:sym typeface="Symbol" pitchFamily="18" charset="2"/>
              </a:rPr>
              <a:t> + c</a:t>
            </a:r>
            <a:r>
              <a:rPr lang="en-US" sz="2800" baseline="-25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a</a:t>
            </a:r>
            <a:r>
              <a:rPr lang="en-US" sz="2800" baseline="-25000" dirty="0" smtClean="0">
                <a:sym typeface="Symbol" pitchFamily="18" charset="2"/>
              </a:rPr>
              <a:t>n-2</a:t>
            </a:r>
            <a:r>
              <a:rPr lang="en-US" sz="2800" dirty="0" smtClean="0">
                <a:sym typeface="Symbol" pitchFamily="18" charset="2"/>
              </a:rPr>
              <a:t> + … + </a:t>
            </a:r>
            <a:r>
              <a:rPr lang="en-US" sz="2800" dirty="0" err="1" smtClean="0">
                <a:sym typeface="Symbol" pitchFamily="18" charset="2"/>
              </a:rPr>
              <a:t>c</a:t>
            </a:r>
            <a:r>
              <a:rPr lang="en-US" sz="2800" baseline="-25000" dirty="0" err="1" smtClean="0">
                <a:sym typeface="Symbol" pitchFamily="18" charset="2"/>
              </a:rPr>
              <a:t>k</a:t>
            </a:r>
            <a:r>
              <a:rPr lang="en-US" sz="2800" dirty="0" err="1" smtClean="0">
                <a:sym typeface="Symbol" pitchFamily="18" charset="2"/>
              </a:rPr>
              <a:t>a</a:t>
            </a:r>
            <a:r>
              <a:rPr lang="en-US" sz="2800" baseline="-25000" dirty="0" err="1" smtClean="0">
                <a:sym typeface="Symbol" pitchFamily="18" charset="2"/>
              </a:rPr>
              <a:t>n</a:t>
            </a:r>
            <a:r>
              <a:rPr lang="en-US" sz="2800" baseline="-25000" dirty="0" smtClean="0">
                <a:sym typeface="Symbol" pitchFamily="18" charset="2"/>
              </a:rPr>
              <a:t>-k</a:t>
            </a:r>
            <a:r>
              <a:rPr lang="en-US" sz="2800" dirty="0" smtClean="0">
                <a:sym typeface="Symbol" pitchFamily="18" charset="2"/>
              </a:rPr>
              <a:t>,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1200" dirty="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dirty="0" smtClean="0">
                <a:sym typeface="Symbol" pitchFamily="18" charset="2"/>
              </a:rPr>
              <a:t>Where c</a:t>
            </a:r>
            <a:r>
              <a:rPr lang="en-US" sz="2800" baseline="-25000" dirty="0" smtClean="0">
                <a:sym typeface="Symbol" pitchFamily="18" charset="2"/>
              </a:rPr>
              <a:t>1</a:t>
            </a:r>
            <a:r>
              <a:rPr lang="en-US" sz="2800" dirty="0" smtClean="0">
                <a:sym typeface="Symbol" pitchFamily="18" charset="2"/>
              </a:rPr>
              <a:t>, c</a:t>
            </a:r>
            <a:r>
              <a:rPr lang="en-US" sz="2800" baseline="-25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, …, </a:t>
            </a:r>
            <a:r>
              <a:rPr lang="en-US" sz="2800" dirty="0" err="1" smtClean="0">
                <a:sym typeface="Symbol" pitchFamily="18" charset="2"/>
              </a:rPr>
              <a:t>c</a:t>
            </a:r>
            <a:r>
              <a:rPr lang="en-US" sz="2800" baseline="-25000" dirty="0" err="1" smtClean="0">
                <a:sym typeface="Symbol" pitchFamily="18" charset="2"/>
              </a:rPr>
              <a:t>k</a:t>
            </a:r>
            <a:r>
              <a:rPr lang="en-US" sz="2800" dirty="0" smtClean="0">
                <a:sym typeface="Symbol" pitchFamily="18" charset="2"/>
              </a:rPr>
              <a:t> are real numbers, and </a:t>
            </a:r>
            <a:r>
              <a:rPr lang="en-US" sz="2800" dirty="0" err="1" smtClean="0">
                <a:sym typeface="Symbol" pitchFamily="18" charset="2"/>
              </a:rPr>
              <a:t>c</a:t>
            </a:r>
            <a:r>
              <a:rPr lang="en-US" sz="2800" baseline="-25000" dirty="0" err="1" smtClean="0">
                <a:sym typeface="Symbol" pitchFamily="18" charset="2"/>
              </a:rPr>
              <a:t>k</a:t>
            </a:r>
            <a:r>
              <a:rPr lang="en-US" sz="2800" dirty="0" smtClean="0">
                <a:sym typeface="Symbol" pitchFamily="18" charset="2"/>
              </a:rPr>
              <a:t>  0. 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1200" dirty="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dirty="0" smtClean="0">
                <a:sym typeface="Symbol" pitchFamily="18" charset="2"/>
              </a:rPr>
              <a:t>A sequence satisfying such a recurrence relation is uniquely determined by the recurrence relation and the k initial conditions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1200" dirty="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900" dirty="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dirty="0" smtClean="0">
                <a:sym typeface="Symbol" pitchFamily="18" charset="2"/>
              </a:rPr>
              <a:t>a</a:t>
            </a:r>
            <a:r>
              <a:rPr lang="en-US" sz="2800" baseline="-25000" dirty="0" smtClean="0">
                <a:sym typeface="Symbol" pitchFamily="18" charset="2"/>
              </a:rPr>
              <a:t>0</a:t>
            </a:r>
            <a:r>
              <a:rPr lang="en-US" sz="2800" dirty="0" smtClean="0">
                <a:sym typeface="Symbol" pitchFamily="18" charset="2"/>
              </a:rPr>
              <a:t> = C</a:t>
            </a:r>
            <a:r>
              <a:rPr lang="en-US" sz="2800" baseline="-25000" dirty="0" smtClean="0">
                <a:sym typeface="Symbol" pitchFamily="18" charset="2"/>
              </a:rPr>
              <a:t>0</a:t>
            </a:r>
            <a:r>
              <a:rPr lang="en-US" sz="2800" dirty="0" smtClean="0">
                <a:sym typeface="Symbol" pitchFamily="18" charset="2"/>
              </a:rPr>
              <a:t>, a</a:t>
            </a:r>
            <a:r>
              <a:rPr lang="en-US" sz="2800" baseline="-25000" dirty="0" smtClean="0">
                <a:sym typeface="Symbol" pitchFamily="18" charset="2"/>
              </a:rPr>
              <a:t>1</a:t>
            </a:r>
            <a:r>
              <a:rPr lang="en-US" sz="2800" dirty="0" smtClean="0">
                <a:sym typeface="Symbol" pitchFamily="18" charset="2"/>
              </a:rPr>
              <a:t> = C</a:t>
            </a:r>
            <a:r>
              <a:rPr lang="en-US" sz="2800" baseline="-25000" dirty="0" smtClean="0">
                <a:sym typeface="Symbol" pitchFamily="18" charset="2"/>
              </a:rPr>
              <a:t>1</a:t>
            </a:r>
            <a:r>
              <a:rPr lang="en-US" sz="2800" dirty="0" smtClean="0">
                <a:sym typeface="Symbol" pitchFamily="18" charset="2"/>
              </a:rPr>
              <a:t>, a</a:t>
            </a:r>
            <a:r>
              <a:rPr lang="en-US" sz="2800" baseline="-25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 = C</a:t>
            </a:r>
            <a:r>
              <a:rPr lang="en-US" sz="2800" baseline="-25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, …, a</a:t>
            </a:r>
            <a:r>
              <a:rPr lang="en-US" sz="2800" baseline="-25000" dirty="0" smtClean="0">
                <a:sym typeface="Symbol" pitchFamily="18" charset="2"/>
              </a:rPr>
              <a:t>k-1</a:t>
            </a:r>
            <a:r>
              <a:rPr lang="en-US" sz="2800" dirty="0" smtClean="0">
                <a:sym typeface="Symbol" pitchFamily="18" charset="2"/>
              </a:rPr>
              <a:t> = C</a:t>
            </a:r>
            <a:r>
              <a:rPr lang="en-US" sz="2800" baseline="-25000" dirty="0" smtClean="0">
                <a:sym typeface="Symbol" pitchFamily="18" charset="2"/>
              </a:rPr>
              <a:t>k-1</a:t>
            </a:r>
            <a:r>
              <a:rPr lang="en-US" sz="2800" dirty="0" smtClean="0">
                <a:sym typeface="Symbol" pitchFamily="18" charset="2"/>
              </a:rPr>
              <a:t>.</a:t>
            </a: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7F3E5BF6-5E09-413B-9030-5666FC2D9CF7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16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78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5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5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5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5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7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Solving Recurrence Relations</a:t>
            </a:r>
            <a:endParaRPr lang="en-CA" sz="3600" smtClean="0"/>
          </a:p>
        </p:txBody>
      </p:sp>
      <p:sp>
        <p:nvSpPr>
          <p:cNvPr id="48640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534400" cy="4876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Examples: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800" b="1" smtClean="0">
              <a:solidFill>
                <a:srgbClr val="00FFFF"/>
              </a:solidFill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The recurrence relation P</a:t>
            </a:r>
            <a:r>
              <a:rPr lang="en-US" sz="2800" baseline="-25000" smtClean="0">
                <a:sym typeface="Symbol" pitchFamily="18" charset="2"/>
              </a:rPr>
              <a:t>n</a:t>
            </a:r>
            <a:r>
              <a:rPr lang="en-US" sz="2800" smtClean="0">
                <a:sym typeface="Symbol" pitchFamily="18" charset="2"/>
              </a:rPr>
              <a:t> = (1.05)P</a:t>
            </a:r>
            <a:r>
              <a:rPr lang="en-US" sz="2800" baseline="-25000" smtClean="0">
                <a:sym typeface="Symbol" pitchFamily="18" charset="2"/>
              </a:rPr>
              <a:t>n-1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is a linear homogeneous recurrence relation of </a:t>
            </a: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degree one</a:t>
            </a:r>
            <a:r>
              <a:rPr lang="en-US" sz="2800" smtClean="0">
                <a:sym typeface="Symbol" pitchFamily="18" charset="2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160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The recurrence relation f</a:t>
            </a:r>
            <a:r>
              <a:rPr lang="en-US" sz="2800" baseline="-25000" smtClean="0">
                <a:sym typeface="Symbol" pitchFamily="18" charset="2"/>
              </a:rPr>
              <a:t>n</a:t>
            </a:r>
            <a:r>
              <a:rPr lang="en-US" sz="2800" smtClean="0">
                <a:sym typeface="Symbol" pitchFamily="18" charset="2"/>
              </a:rPr>
              <a:t> = f</a:t>
            </a:r>
            <a:r>
              <a:rPr lang="en-US" sz="2800" baseline="-25000" smtClean="0">
                <a:sym typeface="Symbol" pitchFamily="18" charset="2"/>
              </a:rPr>
              <a:t>n-1</a:t>
            </a:r>
            <a:r>
              <a:rPr lang="en-US" sz="2800" smtClean="0">
                <a:sym typeface="Symbol" pitchFamily="18" charset="2"/>
              </a:rPr>
              <a:t> + f</a:t>
            </a:r>
            <a:r>
              <a:rPr lang="en-US" sz="2800" baseline="-25000" smtClean="0">
                <a:sym typeface="Symbol" pitchFamily="18" charset="2"/>
              </a:rPr>
              <a:t>n-2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is a linear homogeneous recurrence relation of </a:t>
            </a: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degree two</a:t>
            </a:r>
            <a:r>
              <a:rPr lang="en-US" sz="2800" smtClean="0">
                <a:sym typeface="Symbol" pitchFamily="18" charset="2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160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The recurrence relation a</a:t>
            </a:r>
            <a:r>
              <a:rPr lang="en-US" sz="2800" baseline="-25000" smtClean="0">
                <a:sym typeface="Symbol" pitchFamily="18" charset="2"/>
              </a:rPr>
              <a:t>n</a:t>
            </a:r>
            <a:r>
              <a:rPr lang="en-US" sz="2800" smtClean="0">
                <a:sym typeface="Symbol" pitchFamily="18" charset="2"/>
              </a:rPr>
              <a:t> = a</a:t>
            </a:r>
            <a:r>
              <a:rPr lang="en-US" sz="2800" baseline="-25000" smtClean="0">
                <a:sym typeface="Symbol" pitchFamily="18" charset="2"/>
              </a:rPr>
              <a:t>n-5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is a linear homogeneous recurrence relation of </a:t>
            </a: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degree five</a:t>
            </a:r>
            <a:r>
              <a:rPr lang="en-US" sz="2800" smtClean="0">
                <a:sym typeface="Symbol" pitchFamily="18" charset="2"/>
              </a:rPr>
              <a:t>.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32D07336-87FD-4A54-B4FB-3C3FFA40F444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17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56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6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6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6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6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6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6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6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6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6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6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6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6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6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6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403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Solving Recurrence Relations</a:t>
            </a:r>
            <a:endParaRPr lang="en-CA" sz="3600" smtClean="0"/>
          </a:p>
        </p:txBody>
      </p:sp>
      <p:sp>
        <p:nvSpPr>
          <p:cNvPr id="48742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8534400" cy="54102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Basically, when solving such recurrence relations, we try to find solutions of the form </a:t>
            </a: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a</a:t>
            </a:r>
            <a:r>
              <a:rPr lang="en-US" sz="2800" b="1" baseline="-25000" smtClean="0">
                <a:solidFill>
                  <a:srgbClr val="00FFFF"/>
                </a:solidFill>
                <a:sym typeface="Symbol" pitchFamily="18" charset="2"/>
              </a:rPr>
              <a:t>n</a:t>
            </a: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 = r</a:t>
            </a:r>
            <a:r>
              <a:rPr lang="en-US" sz="2800" b="1" baseline="30000" smtClean="0">
                <a:solidFill>
                  <a:srgbClr val="00FFFF"/>
                </a:solidFill>
                <a:sym typeface="Symbol" pitchFamily="18" charset="2"/>
              </a:rPr>
              <a:t>n</a:t>
            </a:r>
            <a:r>
              <a:rPr lang="en-US" sz="2800" smtClean="0">
                <a:sym typeface="Symbol" pitchFamily="18" charset="2"/>
              </a:rPr>
              <a:t>, where r is a constant.</a:t>
            </a: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a</a:t>
            </a:r>
            <a:r>
              <a:rPr lang="en-US" sz="2800" baseline="-25000" smtClean="0">
                <a:sym typeface="Symbol" pitchFamily="18" charset="2"/>
              </a:rPr>
              <a:t>n</a:t>
            </a:r>
            <a:r>
              <a:rPr lang="en-US" sz="2800" smtClean="0">
                <a:sym typeface="Symbol" pitchFamily="18" charset="2"/>
              </a:rPr>
              <a:t> = r</a:t>
            </a:r>
            <a:r>
              <a:rPr lang="en-US" sz="2800" baseline="30000" smtClean="0">
                <a:sym typeface="Symbol" pitchFamily="18" charset="2"/>
              </a:rPr>
              <a:t>n</a:t>
            </a:r>
            <a:r>
              <a:rPr lang="en-US" sz="2800" smtClean="0">
                <a:sym typeface="Symbol" pitchFamily="18" charset="2"/>
              </a:rPr>
              <a:t> is a solution of the recurrence relation</a:t>
            </a:r>
            <a:br>
              <a:rPr lang="en-US" sz="2800" smtClean="0">
                <a:sym typeface="Symbol" pitchFamily="18" charset="2"/>
              </a:rPr>
            </a:br>
            <a:r>
              <a:rPr lang="en-US" sz="2800" smtClean="0">
                <a:sym typeface="Symbol" pitchFamily="18" charset="2"/>
              </a:rPr>
              <a:t>a</a:t>
            </a:r>
            <a:r>
              <a:rPr lang="en-US" sz="2800" baseline="-25000" smtClean="0">
                <a:sym typeface="Symbol" pitchFamily="18" charset="2"/>
              </a:rPr>
              <a:t>n</a:t>
            </a:r>
            <a:r>
              <a:rPr lang="en-US" sz="2800" smtClean="0">
                <a:sym typeface="Symbol" pitchFamily="18" charset="2"/>
              </a:rPr>
              <a:t> = c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smtClean="0">
                <a:sym typeface="Symbol" pitchFamily="18" charset="2"/>
              </a:rPr>
              <a:t>a</a:t>
            </a:r>
            <a:r>
              <a:rPr lang="en-US" sz="2800" baseline="-25000" smtClean="0">
                <a:sym typeface="Symbol" pitchFamily="18" charset="2"/>
              </a:rPr>
              <a:t>n-1</a:t>
            </a:r>
            <a:r>
              <a:rPr lang="en-US" sz="2800" smtClean="0">
                <a:sym typeface="Symbol" pitchFamily="18" charset="2"/>
              </a:rPr>
              <a:t> + c</a:t>
            </a:r>
            <a:r>
              <a:rPr lang="en-US" sz="2800" baseline="-25000" smtClean="0">
                <a:sym typeface="Symbol" pitchFamily="18" charset="2"/>
              </a:rPr>
              <a:t>2</a:t>
            </a:r>
            <a:r>
              <a:rPr lang="en-US" sz="2800" smtClean="0">
                <a:sym typeface="Symbol" pitchFamily="18" charset="2"/>
              </a:rPr>
              <a:t>a</a:t>
            </a:r>
            <a:r>
              <a:rPr lang="en-US" sz="2800" baseline="-25000" smtClean="0">
                <a:sym typeface="Symbol" pitchFamily="18" charset="2"/>
              </a:rPr>
              <a:t>n-2</a:t>
            </a:r>
            <a:r>
              <a:rPr lang="en-US" sz="2800" smtClean="0">
                <a:sym typeface="Symbol" pitchFamily="18" charset="2"/>
              </a:rPr>
              <a:t> + … + c</a:t>
            </a:r>
            <a:r>
              <a:rPr lang="en-US" sz="2800" baseline="-25000" smtClean="0">
                <a:sym typeface="Symbol" pitchFamily="18" charset="2"/>
              </a:rPr>
              <a:t>k</a:t>
            </a:r>
            <a:r>
              <a:rPr lang="en-US" sz="2800" smtClean="0">
                <a:sym typeface="Symbol" pitchFamily="18" charset="2"/>
              </a:rPr>
              <a:t>a</a:t>
            </a:r>
            <a:r>
              <a:rPr lang="en-US" sz="2800" baseline="-25000" smtClean="0">
                <a:sym typeface="Symbol" pitchFamily="18" charset="2"/>
              </a:rPr>
              <a:t>n-k</a:t>
            </a:r>
            <a:r>
              <a:rPr lang="en-US" sz="2800" smtClean="0">
                <a:sym typeface="Symbol" pitchFamily="18" charset="2"/>
              </a:rPr>
              <a:t> if and only if</a:t>
            </a: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r</a:t>
            </a:r>
            <a:r>
              <a:rPr lang="en-US" sz="2800" baseline="30000" smtClean="0">
                <a:sym typeface="Symbol" pitchFamily="18" charset="2"/>
              </a:rPr>
              <a:t>n</a:t>
            </a:r>
            <a:r>
              <a:rPr lang="en-US" sz="2800" smtClean="0">
                <a:sym typeface="Symbol" pitchFamily="18" charset="2"/>
              </a:rPr>
              <a:t> = c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smtClean="0">
                <a:sym typeface="Symbol" pitchFamily="18" charset="2"/>
              </a:rPr>
              <a:t>r</a:t>
            </a:r>
            <a:r>
              <a:rPr lang="en-US" sz="2800" baseline="30000" smtClean="0">
                <a:sym typeface="Symbol" pitchFamily="18" charset="2"/>
              </a:rPr>
              <a:t>n-1 </a:t>
            </a:r>
            <a:r>
              <a:rPr lang="en-US" sz="2800" smtClean="0">
                <a:sym typeface="Symbol" pitchFamily="18" charset="2"/>
              </a:rPr>
              <a:t>+ c</a:t>
            </a:r>
            <a:r>
              <a:rPr lang="en-US" sz="2800" baseline="-25000" smtClean="0">
                <a:sym typeface="Symbol" pitchFamily="18" charset="2"/>
              </a:rPr>
              <a:t>2</a:t>
            </a:r>
            <a:r>
              <a:rPr lang="en-US" sz="2800" smtClean="0">
                <a:sym typeface="Symbol" pitchFamily="18" charset="2"/>
              </a:rPr>
              <a:t>r</a:t>
            </a:r>
            <a:r>
              <a:rPr lang="en-US" sz="2800" baseline="30000" smtClean="0">
                <a:sym typeface="Symbol" pitchFamily="18" charset="2"/>
              </a:rPr>
              <a:t>n-2 </a:t>
            </a:r>
            <a:r>
              <a:rPr lang="en-US" sz="2800" smtClean="0">
                <a:sym typeface="Symbol" pitchFamily="18" charset="2"/>
              </a:rPr>
              <a:t>+ … + c</a:t>
            </a:r>
            <a:r>
              <a:rPr lang="en-US" sz="2800" baseline="-25000" smtClean="0">
                <a:sym typeface="Symbol" pitchFamily="18" charset="2"/>
              </a:rPr>
              <a:t>k</a:t>
            </a:r>
            <a:r>
              <a:rPr lang="en-US" sz="2800" smtClean="0">
                <a:sym typeface="Symbol" pitchFamily="18" charset="2"/>
              </a:rPr>
              <a:t>r</a:t>
            </a:r>
            <a:r>
              <a:rPr lang="en-US" sz="2800" baseline="30000" smtClean="0">
                <a:sym typeface="Symbol" pitchFamily="18" charset="2"/>
              </a:rPr>
              <a:t>n-k</a:t>
            </a:r>
            <a:r>
              <a:rPr lang="en-US" sz="2800" smtClean="0">
                <a:sym typeface="Symbol" pitchFamily="18" charset="2"/>
              </a:rPr>
              <a:t>.</a:t>
            </a: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Divide this equation by r</a:t>
            </a:r>
            <a:r>
              <a:rPr lang="en-US" sz="2800" baseline="30000" smtClean="0">
                <a:sym typeface="Symbol" pitchFamily="18" charset="2"/>
              </a:rPr>
              <a:t>n-k</a:t>
            </a:r>
            <a:r>
              <a:rPr lang="en-US" sz="2800" smtClean="0">
                <a:sym typeface="Symbol" pitchFamily="18" charset="2"/>
              </a:rPr>
              <a:t> and subtract the right-hand side from the left:</a:t>
            </a: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r</a:t>
            </a:r>
            <a:r>
              <a:rPr lang="en-US" sz="2800" baseline="30000" smtClean="0">
                <a:sym typeface="Symbol" pitchFamily="18" charset="2"/>
              </a:rPr>
              <a:t>k</a:t>
            </a:r>
            <a:r>
              <a:rPr lang="en-US" sz="2800" smtClean="0">
                <a:sym typeface="Symbol" pitchFamily="18" charset="2"/>
              </a:rPr>
              <a:t> - c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smtClean="0">
                <a:sym typeface="Symbol" pitchFamily="18" charset="2"/>
              </a:rPr>
              <a:t>r</a:t>
            </a:r>
            <a:r>
              <a:rPr lang="en-US" sz="2800" baseline="30000" smtClean="0">
                <a:sym typeface="Symbol" pitchFamily="18" charset="2"/>
              </a:rPr>
              <a:t>k-1 </a:t>
            </a:r>
            <a:r>
              <a:rPr lang="en-US" sz="2800" smtClean="0">
                <a:sym typeface="Symbol" pitchFamily="18" charset="2"/>
              </a:rPr>
              <a:t>- c</a:t>
            </a:r>
            <a:r>
              <a:rPr lang="en-US" sz="2800" baseline="-25000" smtClean="0">
                <a:sym typeface="Symbol" pitchFamily="18" charset="2"/>
              </a:rPr>
              <a:t>2</a:t>
            </a:r>
            <a:r>
              <a:rPr lang="en-US" sz="2800" smtClean="0">
                <a:sym typeface="Symbol" pitchFamily="18" charset="2"/>
              </a:rPr>
              <a:t>r</a:t>
            </a:r>
            <a:r>
              <a:rPr lang="en-US" sz="2800" baseline="30000" smtClean="0">
                <a:sym typeface="Symbol" pitchFamily="18" charset="2"/>
              </a:rPr>
              <a:t>k-2 </a:t>
            </a:r>
            <a:r>
              <a:rPr lang="en-US" sz="2800" smtClean="0">
                <a:sym typeface="Symbol" pitchFamily="18" charset="2"/>
              </a:rPr>
              <a:t>- … - c</a:t>
            </a:r>
            <a:r>
              <a:rPr lang="en-US" sz="2800" baseline="-25000" smtClean="0">
                <a:sym typeface="Symbol" pitchFamily="18" charset="2"/>
              </a:rPr>
              <a:t>k-1</a:t>
            </a:r>
            <a:r>
              <a:rPr lang="en-US" sz="2800" smtClean="0">
                <a:sym typeface="Symbol" pitchFamily="18" charset="2"/>
              </a:rPr>
              <a:t>r - c</a:t>
            </a:r>
            <a:r>
              <a:rPr lang="en-US" sz="2800" baseline="-25000" smtClean="0">
                <a:sym typeface="Symbol" pitchFamily="18" charset="2"/>
              </a:rPr>
              <a:t>k</a:t>
            </a:r>
            <a:r>
              <a:rPr lang="en-US" sz="2800" smtClean="0">
                <a:sym typeface="Symbol" pitchFamily="18" charset="2"/>
              </a:rPr>
              <a:t> = 0</a:t>
            </a: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This is called the </a:t>
            </a: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characteristic equation</a:t>
            </a:r>
            <a:r>
              <a:rPr lang="en-US" sz="2800" smtClean="0">
                <a:sym typeface="Symbol" pitchFamily="18" charset="2"/>
              </a:rPr>
              <a:t> of the recurrence relation.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72D644DA-EB5E-4733-9235-6A6E586F2DF8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18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18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7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7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7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7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7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7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7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7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7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7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27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Solving Recurrence Relations</a:t>
            </a:r>
            <a:endParaRPr lang="en-CA" sz="3600" smtClean="0"/>
          </a:p>
        </p:txBody>
      </p:sp>
      <p:sp>
        <p:nvSpPr>
          <p:cNvPr id="48845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8915400" cy="5410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750" dirty="0" smtClean="0">
                <a:sym typeface="Symbol" pitchFamily="18" charset="2"/>
              </a:rPr>
              <a:t>The solutions of this equation are called the </a:t>
            </a:r>
            <a:r>
              <a:rPr lang="en-US" sz="2750" b="1" dirty="0" smtClean="0">
                <a:solidFill>
                  <a:srgbClr val="00FFFF"/>
                </a:solidFill>
                <a:sym typeface="Symbol" pitchFamily="18" charset="2"/>
              </a:rPr>
              <a:t>characteristic roots</a:t>
            </a:r>
            <a:r>
              <a:rPr lang="en-US" sz="2750" dirty="0" smtClean="0">
                <a:sym typeface="Symbol" pitchFamily="18" charset="2"/>
              </a:rPr>
              <a:t> of the recurrence relation.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900" dirty="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750" dirty="0" smtClean="0">
                <a:sym typeface="Symbol" pitchFamily="18" charset="2"/>
              </a:rPr>
              <a:t>Let us consider linear homogeneous recurrence relations of </a:t>
            </a:r>
            <a:r>
              <a:rPr lang="en-US" sz="2750" b="1" dirty="0" smtClean="0">
                <a:solidFill>
                  <a:srgbClr val="00FFFF"/>
                </a:solidFill>
                <a:sym typeface="Symbol" pitchFamily="18" charset="2"/>
              </a:rPr>
              <a:t>degree two</a:t>
            </a:r>
            <a:r>
              <a:rPr lang="en-US" sz="2750" dirty="0" smtClean="0">
                <a:sym typeface="Symbol" pitchFamily="18" charset="2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900" dirty="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750" b="1" dirty="0" smtClean="0">
                <a:solidFill>
                  <a:srgbClr val="00FFFF"/>
                </a:solidFill>
                <a:sym typeface="Symbol" pitchFamily="18" charset="2"/>
              </a:rPr>
              <a:t>Theorem:</a:t>
            </a:r>
            <a:r>
              <a:rPr lang="en-US" sz="2750" dirty="0" smtClean="0">
                <a:sym typeface="Symbol" pitchFamily="18" charset="2"/>
              </a:rPr>
              <a:t> Let c</a:t>
            </a:r>
            <a:r>
              <a:rPr lang="en-US" sz="2750" baseline="-25000" dirty="0" smtClean="0">
                <a:sym typeface="Symbol" pitchFamily="18" charset="2"/>
              </a:rPr>
              <a:t>1</a:t>
            </a:r>
            <a:r>
              <a:rPr lang="en-US" sz="2750" dirty="0" smtClean="0">
                <a:sym typeface="Symbol" pitchFamily="18" charset="2"/>
              </a:rPr>
              <a:t> and c</a:t>
            </a:r>
            <a:r>
              <a:rPr lang="en-US" sz="2750" baseline="-25000" dirty="0" smtClean="0">
                <a:sym typeface="Symbol" pitchFamily="18" charset="2"/>
              </a:rPr>
              <a:t>2</a:t>
            </a:r>
            <a:r>
              <a:rPr lang="en-US" sz="2750" dirty="0" smtClean="0">
                <a:sym typeface="Symbol" pitchFamily="18" charset="2"/>
              </a:rPr>
              <a:t> be real numbers. Suppose  that r</a:t>
            </a:r>
            <a:r>
              <a:rPr lang="en-US" sz="2750" baseline="30000" dirty="0" smtClean="0">
                <a:sym typeface="Symbol" pitchFamily="18" charset="2"/>
              </a:rPr>
              <a:t>2</a:t>
            </a:r>
            <a:r>
              <a:rPr lang="en-US" sz="2750" dirty="0" smtClean="0">
                <a:sym typeface="Symbol" pitchFamily="18" charset="2"/>
              </a:rPr>
              <a:t> – c</a:t>
            </a:r>
            <a:r>
              <a:rPr lang="en-US" sz="2750" baseline="-25000" dirty="0" smtClean="0">
                <a:sym typeface="Symbol" pitchFamily="18" charset="2"/>
              </a:rPr>
              <a:t>1</a:t>
            </a:r>
            <a:r>
              <a:rPr lang="en-US" sz="2750" dirty="0" smtClean="0">
                <a:sym typeface="Symbol" pitchFamily="18" charset="2"/>
              </a:rPr>
              <a:t>r – c</a:t>
            </a:r>
            <a:r>
              <a:rPr lang="en-US" sz="2750" baseline="-25000" dirty="0" smtClean="0">
                <a:sym typeface="Symbol" pitchFamily="18" charset="2"/>
              </a:rPr>
              <a:t>2</a:t>
            </a:r>
            <a:r>
              <a:rPr lang="en-US" sz="2750" dirty="0" smtClean="0">
                <a:sym typeface="Symbol" pitchFamily="18" charset="2"/>
              </a:rPr>
              <a:t> = 0 has two distinct roots r</a:t>
            </a:r>
            <a:r>
              <a:rPr lang="en-US" sz="2750" baseline="-25000" dirty="0" smtClean="0">
                <a:sym typeface="Symbol" pitchFamily="18" charset="2"/>
              </a:rPr>
              <a:t>1</a:t>
            </a:r>
            <a:r>
              <a:rPr lang="en-US" sz="2750" dirty="0" smtClean="0">
                <a:sym typeface="Symbol" pitchFamily="18" charset="2"/>
              </a:rPr>
              <a:t> and r</a:t>
            </a:r>
            <a:r>
              <a:rPr lang="en-US" sz="2750" baseline="-25000" dirty="0" smtClean="0">
                <a:sym typeface="Symbol" pitchFamily="18" charset="2"/>
              </a:rPr>
              <a:t>2</a:t>
            </a:r>
            <a:r>
              <a:rPr lang="en-US" sz="2750" dirty="0" smtClean="0">
                <a:sym typeface="Symbol" pitchFamily="18" charset="2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700" dirty="0" smtClean="0">
                <a:sym typeface="Symbol" pitchFamily="18" charset="2"/>
              </a:rPr>
              <a:t>Then the sequence {a</a:t>
            </a:r>
            <a:r>
              <a:rPr lang="en-US" sz="2700" baseline="-25000" dirty="0" smtClean="0">
                <a:sym typeface="Symbol" pitchFamily="18" charset="2"/>
              </a:rPr>
              <a:t>n</a:t>
            </a:r>
            <a:r>
              <a:rPr lang="en-US" sz="2700" dirty="0" smtClean="0">
                <a:sym typeface="Symbol" pitchFamily="18" charset="2"/>
              </a:rPr>
              <a:t>} is a solution of the recurrence </a:t>
            </a:r>
            <a:r>
              <a:rPr lang="en-US" sz="2750" dirty="0" smtClean="0">
                <a:sym typeface="Symbol" pitchFamily="18" charset="2"/>
              </a:rPr>
              <a:t>relation a</a:t>
            </a:r>
            <a:r>
              <a:rPr lang="en-US" sz="2750" baseline="-25000" dirty="0" smtClean="0">
                <a:sym typeface="Symbol" pitchFamily="18" charset="2"/>
              </a:rPr>
              <a:t>n</a:t>
            </a:r>
            <a:r>
              <a:rPr lang="en-US" sz="2750" dirty="0" smtClean="0">
                <a:sym typeface="Symbol" pitchFamily="18" charset="2"/>
              </a:rPr>
              <a:t> = c</a:t>
            </a:r>
            <a:r>
              <a:rPr lang="en-US" sz="2750" baseline="-25000" dirty="0" smtClean="0">
                <a:sym typeface="Symbol" pitchFamily="18" charset="2"/>
              </a:rPr>
              <a:t>1</a:t>
            </a:r>
            <a:r>
              <a:rPr lang="en-US" sz="2750" dirty="0" smtClean="0">
                <a:sym typeface="Symbol" pitchFamily="18" charset="2"/>
              </a:rPr>
              <a:t>a</a:t>
            </a:r>
            <a:r>
              <a:rPr lang="en-US" sz="2750" baseline="-25000" dirty="0" smtClean="0">
                <a:sym typeface="Symbol" pitchFamily="18" charset="2"/>
              </a:rPr>
              <a:t>n-1</a:t>
            </a:r>
            <a:r>
              <a:rPr lang="en-US" sz="2750" dirty="0" smtClean="0">
                <a:sym typeface="Symbol" pitchFamily="18" charset="2"/>
              </a:rPr>
              <a:t> + c</a:t>
            </a:r>
            <a:r>
              <a:rPr lang="en-US" sz="2750" baseline="-25000" dirty="0" smtClean="0">
                <a:sym typeface="Symbol" pitchFamily="18" charset="2"/>
              </a:rPr>
              <a:t>2</a:t>
            </a:r>
            <a:r>
              <a:rPr lang="en-US" sz="2750" dirty="0" smtClean="0">
                <a:sym typeface="Symbol" pitchFamily="18" charset="2"/>
              </a:rPr>
              <a:t>a</a:t>
            </a:r>
            <a:r>
              <a:rPr lang="en-US" sz="2750" baseline="-25000" dirty="0" smtClean="0">
                <a:sym typeface="Symbol" pitchFamily="18" charset="2"/>
              </a:rPr>
              <a:t>n-2</a:t>
            </a:r>
            <a:r>
              <a:rPr lang="en-US" sz="2750" dirty="0" smtClean="0">
                <a:sym typeface="Symbol" pitchFamily="18" charset="2"/>
              </a:rPr>
              <a:t> if and only if a</a:t>
            </a:r>
            <a:r>
              <a:rPr lang="en-US" sz="2750" baseline="-25000" dirty="0" smtClean="0">
                <a:sym typeface="Symbol" pitchFamily="18" charset="2"/>
              </a:rPr>
              <a:t>n</a:t>
            </a:r>
            <a:r>
              <a:rPr lang="en-US" sz="2750" dirty="0" smtClean="0">
                <a:sym typeface="Symbol" pitchFamily="18" charset="2"/>
              </a:rPr>
              <a:t> = </a:t>
            </a:r>
            <a:r>
              <a:rPr lang="en-US" sz="2750" baseline="-25000" dirty="0" smtClean="0">
                <a:sym typeface="Symbol" pitchFamily="18" charset="2"/>
              </a:rPr>
              <a:t>1</a:t>
            </a:r>
            <a:r>
              <a:rPr lang="en-US" sz="2750" dirty="0" smtClean="0">
                <a:sym typeface="Symbol" pitchFamily="18" charset="2"/>
              </a:rPr>
              <a:t>r</a:t>
            </a:r>
            <a:r>
              <a:rPr lang="en-US" sz="2750" baseline="-25000" dirty="0" smtClean="0">
                <a:sym typeface="Symbol" pitchFamily="18" charset="2"/>
              </a:rPr>
              <a:t>1</a:t>
            </a:r>
            <a:r>
              <a:rPr lang="en-US" sz="2750" baseline="30000" dirty="0" smtClean="0">
                <a:sym typeface="Symbol" pitchFamily="18" charset="2"/>
              </a:rPr>
              <a:t>n</a:t>
            </a:r>
            <a:r>
              <a:rPr lang="en-US" sz="2750" dirty="0" smtClean="0">
                <a:sym typeface="Symbol" pitchFamily="18" charset="2"/>
              </a:rPr>
              <a:t> +  </a:t>
            </a:r>
            <a:r>
              <a:rPr lang="en-US" sz="2700" dirty="0" smtClean="0">
                <a:sym typeface="Symbol" pitchFamily="18" charset="2"/>
              </a:rPr>
              <a:t></a:t>
            </a:r>
            <a:r>
              <a:rPr lang="en-US" sz="2700" baseline="-25000" dirty="0" smtClean="0">
                <a:sym typeface="Symbol" pitchFamily="18" charset="2"/>
              </a:rPr>
              <a:t>2</a:t>
            </a:r>
            <a:r>
              <a:rPr lang="en-US" sz="2700" dirty="0" smtClean="0">
                <a:sym typeface="Symbol" pitchFamily="18" charset="2"/>
              </a:rPr>
              <a:t>r</a:t>
            </a:r>
            <a:r>
              <a:rPr lang="en-US" sz="2700" baseline="-25000" dirty="0" smtClean="0">
                <a:sym typeface="Symbol" pitchFamily="18" charset="2"/>
              </a:rPr>
              <a:t>2</a:t>
            </a:r>
            <a:r>
              <a:rPr lang="en-US" sz="2700" baseline="30000" dirty="0" smtClean="0">
                <a:sym typeface="Symbol" pitchFamily="18" charset="2"/>
              </a:rPr>
              <a:t>n</a:t>
            </a:r>
            <a:r>
              <a:rPr lang="en-US" sz="2700" dirty="0" smtClean="0">
                <a:sym typeface="Symbol" pitchFamily="18" charset="2"/>
              </a:rPr>
              <a:t> for n = 0, 1, 2, …, where </a:t>
            </a:r>
            <a:r>
              <a:rPr lang="en-US" sz="2700" baseline="-25000" dirty="0" smtClean="0">
                <a:sym typeface="Symbol" pitchFamily="18" charset="2"/>
              </a:rPr>
              <a:t>1</a:t>
            </a:r>
            <a:r>
              <a:rPr lang="en-US" sz="2700" dirty="0" smtClean="0">
                <a:sym typeface="Symbol" pitchFamily="18" charset="2"/>
              </a:rPr>
              <a:t> and </a:t>
            </a:r>
            <a:r>
              <a:rPr lang="en-US" sz="2700" baseline="-25000" dirty="0" smtClean="0">
                <a:sym typeface="Symbol" pitchFamily="18" charset="2"/>
              </a:rPr>
              <a:t>2</a:t>
            </a:r>
            <a:r>
              <a:rPr lang="en-US" sz="2700" dirty="0" smtClean="0">
                <a:sym typeface="Symbol" pitchFamily="18" charset="2"/>
              </a:rPr>
              <a:t> are constants.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900" dirty="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750" dirty="0">
                <a:solidFill>
                  <a:srgbClr val="66FF33"/>
                </a:solidFill>
                <a:sym typeface="Symbol" pitchFamily="18" charset="2"/>
              </a:rPr>
              <a:t>The proof is shown on </a:t>
            </a:r>
            <a:r>
              <a:rPr lang="en-US" sz="2750" dirty="0" smtClean="0">
                <a:solidFill>
                  <a:srgbClr val="66FF33"/>
                </a:solidFill>
                <a:sym typeface="Symbol" pitchFamily="18" charset="2"/>
              </a:rPr>
              <a:t>page 542/543 (8</a:t>
            </a:r>
            <a:r>
              <a:rPr lang="en-US" sz="2750" baseline="30000" dirty="0" smtClean="0">
                <a:solidFill>
                  <a:srgbClr val="66FF33"/>
                </a:solidFill>
                <a:sym typeface="Symbol" pitchFamily="18" charset="2"/>
              </a:rPr>
              <a:t>th</a:t>
            </a:r>
            <a:r>
              <a:rPr lang="en-US" sz="2750" dirty="0" smtClean="0">
                <a:solidFill>
                  <a:srgbClr val="66FF33"/>
                </a:solidFill>
                <a:sym typeface="Symbol" pitchFamily="18" charset="2"/>
              </a:rPr>
              <a:t> </a:t>
            </a:r>
            <a:r>
              <a:rPr lang="en-US" sz="2750" dirty="0">
                <a:solidFill>
                  <a:srgbClr val="66FF33"/>
                </a:solidFill>
                <a:sym typeface="Symbol" pitchFamily="18" charset="2"/>
              </a:rPr>
              <a:t>Edition), </a:t>
            </a:r>
            <a:r>
              <a:rPr lang="en-US" sz="2750" dirty="0" smtClean="0">
                <a:solidFill>
                  <a:srgbClr val="66FF33"/>
                </a:solidFill>
                <a:sym typeface="Symbol" pitchFamily="18" charset="2"/>
              </a:rPr>
              <a:t>515/516 (7</a:t>
            </a:r>
            <a:r>
              <a:rPr lang="en-US" sz="2750" baseline="30000" dirty="0" smtClean="0">
                <a:solidFill>
                  <a:srgbClr val="66FF33"/>
                </a:solidFill>
                <a:sym typeface="Symbol" pitchFamily="18" charset="2"/>
              </a:rPr>
              <a:t>th</a:t>
            </a:r>
            <a:r>
              <a:rPr lang="en-US" sz="2750" dirty="0" smtClean="0">
                <a:solidFill>
                  <a:srgbClr val="66FF33"/>
                </a:solidFill>
                <a:sym typeface="Symbol" pitchFamily="18" charset="2"/>
              </a:rPr>
              <a:t> </a:t>
            </a:r>
            <a:r>
              <a:rPr lang="en-US" sz="2750" dirty="0">
                <a:solidFill>
                  <a:srgbClr val="66FF33"/>
                </a:solidFill>
                <a:sym typeface="Symbol" pitchFamily="18" charset="2"/>
              </a:rPr>
              <a:t>Edition</a:t>
            </a:r>
            <a:r>
              <a:rPr lang="en-US" sz="2750" dirty="0" smtClean="0">
                <a:solidFill>
                  <a:srgbClr val="66FF33"/>
                </a:solidFill>
                <a:sym typeface="Symbol" pitchFamily="18" charset="2"/>
              </a:rPr>
              <a:t>)</a:t>
            </a:r>
            <a:endParaRPr lang="en-US" sz="2750" dirty="0">
              <a:solidFill>
                <a:srgbClr val="66FF33"/>
              </a:solidFill>
              <a:sym typeface="Symbol" pitchFamily="18" charset="2"/>
            </a:endParaRP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5F7A713E-78B6-487F-BA14-1FC0A1344AA1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19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43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8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8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8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8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8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8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45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676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Now it’s Time for…</a:t>
            </a:r>
            <a:endParaRPr lang="en-CA" sz="3600" smtClean="0"/>
          </a:p>
        </p:txBody>
      </p:sp>
      <p:sp>
        <p:nvSpPr>
          <p:cNvPr id="471043" name="Rectangle 3"/>
          <p:cNvSpPr>
            <a:spLocks noGrp="1" noChangeArrowheads="1"/>
          </p:cNvSpPr>
          <p:nvPr>
            <p:ph idx="1"/>
          </p:nvPr>
        </p:nvSpPr>
        <p:spPr>
          <a:xfrm>
            <a:off x="2514600" y="2286000"/>
            <a:ext cx="3886200" cy="3048000"/>
          </a:xfrm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buNone/>
              <a:defRPr/>
            </a:pPr>
            <a:r>
              <a:rPr lang="en-US" sz="4800" b="1" dirty="0" smtClean="0">
                <a:solidFill>
                  <a:srgbClr val="00FFFF"/>
                </a:solidFill>
                <a:sym typeface="Symbol" pitchFamily="18" charset="2"/>
              </a:rPr>
              <a:t>Advanced Counting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9554B5E6-D35F-4581-8637-8FF7370EB208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2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91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3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Solving Recurrence Relations</a:t>
            </a:r>
            <a:endParaRPr lang="en-CA" sz="3600" smtClean="0"/>
          </a:p>
        </p:txBody>
      </p:sp>
      <p:sp>
        <p:nvSpPr>
          <p:cNvPr id="4894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686800" cy="50292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Example:</a:t>
            </a:r>
            <a:r>
              <a:rPr lang="en-US" sz="2800" dirty="0" smtClean="0">
                <a:sym typeface="Symbol" pitchFamily="18" charset="2"/>
              </a:rPr>
              <a:t> What is the solution of the recurrence relation a</a:t>
            </a:r>
            <a:r>
              <a:rPr lang="en-US" sz="2800" baseline="-25000" dirty="0" smtClean="0">
                <a:sym typeface="Symbol" pitchFamily="18" charset="2"/>
              </a:rPr>
              <a:t>n</a:t>
            </a:r>
            <a:r>
              <a:rPr lang="en-US" sz="2800" dirty="0" smtClean="0">
                <a:sym typeface="Symbol" pitchFamily="18" charset="2"/>
              </a:rPr>
              <a:t> = a</a:t>
            </a:r>
            <a:r>
              <a:rPr lang="en-US" sz="2800" baseline="-25000" dirty="0" smtClean="0">
                <a:sym typeface="Symbol" pitchFamily="18" charset="2"/>
              </a:rPr>
              <a:t>n-1</a:t>
            </a:r>
            <a:r>
              <a:rPr lang="en-US" sz="2800" dirty="0" smtClean="0">
                <a:sym typeface="Symbol" pitchFamily="18" charset="2"/>
              </a:rPr>
              <a:t> + 2a</a:t>
            </a:r>
            <a:r>
              <a:rPr lang="en-US" sz="2800" baseline="-25000" dirty="0" smtClean="0">
                <a:sym typeface="Symbol" pitchFamily="18" charset="2"/>
              </a:rPr>
              <a:t>n-2</a:t>
            </a:r>
            <a:r>
              <a:rPr lang="en-US" sz="2800" dirty="0" smtClean="0">
                <a:sym typeface="Symbol" pitchFamily="18" charset="2"/>
              </a:rPr>
              <a:t> with a</a:t>
            </a:r>
            <a:r>
              <a:rPr lang="en-US" sz="2800" baseline="-25000" dirty="0" smtClean="0">
                <a:sym typeface="Symbol" pitchFamily="18" charset="2"/>
              </a:rPr>
              <a:t>0</a:t>
            </a:r>
            <a:r>
              <a:rPr lang="en-US" sz="2800" dirty="0" smtClean="0">
                <a:sym typeface="Symbol" pitchFamily="18" charset="2"/>
              </a:rPr>
              <a:t> = 2 and a</a:t>
            </a:r>
            <a:r>
              <a:rPr lang="en-US" sz="2800" baseline="-25000" dirty="0" smtClean="0">
                <a:sym typeface="Symbol" pitchFamily="18" charset="2"/>
              </a:rPr>
              <a:t>1</a:t>
            </a:r>
            <a:r>
              <a:rPr lang="en-US" sz="2800" dirty="0" smtClean="0">
                <a:sym typeface="Symbol" pitchFamily="18" charset="2"/>
              </a:rPr>
              <a:t> = 7 ?</a:t>
            </a:r>
          </a:p>
          <a:p>
            <a:pPr marL="0" indent="0" eaLnBrk="1" hangingPunct="1">
              <a:defRPr/>
            </a:pPr>
            <a:endParaRPr lang="en-US" dirty="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Solution:</a:t>
            </a:r>
            <a:r>
              <a:rPr lang="en-US" sz="2800" dirty="0" smtClean="0">
                <a:sym typeface="Symbol" pitchFamily="18" charset="2"/>
              </a:rPr>
              <a:t> The characteristic equation of the recurrence relation is r</a:t>
            </a:r>
            <a:r>
              <a:rPr lang="en-US" sz="2800" baseline="30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 – r – 2 = 0. (because C</a:t>
            </a:r>
            <a:r>
              <a:rPr lang="en-US" sz="2800" baseline="-25000" dirty="0" smtClean="0">
                <a:sym typeface="Symbol" pitchFamily="18" charset="2"/>
              </a:rPr>
              <a:t>1</a:t>
            </a:r>
            <a:r>
              <a:rPr lang="en-US" sz="2800" dirty="0" smtClean="0">
                <a:sym typeface="Symbol" pitchFamily="18" charset="2"/>
              </a:rPr>
              <a:t>=1, C</a:t>
            </a:r>
            <a:r>
              <a:rPr lang="en-US" sz="2800" baseline="-25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=2)</a:t>
            </a: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Its roots are r = 2 and r = -1.</a:t>
            </a: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Hence, the sequence {a</a:t>
            </a:r>
            <a:r>
              <a:rPr lang="en-US" sz="2800" baseline="-25000" dirty="0" smtClean="0">
                <a:sym typeface="Symbol" pitchFamily="18" charset="2"/>
              </a:rPr>
              <a:t>n</a:t>
            </a:r>
            <a:r>
              <a:rPr lang="en-US" sz="2800" dirty="0" smtClean="0">
                <a:sym typeface="Symbol" pitchFamily="18" charset="2"/>
              </a:rPr>
              <a:t>} is a solution to the recurrence relation if and only if:</a:t>
            </a: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a</a:t>
            </a:r>
            <a:r>
              <a:rPr lang="en-US" sz="2800" baseline="-25000" dirty="0" smtClean="0">
                <a:sym typeface="Symbol" pitchFamily="18" charset="2"/>
              </a:rPr>
              <a:t>n</a:t>
            </a:r>
            <a:r>
              <a:rPr lang="en-US" sz="2800" dirty="0" smtClean="0">
                <a:sym typeface="Symbol" pitchFamily="18" charset="2"/>
              </a:rPr>
              <a:t> = </a:t>
            </a:r>
            <a:r>
              <a:rPr lang="en-US" sz="2800" baseline="-25000" dirty="0" smtClean="0">
                <a:sym typeface="Symbol" pitchFamily="18" charset="2"/>
              </a:rPr>
              <a:t>1</a:t>
            </a:r>
            <a:r>
              <a:rPr lang="en-US" sz="2800" dirty="0" smtClean="0">
                <a:sym typeface="Symbol" pitchFamily="18" charset="2"/>
              </a:rPr>
              <a:t>2</a:t>
            </a:r>
            <a:r>
              <a:rPr lang="en-US" sz="2800" baseline="30000" dirty="0" smtClean="0">
                <a:sym typeface="Symbol" pitchFamily="18" charset="2"/>
              </a:rPr>
              <a:t>n </a:t>
            </a:r>
            <a:r>
              <a:rPr lang="en-US" sz="2800" dirty="0" smtClean="0">
                <a:sym typeface="Symbol" pitchFamily="18" charset="2"/>
              </a:rPr>
              <a:t>+ </a:t>
            </a:r>
            <a:r>
              <a:rPr lang="en-US" sz="2800" baseline="-25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(-1)</a:t>
            </a:r>
            <a:r>
              <a:rPr lang="en-US" sz="2800" baseline="30000" dirty="0" smtClean="0">
                <a:sym typeface="Symbol" pitchFamily="18" charset="2"/>
              </a:rPr>
              <a:t>n</a:t>
            </a:r>
            <a:r>
              <a:rPr lang="en-US" sz="2800" dirty="0" smtClean="0">
                <a:sym typeface="Symbol" pitchFamily="18" charset="2"/>
              </a:rPr>
              <a:t>   for some constants </a:t>
            </a:r>
            <a:r>
              <a:rPr lang="en-US" sz="2800" baseline="-25000" dirty="0" smtClean="0">
                <a:sym typeface="Symbol" pitchFamily="18" charset="2"/>
              </a:rPr>
              <a:t>1 </a:t>
            </a:r>
            <a:r>
              <a:rPr lang="en-US" sz="2800" dirty="0" smtClean="0">
                <a:sym typeface="Symbol" pitchFamily="18" charset="2"/>
              </a:rPr>
              <a:t>and </a:t>
            </a:r>
            <a:r>
              <a:rPr lang="en-US" sz="2800" baseline="-25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.</a:t>
            </a: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5F30D23A-A3F8-4FF8-B6ED-CC0B4EDC8855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20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18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9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9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9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9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9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9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9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9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75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Solving Recurrence Relations</a:t>
            </a:r>
            <a:endParaRPr lang="en-CA" sz="3600" smtClean="0"/>
          </a:p>
        </p:txBody>
      </p:sp>
      <p:sp>
        <p:nvSpPr>
          <p:cNvPr id="49049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686800" cy="50292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Given the equation a</a:t>
            </a:r>
            <a:r>
              <a:rPr lang="en-US" sz="2800" baseline="-25000" smtClean="0">
                <a:sym typeface="Symbol" pitchFamily="18" charset="2"/>
              </a:rPr>
              <a:t>n</a:t>
            </a:r>
            <a:r>
              <a:rPr lang="en-US" sz="2800" smtClean="0">
                <a:sym typeface="Symbol" pitchFamily="18" charset="2"/>
              </a:rPr>
              <a:t> = 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smtClean="0">
                <a:sym typeface="Symbol" pitchFamily="18" charset="2"/>
              </a:rPr>
              <a:t>2</a:t>
            </a:r>
            <a:r>
              <a:rPr lang="en-US" sz="2800" baseline="30000" smtClean="0">
                <a:sym typeface="Symbol" pitchFamily="18" charset="2"/>
              </a:rPr>
              <a:t>n </a:t>
            </a:r>
            <a:r>
              <a:rPr lang="en-US" sz="2800" smtClean="0">
                <a:sym typeface="Symbol" pitchFamily="18" charset="2"/>
              </a:rPr>
              <a:t>+ </a:t>
            </a:r>
            <a:r>
              <a:rPr lang="en-US" sz="2800" baseline="-25000" smtClean="0">
                <a:sym typeface="Symbol" pitchFamily="18" charset="2"/>
              </a:rPr>
              <a:t>2</a:t>
            </a:r>
            <a:r>
              <a:rPr lang="en-US" sz="2800" smtClean="0">
                <a:sym typeface="Symbol" pitchFamily="18" charset="2"/>
              </a:rPr>
              <a:t>(-1)</a:t>
            </a:r>
            <a:r>
              <a:rPr lang="en-US" sz="2800" baseline="30000" smtClean="0">
                <a:sym typeface="Symbol" pitchFamily="18" charset="2"/>
              </a:rPr>
              <a:t>n</a:t>
            </a:r>
            <a:r>
              <a:rPr lang="en-US" sz="2800" smtClean="0">
                <a:sym typeface="Symbol" pitchFamily="18" charset="2"/>
              </a:rPr>
              <a:t> and the initial conditions a</a:t>
            </a:r>
            <a:r>
              <a:rPr lang="en-US" sz="2800" baseline="-25000" smtClean="0">
                <a:sym typeface="Symbol" pitchFamily="18" charset="2"/>
              </a:rPr>
              <a:t>0</a:t>
            </a:r>
            <a:r>
              <a:rPr lang="en-US" sz="2800" smtClean="0">
                <a:sym typeface="Symbol" pitchFamily="18" charset="2"/>
              </a:rPr>
              <a:t> = 2 and a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smtClean="0">
                <a:sym typeface="Symbol" pitchFamily="18" charset="2"/>
              </a:rPr>
              <a:t> = 7, it follows that</a:t>
            </a: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a</a:t>
            </a:r>
            <a:r>
              <a:rPr lang="en-US" sz="2800" baseline="-25000" smtClean="0">
                <a:sym typeface="Symbol" pitchFamily="18" charset="2"/>
              </a:rPr>
              <a:t>0</a:t>
            </a:r>
            <a:r>
              <a:rPr lang="en-US" sz="2800" smtClean="0">
                <a:sym typeface="Symbol" pitchFamily="18" charset="2"/>
              </a:rPr>
              <a:t> = 2 = </a:t>
            </a:r>
            <a:r>
              <a:rPr lang="en-US" sz="2800" baseline="-25000" smtClean="0">
                <a:sym typeface="Symbol" pitchFamily="18" charset="2"/>
              </a:rPr>
              <a:t>1 </a:t>
            </a:r>
            <a:r>
              <a:rPr lang="en-US" sz="2800" smtClean="0">
                <a:sym typeface="Symbol" pitchFamily="18" charset="2"/>
              </a:rPr>
              <a:t>+ </a:t>
            </a:r>
            <a:r>
              <a:rPr lang="en-US" sz="2800" baseline="-25000" smtClean="0">
                <a:sym typeface="Symbol" pitchFamily="18" charset="2"/>
              </a:rPr>
              <a:t>2</a:t>
            </a:r>
            <a:endParaRPr lang="en-US" sz="280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a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smtClean="0">
                <a:sym typeface="Symbol" pitchFamily="18" charset="2"/>
              </a:rPr>
              <a:t> = 7 = 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smtClean="0">
                <a:sym typeface="Symbol" pitchFamily="18" charset="2"/>
              </a:rPr>
              <a:t>2 + </a:t>
            </a:r>
            <a:r>
              <a:rPr lang="en-US" sz="2800" baseline="-25000" smtClean="0">
                <a:sym typeface="Symbol" pitchFamily="18" charset="2"/>
              </a:rPr>
              <a:t>2 </a:t>
            </a:r>
            <a:r>
              <a:rPr lang="en-US" sz="2800" smtClean="0">
                <a:sym typeface="Symbol" pitchFamily="18" charset="2"/>
              </a:rPr>
              <a:t>(-1)</a:t>
            </a:r>
          </a:p>
          <a:p>
            <a:pPr marL="0" indent="0" eaLnBrk="1" hangingPunct="1">
              <a:defRPr/>
            </a:pPr>
            <a:endParaRPr lang="en-US" sz="160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Solving these two equations gives us</a:t>
            </a:r>
            <a:br>
              <a:rPr lang="en-US" sz="2800" smtClean="0">
                <a:sym typeface="Symbol" pitchFamily="18" charset="2"/>
              </a:rPr>
            </a:br>
            <a:r>
              <a:rPr lang="en-US" sz="2800" smtClean="0">
                <a:sym typeface="Symbol" pitchFamily="18" charset="2"/>
              </a:rPr>
              <a:t>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smtClean="0">
                <a:sym typeface="Symbol" pitchFamily="18" charset="2"/>
              </a:rPr>
              <a:t> = 3 and </a:t>
            </a:r>
            <a:r>
              <a:rPr lang="en-US" sz="2800" baseline="-25000" smtClean="0">
                <a:sym typeface="Symbol" pitchFamily="18" charset="2"/>
              </a:rPr>
              <a:t>2</a:t>
            </a:r>
            <a:r>
              <a:rPr lang="en-US" sz="2800" smtClean="0">
                <a:sym typeface="Symbol" pitchFamily="18" charset="2"/>
              </a:rPr>
              <a:t> = -1.</a:t>
            </a:r>
          </a:p>
          <a:p>
            <a:pPr marL="0" indent="0" eaLnBrk="1" hangingPunct="1">
              <a:defRPr/>
            </a:pPr>
            <a:endParaRPr lang="en-US" sz="160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Therefore, the solution to the recurrence relation and initial conditions is the sequence {a</a:t>
            </a:r>
            <a:r>
              <a:rPr lang="en-US" sz="2800" baseline="-25000" smtClean="0">
                <a:sym typeface="Symbol" pitchFamily="18" charset="2"/>
              </a:rPr>
              <a:t>n</a:t>
            </a:r>
            <a:r>
              <a:rPr lang="en-US" sz="2800" smtClean="0">
                <a:sym typeface="Symbol" pitchFamily="18" charset="2"/>
              </a:rPr>
              <a:t>} with</a:t>
            </a: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a</a:t>
            </a:r>
            <a:r>
              <a:rPr lang="en-US" sz="2800" baseline="-25000" smtClean="0">
                <a:sym typeface="Symbol" pitchFamily="18" charset="2"/>
              </a:rPr>
              <a:t>n</a:t>
            </a:r>
            <a:r>
              <a:rPr lang="en-US" sz="2800" smtClean="0">
                <a:sym typeface="Symbol" pitchFamily="18" charset="2"/>
              </a:rPr>
              <a:t> = 32</a:t>
            </a:r>
            <a:r>
              <a:rPr lang="en-US" sz="2800" baseline="30000" smtClean="0">
                <a:sym typeface="Symbol" pitchFamily="18" charset="2"/>
              </a:rPr>
              <a:t>n</a:t>
            </a:r>
            <a:r>
              <a:rPr lang="en-US" sz="2800" smtClean="0">
                <a:sym typeface="Symbol" pitchFamily="18" charset="2"/>
              </a:rPr>
              <a:t> – (-1)</a:t>
            </a:r>
            <a:r>
              <a:rPr lang="en-US" sz="2800" baseline="30000" smtClean="0">
                <a:sym typeface="Symbol" pitchFamily="18" charset="2"/>
              </a:rPr>
              <a:t>n</a:t>
            </a:r>
            <a:r>
              <a:rPr lang="en-US" sz="2800" smtClean="0">
                <a:sym typeface="Symbol" pitchFamily="18" charset="2"/>
              </a:rPr>
              <a:t>. 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1C7198F6-3039-4D8E-8F4E-D3194661EFB9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21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73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0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0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0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0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0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0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0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0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0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0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499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Solving Recurrence Relations</a:t>
            </a:r>
            <a:endParaRPr lang="en-CA" sz="3600" smtClean="0"/>
          </a:p>
        </p:txBody>
      </p:sp>
      <p:sp>
        <p:nvSpPr>
          <p:cNvPr id="4812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915400" cy="33528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Another Example:</a:t>
            </a:r>
            <a:r>
              <a:rPr lang="en-US" sz="2800" dirty="0" smtClean="0">
                <a:sym typeface="Symbol" pitchFamily="18" charset="2"/>
              </a:rPr>
              <a:t> Give an explicit formula for the Fibonacci numbers.</a:t>
            </a:r>
          </a:p>
          <a:p>
            <a:pPr marL="0" indent="0" eaLnBrk="1" hangingPunct="1"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Solution:</a:t>
            </a:r>
            <a:r>
              <a:rPr lang="en-US" sz="2800" dirty="0" smtClean="0">
                <a:sym typeface="Symbol" pitchFamily="18" charset="2"/>
              </a:rPr>
              <a:t> The Fibonacci numbers satisfy the recurrence relation </a:t>
            </a:r>
            <a:r>
              <a:rPr lang="en-US" sz="2800" dirty="0" err="1" smtClean="0">
                <a:sym typeface="Symbol" pitchFamily="18" charset="2"/>
              </a:rPr>
              <a:t>f</a:t>
            </a:r>
            <a:r>
              <a:rPr lang="en-US" sz="2800" baseline="-25000" dirty="0" err="1" smtClean="0">
                <a:sym typeface="Symbol" pitchFamily="18" charset="2"/>
              </a:rPr>
              <a:t>n</a:t>
            </a:r>
            <a:r>
              <a:rPr lang="en-US" sz="2800" dirty="0" smtClean="0">
                <a:sym typeface="Symbol" pitchFamily="18" charset="2"/>
              </a:rPr>
              <a:t> = f</a:t>
            </a:r>
            <a:r>
              <a:rPr lang="en-US" sz="2800" baseline="-25000" dirty="0" smtClean="0">
                <a:sym typeface="Symbol" pitchFamily="18" charset="2"/>
              </a:rPr>
              <a:t>n-1</a:t>
            </a:r>
            <a:r>
              <a:rPr lang="en-US" sz="2800" dirty="0" smtClean="0">
                <a:sym typeface="Symbol" pitchFamily="18" charset="2"/>
              </a:rPr>
              <a:t> + f</a:t>
            </a:r>
            <a:r>
              <a:rPr lang="en-US" sz="2800" baseline="-25000" dirty="0" smtClean="0">
                <a:sym typeface="Symbol" pitchFamily="18" charset="2"/>
              </a:rPr>
              <a:t>n-2</a:t>
            </a:r>
            <a:r>
              <a:rPr lang="en-US" sz="2800" dirty="0" smtClean="0">
                <a:sym typeface="Symbol" pitchFamily="18" charset="2"/>
              </a:rPr>
              <a:t> with initial conditions  f</a:t>
            </a:r>
            <a:r>
              <a:rPr lang="en-US" sz="2800" baseline="-25000" dirty="0" smtClean="0">
                <a:sym typeface="Symbol" pitchFamily="18" charset="2"/>
              </a:rPr>
              <a:t>0</a:t>
            </a:r>
            <a:r>
              <a:rPr lang="en-US" sz="2800" dirty="0" smtClean="0">
                <a:sym typeface="Symbol" pitchFamily="18" charset="2"/>
              </a:rPr>
              <a:t> = 0 and f</a:t>
            </a:r>
            <a:r>
              <a:rPr lang="en-US" sz="2800" baseline="-25000" dirty="0" smtClean="0">
                <a:sym typeface="Symbol" pitchFamily="18" charset="2"/>
              </a:rPr>
              <a:t>1</a:t>
            </a:r>
            <a:r>
              <a:rPr lang="en-US" sz="2800" dirty="0" smtClean="0">
                <a:sym typeface="Symbol" pitchFamily="18" charset="2"/>
              </a:rPr>
              <a:t> = 1.</a:t>
            </a: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The characteristic equation is r</a:t>
            </a:r>
            <a:r>
              <a:rPr lang="en-US" sz="2800" baseline="30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 – r – 1 = 0.</a:t>
            </a: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Its roots are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5896891E-29B4-4899-976F-D42BBA5BC486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22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graphicFrame>
        <p:nvGraphicFramePr>
          <p:cNvPr id="481284" name="Object 4"/>
          <p:cNvGraphicFramePr>
            <a:graphicFrameLocks noChangeAspect="1"/>
          </p:cNvGraphicFramePr>
          <p:nvPr/>
        </p:nvGraphicFramePr>
        <p:xfrm>
          <a:off x="304800" y="4648200"/>
          <a:ext cx="3505200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Microsoft Equation 3.0" r:id="rId3" imgW="1539178" imgH="426711" progId="Equation.3">
                  <p:embed/>
                </p:oleObj>
              </mc:Choice>
              <mc:Fallback>
                <p:oleObj name="Microsoft Equation 3.0" r:id="rId3" imgW="1539178" imgH="426711" progId="Equation.3">
                  <p:embed/>
                  <p:pic>
                    <p:nvPicPr>
                      <p:cNvPr id="4812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648200"/>
                        <a:ext cx="3505200" cy="97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746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83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Solving Recurrence Relations</a:t>
            </a:r>
            <a:endParaRPr lang="en-CA" sz="3600" smtClean="0"/>
          </a:p>
        </p:txBody>
      </p:sp>
      <p:sp>
        <p:nvSpPr>
          <p:cNvPr id="48230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8534400" cy="6096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Therefore, the Fibonacci numbers are given by</a:t>
            </a:r>
            <a:r>
              <a:rPr lang="en-US" sz="3200" smtClean="0">
                <a:sym typeface="Symbol" pitchFamily="18" charset="2"/>
              </a:rPr>
              <a:t> 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5ACB2196-6A60-4FA5-922F-F17503D1AA6A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23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graphicFrame>
        <p:nvGraphicFramePr>
          <p:cNvPr id="482308" name="Object 4"/>
          <p:cNvGraphicFramePr>
            <a:graphicFrameLocks noChangeAspect="1"/>
          </p:cNvGraphicFramePr>
          <p:nvPr/>
        </p:nvGraphicFramePr>
        <p:xfrm>
          <a:off x="304800" y="1371600"/>
          <a:ext cx="4481513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" name="Microsoft Equation 3.0" r:id="rId3" imgW="1973632" imgH="525831" progId="Equation.3">
                  <p:embed/>
                </p:oleObj>
              </mc:Choice>
              <mc:Fallback>
                <p:oleObj name="Microsoft Equation 3.0" r:id="rId3" imgW="1973632" imgH="525831" progId="Equation.3">
                  <p:embed/>
                  <p:pic>
                    <p:nvPicPr>
                      <p:cNvPr id="4823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371600"/>
                        <a:ext cx="4481513" cy="120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82309" name="Rectangle 5"/>
              <p:cNvSpPr>
                <a:spLocks noChangeArrowheads="1"/>
              </p:cNvSpPr>
              <p:nvPr/>
            </p:nvSpPr>
            <p:spPr bwMode="auto">
              <a:xfrm>
                <a:off x="228600" y="2590800"/>
                <a:ext cx="8458200" cy="205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for some constants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baseline="-250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1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baseline="-25000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2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.</a:t>
                </a:r>
              </a:p>
              <a:p>
                <a:pPr>
                  <a:defRPr/>
                </a:pP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We can determine values for these constants so that the sequence meets the conditions f</a:t>
                </a:r>
                <a:r>
                  <a:rPr lang="en-US" baseline="-25000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0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= 0 and 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f</a:t>
                </a:r>
                <a:r>
                  <a:rPr lang="en-US" baseline="-250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1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= 1:</a:t>
                </a:r>
                <a:r>
                  <a:rPr lang="en-US" sz="3200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</a:t>
                </a:r>
              </a:p>
            </p:txBody>
          </p:sp>
        </mc:Choice>
        <mc:Fallback xmlns="">
          <p:sp>
            <p:nvSpPr>
              <p:cNvPr id="482309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2590800"/>
                <a:ext cx="8458200" cy="2057400"/>
              </a:xfrm>
              <a:prstGeom prst="rect">
                <a:avLst/>
              </a:prstGeom>
              <a:blipFill>
                <a:blip r:embed="rId5"/>
                <a:stretch>
                  <a:fillRect l="-1226" t="-236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82310" name="Object 6"/>
          <p:cNvGraphicFramePr>
            <a:graphicFrameLocks noChangeAspect="1"/>
          </p:cNvGraphicFramePr>
          <p:nvPr/>
        </p:nvGraphicFramePr>
        <p:xfrm>
          <a:off x="304800" y="4572000"/>
          <a:ext cx="22701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" name="Microsoft Equation 3.0" r:id="rId6" imgW="998163" imgH="220914" progId="Equation.3">
                  <p:embed/>
                </p:oleObj>
              </mc:Choice>
              <mc:Fallback>
                <p:oleObj name="Microsoft Equation 3.0" r:id="rId6" imgW="998163" imgH="220914" progId="Equation.3">
                  <p:embed/>
                  <p:pic>
                    <p:nvPicPr>
                      <p:cNvPr id="4823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572000"/>
                        <a:ext cx="2270125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2311" name="Object 7"/>
          <p:cNvGraphicFramePr>
            <a:graphicFrameLocks noChangeAspect="1"/>
          </p:cNvGraphicFramePr>
          <p:nvPr/>
        </p:nvGraphicFramePr>
        <p:xfrm>
          <a:off x="304800" y="5029200"/>
          <a:ext cx="4595813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" name="Microsoft Equation 3.0" r:id="rId8" imgW="2027020" imgH="502940" progId="Equation.3">
                  <p:embed/>
                </p:oleObj>
              </mc:Choice>
              <mc:Fallback>
                <p:oleObj name="Microsoft Equation 3.0" r:id="rId8" imgW="2027020" imgH="502940" progId="Equation.3">
                  <p:embed/>
                  <p:pic>
                    <p:nvPicPr>
                      <p:cNvPr id="48231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029200"/>
                        <a:ext cx="4595813" cy="114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991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2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2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7" grpId="0" build="p" autoUpdateAnimBg="0"/>
      <p:bldP spid="482309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Solving Recurrence Relations</a:t>
            </a:r>
            <a:endParaRPr lang="en-CA" sz="3600" smtClean="0"/>
          </a:p>
        </p:txBody>
      </p:sp>
      <p:sp>
        <p:nvSpPr>
          <p:cNvPr id="4833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534400" cy="10668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The unique solution to this system of two equations and two variables is</a:t>
            </a:r>
            <a:endParaRPr lang="en-US" sz="3200" smtClean="0">
              <a:sym typeface="Symbol" pitchFamily="18" charset="2"/>
            </a:endParaRP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886D936C-30BF-4479-A699-5E4D86159A36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24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graphicFrame>
        <p:nvGraphicFramePr>
          <p:cNvPr id="483332" name="Object 4"/>
          <p:cNvGraphicFramePr>
            <a:graphicFrameLocks noChangeAspect="1"/>
          </p:cNvGraphicFramePr>
          <p:nvPr/>
        </p:nvGraphicFramePr>
        <p:xfrm>
          <a:off x="304800" y="2133600"/>
          <a:ext cx="3016250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name="Microsoft Equation 3.0" r:id="rId3" imgW="1325841" imgH="411379" progId="Equation.3">
                  <p:embed/>
                </p:oleObj>
              </mc:Choice>
              <mc:Fallback>
                <p:oleObj name="Microsoft Equation 3.0" r:id="rId3" imgW="1325841" imgH="411379" progId="Equation.3">
                  <p:embed/>
                  <p:pic>
                    <p:nvPicPr>
                      <p:cNvPr id="4833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133600"/>
                        <a:ext cx="3016250" cy="94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3333" name="Rectangle 5"/>
          <p:cNvSpPr>
            <a:spLocks noChangeArrowheads="1"/>
          </p:cNvSpPr>
          <p:nvPr/>
        </p:nvSpPr>
        <p:spPr bwMode="auto">
          <a:xfrm>
            <a:off x="228600" y="3276600"/>
            <a:ext cx="853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So finally we obtained an explicit formula for the Fibonacci numbers: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graphicFrame>
        <p:nvGraphicFramePr>
          <p:cNvPr id="483334" name="Object 6"/>
          <p:cNvGraphicFramePr>
            <a:graphicFrameLocks noChangeAspect="1"/>
          </p:cNvGraphicFramePr>
          <p:nvPr/>
        </p:nvGraphicFramePr>
        <p:xfrm>
          <a:off x="304800" y="4419600"/>
          <a:ext cx="4827588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" name="Microsoft Equation 3.0" r:id="rId5" imgW="2126015" imgH="525831" progId="Equation.3">
                  <p:embed/>
                </p:oleObj>
              </mc:Choice>
              <mc:Fallback>
                <p:oleObj name="Microsoft Equation 3.0" r:id="rId5" imgW="2126015" imgH="525831" progId="Equation.3">
                  <p:embed/>
                  <p:pic>
                    <p:nvPicPr>
                      <p:cNvPr id="48333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419600"/>
                        <a:ext cx="4827588" cy="120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362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3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3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3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31" grpId="0" build="p" autoUpdateAnimBg="0"/>
      <p:bldP spid="483333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Solving Recurrence Relations</a:t>
            </a:r>
            <a:endParaRPr lang="en-CA" sz="3600" smtClean="0"/>
          </a:p>
        </p:txBody>
      </p:sp>
      <p:sp>
        <p:nvSpPr>
          <p:cNvPr id="50381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763000" cy="50292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But what happens if the characteristic equation has only one root?</a:t>
            </a: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How can we then match our equation with the initial conditions a</a:t>
            </a:r>
            <a:r>
              <a:rPr lang="en-US" sz="2800" baseline="-25000" dirty="0" smtClean="0">
                <a:sym typeface="Symbol" pitchFamily="18" charset="2"/>
              </a:rPr>
              <a:t>0</a:t>
            </a:r>
            <a:r>
              <a:rPr lang="en-US" sz="2800" dirty="0" smtClean="0">
                <a:sym typeface="Symbol" pitchFamily="18" charset="2"/>
              </a:rPr>
              <a:t> and a</a:t>
            </a:r>
            <a:r>
              <a:rPr lang="en-US" sz="2800" baseline="-25000" dirty="0" smtClean="0">
                <a:sym typeface="Symbol" pitchFamily="18" charset="2"/>
              </a:rPr>
              <a:t>1 </a:t>
            </a:r>
            <a:r>
              <a:rPr lang="en-US" sz="2800" dirty="0" smtClean="0">
                <a:sym typeface="Symbol" pitchFamily="18" charset="2"/>
              </a:rPr>
              <a:t>?</a:t>
            </a:r>
          </a:p>
          <a:p>
            <a:pPr marL="0" indent="0" eaLnBrk="1" hangingPunct="1"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Theorem:</a:t>
            </a:r>
            <a:r>
              <a:rPr lang="en-US" sz="2800" dirty="0" smtClean="0">
                <a:sym typeface="Symbol" pitchFamily="18" charset="2"/>
              </a:rPr>
              <a:t> Let c</a:t>
            </a:r>
            <a:r>
              <a:rPr lang="en-US" sz="2800" baseline="-25000" dirty="0" smtClean="0">
                <a:sym typeface="Symbol" pitchFamily="18" charset="2"/>
              </a:rPr>
              <a:t>1</a:t>
            </a:r>
            <a:r>
              <a:rPr lang="en-US" sz="2800" dirty="0" smtClean="0">
                <a:sym typeface="Symbol" pitchFamily="18" charset="2"/>
              </a:rPr>
              <a:t> and c</a:t>
            </a:r>
            <a:r>
              <a:rPr lang="en-US" sz="2800" baseline="-25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 be real numbers with c</a:t>
            </a:r>
            <a:r>
              <a:rPr lang="en-US" sz="2800" baseline="-25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 0. Suppose that r</a:t>
            </a:r>
            <a:r>
              <a:rPr lang="en-US" sz="2800" baseline="30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 – c</a:t>
            </a:r>
            <a:r>
              <a:rPr lang="en-US" sz="2800" baseline="-25000" dirty="0" smtClean="0">
                <a:sym typeface="Symbol" pitchFamily="18" charset="2"/>
              </a:rPr>
              <a:t>1</a:t>
            </a:r>
            <a:r>
              <a:rPr lang="en-US" sz="2800" dirty="0" smtClean="0">
                <a:sym typeface="Symbol" pitchFamily="18" charset="2"/>
              </a:rPr>
              <a:t>r – c</a:t>
            </a:r>
            <a:r>
              <a:rPr lang="en-US" sz="2800" baseline="-25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 = 0 has only one root r</a:t>
            </a:r>
            <a:r>
              <a:rPr lang="en-US" sz="2800" baseline="-25000" dirty="0" smtClean="0">
                <a:sym typeface="Symbol" pitchFamily="18" charset="2"/>
              </a:rPr>
              <a:t>0</a:t>
            </a:r>
            <a:r>
              <a:rPr lang="en-US" sz="2800" dirty="0" smtClean="0">
                <a:sym typeface="Symbol" pitchFamily="18" charset="2"/>
              </a:rPr>
              <a:t>. </a:t>
            </a:r>
            <a:br>
              <a:rPr lang="en-US" sz="2800" dirty="0" smtClean="0">
                <a:sym typeface="Symbol" pitchFamily="18" charset="2"/>
              </a:rPr>
            </a:br>
            <a:r>
              <a:rPr lang="en-US" sz="2800" dirty="0" smtClean="0">
                <a:sym typeface="Symbol" pitchFamily="18" charset="2"/>
              </a:rPr>
              <a:t>A sequence {a</a:t>
            </a:r>
            <a:r>
              <a:rPr lang="en-US" sz="2800" baseline="-25000" dirty="0" smtClean="0">
                <a:sym typeface="Symbol" pitchFamily="18" charset="2"/>
              </a:rPr>
              <a:t>n</a:t>
            </a:r>
            <a:r>
              <a:rPr lang="en-US" sz="2800" dirty="0" smtClean="0">
                <a:sym typeface="Symbol" pitchFamily="18" charset="2"/>
              </a:rPr>
              <a:t>} is a solution of the recurrence relation a</a:t>
            </a:r>
            <a:r>
              <a:rPr lang="en-US" sz="2800" baseline="-25000" dirty="0" smtClean="0">
                <a:sym typeface="Symbol" pitchFamily="18" charset="2"/>
              </a:rPr>
              <a:t>n</a:t>
            </a:r>
            <a:r>
              <a:rPr lang="en-US" sz="2800" dirty="0" smtClean="0">
                <a:sym typeface="Symbol" pitchFamily="18" charset="2"/>
              </a:rPr>
              <a:t> = c</a:t>
            </a:r>
            <a:r>
              <a:rPr lang="en-US" sz="2800" baseline="-25000" dirty="0" smtClean="0">
                <a:sym typeface="Symbol" pitchFamily="18" charset="2"/>
              </a:rPr>
              <a:t>1</a:t>
            </a:r>
            <a:r>
              <a:rPr lang="en-US" sz="2800" dirty="0" smtClean="0">
                <a:sym typeface="Symbol" pitchFamily="18" charset="2"/>
              </a:rPr>
              <a:t>a</a:t>
            </a:r>
            <a:r>
              <a:rPr lang="en-US" sz="2800" baseline="-25000" dirty="0" smtClean="0">
                <a:sym typeface="Symbol" pitchFamily="18" charset="2"/>
              </a:rPr>
              <a:t>n-1</a:t>
            </a:r>
            <a:r>
              <a:rPr lang="en-US" sz="2800" dirty="0" smtClean="0">
                <a:sym typeface="Symbol" pitchFamily="18" charset="2"/>
              </a:rPr>
              <a:t> + c</a:t>
            </a:r>
            <a:r>
              <a:rPr lang="en-US" sz="2800" baseline="-25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a</a:t>
            </a:r>
            <a:r>
              <a:rPr lang="en-US" sz="2800" baseline="-25000" dirty="0" smtClean="0">
                <a:sym typeface="Symbol" pitchFamily="18" charset="2"/>
              </a:rPr>
              <a:t>n-2</a:t>
            </a:r>
            <a:r>
              <a:rPr lang="en-US" sz="2800" dirty="0" smtClean="0">
                <a:sym typeface="Symbol" pitchFamily="18" charset="2"/>
              </a:rPr>
              <a:t> if and only if </a:t>
            </a:r>
            <a:br>
              <a:rPr lang="en-US" sz="2800" dirty="0" smtClean="0">
                <a:sym typeface="Symbol" pitchFamily="18" charset="2"/>
              </a:rPr>
            </a:br>
            <a:r>
              <a:rPr lang="en-US" sz="2800" dirty="0" smtClean="0">
                <a:sym typeface="Symbol" pitchFamily="18" charset="2"/>
              </a:rPr>
              <a:t>a</a:t>
            </a:r>
            <a:r>
              <a:rPr lang="en-US" sz="2800" baseline="-25000" dirty="0" smtClean="0">
                <a:sym typeface="Symbol" pitchFamily="18" charset="2"/>
              </a:rPr>
              <a:t>n</a:t>
            </a:r>
            <a:r>
              <a:rPr lang="en-US" sz="2800" dirty="0" smtClean="0">
                <a:sym typeface="Symbol" pitchFamily="18" charset="2"/>
              </a:rPr>
              <a:t> = </a:t>
            </a:r>
            <a:r>
              <a:rPr lang="en-US" sz="2800" baseline="-25000" dirty="0" smtClean="0">
                <a:sym typeface="Symbol" pitchFamily="18" charset="2"/>
              </a:rPr>
              <a:t>1</a:t>
            </a:r>
            <a:r>
              <a:rPr lang="en-US" sz="2800" dirty="0" smtClean="0">
                <a:sym typeface="Symbol" pitchFamily="18" charset="2"/>
              </a:rPr>
              <a:t>r</a:t>
            </a:r>
            <a:r>
              <a:rPr lang="en-US" sz="2800" baseline="-25000" dirty="0" smtClean="0">
                <a:sym typeface="Symbol" pitchFamily="18" charset="2"/>
              </a:rPr>
              <a:t>0</a:t>
            </a:r>
            <a:r>
              <a:rPr lang="en-US" sz="2800" baseline="30000" dirty="0" smtClean="0">
                <a:sym typeface="Symbol" pitchFamily="18" charset="2"/>
              </a:rPr>
              <a:t>n</a:t>
            </a:r>
            <a:r>
              <a:rPr lang="en-US" sz="2800" dirty="0" smtClean="0">
                <a:sym typeface="Symbol" pitchFamily="18" charset="2"/>
              </a:rPr>
              <a:t> + </a:t>
            </a:r>
            <a:r>
              <a:rPr lang="en-US" sz="2800" baseline="-25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nr</a:t>
            </a:r>
            <a:r>
              <a:rPr lang="en-US" sz="2800" baseline="-25000" dirty="0" smtClean="0">
                <a:sym typeface="Symbol" pitchFamily="18" charset="2"/>
              </a:rPr>
              <a:t>0</a:t>
            </a:r>
            <a:r>
              <a:rPr lang="en-US" sz="2800" baseline="30000" dirty="0" smtClean="0">
                <a:sym typeface="Symbol" pitchFamily="18" charset="2"/>
              </a:rPr>
              <a:t>n</a:t>
            </a:r>
            <a:r>
              <a:rPr lang="en-US" sz="2800" dirty="0" smtClean="0">
                <a:sym typeface="Symbol" pitchFamily="18" charset="2"/>
              </a:rPr>
              <a:t>, for n = 0, 1, 2, …, where </a:t>
            </a:r>
            <a:r>
              <a:rPr lang="en-US" sz="2800" baseline="-25000" dirty="0" smtClean="0">
                <a:sym typeface="Symbol" pitchFamily="18" charset="2"/>
              </a:rPr>
              <a:t>1</a:t>
            </a:r>
            <a:r>
              <a:rPr lang="en-US" sz="2800" dirty="0" smtClean="0">
                <a:sym typeface="Symbol" pitchFamily="18" charset="2"/>
              </a:rPr>
              <a:t> and   </a:t>
            </a:r>
            <a:r>
              <a:rPr lang="en-US" sz="2800" baseline="-25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 are constants.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C669A074-A464-4151-9B39-D97360CF6A34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25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42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3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3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3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3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3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3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811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Solving Recurrence Relations</a:t>
            </a:r>
            <a:endParaRPr lang="en-CA" sz="3600" smtClean="0"/>
          </a:p>
        </p:txBody>
      </p:sp>
      <p:sp>
        <p:nvSpPr>
          <p:cNvPr id="5048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8763000" cy="55626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Example:</a:t>
            </a:r>
            <a:r>
              <a:rPr lang="en-US" sz="2800" smtClean="0">
                <a:sym typeface="Symbol" pitchFamily="18" charset="2"/>
              </a:rPr>
              <a:t> What is the solution of the recurrence relation a</a:t>
            </a:r>
            <a:r>
              <a:rPr lang="en-US" sz="2800" baseline="-25000" smtClean="0">
                <a:sym typeface="Symbol" pitchFamily="18" charset="2"/>
              </a:rPr>
              <a:t>n</a:t>
            </a:r>
            <a:r>
              <a:rPr lang="en-US" sz="2800" smtClean="0">
                <a:sym typeface="Symbol" pitchFamily="18" charset="2"/>
              </a:rPr>
              <a:t> = 6a</a:t>
            </a:r>
            <a:r>
              <a:rPr lang="en-US" sz="2800" baseline="-25000" smtClean="0">
                <a:sym typeface="Symbol" pitchFamily="18" charset="2"/>
              </a:rPr>
              <a:t>n-1</a:t>
            </a:r>
            <a:r>
              <a:rPr lang="en-US" sz="2800" smtClean="0">
                <a:sym typeface="Symbol" pitchFamily="18" charset="2"/>
              </a:rPr>
              <a:t> – 9a</a:t>
            </a:r>
            <a:r>
              <a:rPr lang="en-US" sz="2800" baseline="-25000" smtClean="0">
                <a:sym typeface="Symbol" pitchFamily="18" charset="2"/>
              </a:rPr>
              <a:t>n-2</a:t>
            </a:r>
            <a:r>
              <a:rPr lang="en-US" sz="2800" smtClean="0">
                <a:sym typeface="Symbol" pitchFamily="18" charset="2"/>
              </a:rPr>
              <a:t> with a</a:t>
            </a:r>
            <a:r>
              <a:rPr lang="en-US" sz="2800" baseline="-25000" smtClean="0">
                <a:sym typeface="Symbol" pitchFamily="18" charset="2"/>
              </a:rPr>
              <a:t>0</a:t>
            </a:r>
            <a:r>
              <a:rPr lang="en-US" sz="2800" smtClean="0">
                <a:sym typeface="Symbol" pitchFamily="18" charset="2"/>
              </a:rPr>
              <a:t> = 1 and a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smtClean="0">
                <a:sym typeface="Symbol" pitchFamily="18" charset="2"/>
              </a:rPr>
              <a:t> = 6?</a:t>
            </a:r>
          </a:p>
          <a:p>
            <a:pPr marL="0" indent="0" eaLnBrk="1" hangingPunct="1">
              <a:defRPr/>
            </a:pP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Solution:</a:t>
            </a:r>
            <a:r>
              <a:rPr lang="en-US" sz="2800" smtClean="0">
                <a:sym typeface="Symbol" pitchFamily="18" charset="2"/>
              </a:rPr>
              <a:t> The only root of r</a:t>
            </a:r>
            <a:r>
              <a:rPr lang="en-US" sz="2800" baseline="30000" smtClean="0">
                <a:sym typeface="Symbol" pitchFamily="18" charset="2"/>
              </a:rPr>
              <a:t>2</a:t>
            </a:r>
            <a:r>
              <a:rPr lang="en-US" sz="2800" smtClean="0">
                <a:sym typeface="Symbol" pitchFamily="18" charset="2"/>
              </a:rPr>
              <a:t> – 6r + 9 = 0 is r</a:t>
            </a:r>
            <a:r>
              <a:rPr lang="en-US" sz="2800" baseline="-25000" smtClean="0">
                <a:sym typeface="Symbol" pitchFamily="18" charset="2"/>
              </a:rPr>
              <a:t>0</a:t>
            </a:r>
            <a:r>
              <a:rPr lang="en-US" sz="2800" smtClean="0">
                <a:sym typeface="Symbol" pitchFamily="18" charset="2"/>
              </a:rPr>
              <a:t> = 3.</a:t>
            </a:r>
            <a:br>
              <a:rPr lang="en-US" sz="2800" smtClean="0">
                <a:sym typeface="Symbol" pitchFamily="18" charset="2"/>
              </a:rPr>
            </a:br>
            <a:r>
              <a:rPr lang="en-US" sz="2800" smtClean="0">
                <a:sym typeface="Symbol" pitchFamily="18" charset="2"/>
              </a:rPr>
              <a:t>Hence, the solution to the recurrence relation is</a:t>
            </a: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a</a:t>
            </a:r>
            <a:r>
              <a:rPr lang="en-US" sz="2800" baseline="-25000" smtClean="0">
                <a:sym typeface="Symbol" pitchFamily="18" charset="2"/>
              </a:rPr>
              <a:t>n</a:t>
            </a:r>
            <a:r>
              <a:rPr lang="en-US" sz="2800" smtClean="0">
                <a:sym typeface="Symbol" pitchFamily="18" charset="2"/>
              </a:rPr>
              <a:t> = 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smtClean="0">
                <a:sym typeface="Symbol" pitchFamily="18" charset="2"/>
              </a:rPr>
              <a:t>3</a:t>
            </a:r>
            <a:r>
              <a:rPr lang="en-US" sz="2800" baseline="30000" smtClean="0">
                <a:sym typeface="Symbol" pitchFamily="18" charset="2"/>
              </a:rPr>
              <a:t>n</a:t>
            </a:r>
            <a:r>
              <a:rPr lang="en-US" sz="2800" smtClean="0">
                <a:sym typeface="Symbol" pitchFamily="18" charset="2"/>
              </a:rPr>
              <a:t> + </a:t>
            </a:r>
            <a:r>
              <a:rPr lang="en-US" sz="2800" baseline="-25000" smtClean="0">
                <a:sym typeface="Symbol" pitchFamily="18" charset="2"/>
              </a:rPr>
              <a:t>2</a:t>
            </a:r>
            <a:r>
              <a:rPr lang="en-US" sz="2800" smtClean="0">
                <a:sym typeface="Symbol" pitchFamily="18" charset="2"/>
              </a:rPr>
              <a:t>n3</a:t>
            </a:r>
            <a:r>
              <a:rPr lang="en-US" sz="2800" baseline="30000" smtClean="0">
                <a:sym typeface="Symbol" pitchFamily="18" charset="2"/>
              </a:rPr>
              <a:t>n</a:t>
            </a:r>
            <a:r>
              <a:rPr lang="en-US" sz="2800" smtClean="0">
                <a:sym typeface="Symbol" pitchFamily="18" charset="2"/>
              </a:rPr>
              <a:t>  for some constants 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smtClean="0">
                <a:sym typeface="Symbol" pitchFamily="18" charset="2"/>
              </a:rPr>
              <a:t> and </a:t>
            </a:r>
            <a:r>
              <a:rPr lang="en-US" sz="2800" baseline="-25000" smtClean="0">
                <a:sym typeface="Symbol" pitchFamily="18" charset="2"/>
              </a:rPr>
              <a:t>2</a:t>
            </a:r>
            <a:r>
              <a:rPr lang="en-US" sz="2800" smtClean="0">
                <a:sym typeface="Symbol" pitchFamily="18" charset="2"/>
              </a:rPr>
              <a:t>.</a:t>
            </a: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To match the initial condition, we need</a:t>
            </a: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a</a:t>
            </a:r>
            <a:r>
              <a:rPr lang="en-US" sz="2800" baseline="-25000" smtClean="0">
                <a:sym typeface="Symbol" pitchFamily="18" charset="2"/>
              </a:rPr>
              <a:t>0</a:t>
            </a:r>
            <a:r>
              <a:rPr lang="en-US" sz="2800" smtClean="0">
                <a:sym typeface="Symbol" pitchFamily="18" charset="2"/>
              </a:rPr>
              <a:t> = 1 = 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smtClean="0">
                <a:sym typeface="Symbol" pitchFamily="18" charset="2"/>
              </a:rPr>
              <a:t/>
            </a:r>
            <a:br>
              <a:rPr lang="en-US" sz="2800" smtClean="0">
                <a:sym typeface="Symbol" pitchFamily="18" charset="2"/>
              </a:rPr>
            </a:br>
            <a:r>
              <a:rPr lang="en-US" sz="2800" smtClean="0">
                <a:sym typeface="Symbol" pitchFamily="18" charset="2"/>
              </a:rPr>
              <a:t>a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smtClean="0">
                <a:sym typeface="Symbol" pitchFamily="18" charset="2"/>
              </a:rPr>
              <a:t> = 6 = 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smtClean="0">
                <a:sym typeface="Symbol" pitchFamily="18" charset="2"/>
              </a:rPr>
              <a:t>3 + </a:t>
            </a:r>
            <a:r>
              <a:rPr lang="en-US" sz="2800" baseline="-25000" smtClean="0">
                <a:sym typeface="Symbol" pitchFamily="18" charset="2"/>
              </a:rPr>
              <a:t>2</a:t>
            </a:r>
            <a:r>
              <a:rPr lang="en-US" sz="2800" smtClean="0">
                <a:sym typeface="Symbol" pitchFamily="18" charset="2"/>
              </a:rPr>
              <a:t>3</a:t>
            </a: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Solving these equations yields 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smtClean="0">
                <a:sym typeface="Symbol" pitchFamily="18" charset="2"/>
              </a:rPr>
              <a:t> = 1 and </a:t>
            </a:r>
            <a:r>
              <a:rPr lang="en-US" sz="2800" baseline="-25000" smtClean="0">
                <a:sym typeface="Symbol" pitchFamily="18" charset="2"/>
              </a:rPr>
              <a:t>2</a:t>
            </a:r>
            <a:r>
              <a:rPr lang="en-US" sz="2800" smtClean="0">
                <a:sym typeface="Symbol" pitchFamily="18" charset="2"/>
              </a:rPr>
              <a:t> = 1.</a:t>
            </a: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Consequently, the overall solution is given by</a:t>
            </a: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a</a:t>
            </a:r>
            <a:r>
              <a:rPr lang="en-US" sz="2800" baseline="-25000" smtClean="0">
                <a:sym typeface="Symbol" pitchFamily="18" charset="2"/>
              </a:rPr>
              <a:t>n</a:t>
            </a:r>
            <a:r>
              <a:rPr lang="en-US" sz="2800" smtClean="0">
                <a:sym typeface="Symbol" pitchFamily="18" charset="2"/>
              </a:rPr>
              <a:t> = 3</a:t>
            </a:r>
            <a:r>
              <a:rPr lang="en-US" sz="2800" baseline="30000" smtClean="0">
                <a:sym typeface="Symbol" pitchFamily="18" charset="2"/>
              </a:rPr>
              <a:t>n</a:t>
            </a:r>
            <a:r>
              <a:rPr lang="en-US" sz="2800" smtClean="0">
                <a:sym typeface="Symbol" pitchFamily="18" charset="2"/>
              </a:rPr>
              <a:t> + n3</a:t>
            </a:r>
            <a:r>
              <a:rPr lang="en-US" sz="2800" baseline="30000" smtClean="0">
                <a:sym typeface="Symbol" pitchFamily="18" charset="2"/>
              </a:rPr>
              <a:t>n</a:t>
            </a:r>
            <a:r>
              <a:rPr lang="en-US" sz="2800" smtClean="0">
                <a:sym typeface="Symbol" pitchFamily="18" charset="2"/>
              </a:rPr>
              <a:t>.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0F1EB842-8D3A-48FC-A7D7-3A0B7FEF8B4C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26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76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4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4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4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4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4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4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4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4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4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4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4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4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4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4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35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Divide-and-Conquer Relations</a:t>
            </a:r>
            <a:endParaRPr lang="en-CA" sz="3600" smtClean="0"/>
          </a:p>
        </p:txBody>
      </p:sp>
      <p:sp>
        <p:nvSpPr>
          <p:cNvPr id="50585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763000" cy="54102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dirty="0" smtClean="0">
                <a:sym typeface="Symbol" pitchFamily="18" charset="2"/>
              </a:rPr>
              <a:t>Some algorithms take a problem and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successively divide</a:t>
            </a:r>
            <a:r>
              <a:rPr lang="en-US" sz="2800" dirty="0" smtClean="0">
                <a:sym typeface="Symbol" pitchFamily="18" charset="2"/>
              </a:rPr>
              <a:t> it into one or more smaller problems until there is a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trivial solution</a:t>
            </a:r>
            <a:r>
              <a:rPr lang="en-US" sz="2800" dirty="0" smtClean="0">
                <a:sym typeface="Symbol" pitchFamily="18" charset="2"/>
              </a:rPr>
              <a:t> to them.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dirty="0" smtClean="0">
                <a:sym typeface="Symbol" pitchFamily="18" charset="2"/>
              </a:rPr>
              <a:t>For example, the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binary search</a:t>
            </a:r>
            <a:r>
              <a:rPr lang="en-US" sz="2800" dirty="0" smtClean="0">
                <a:sym typeface="Symbol" pitchFamily="18" charset="2"/>
              </a:rPr>
              <a:t> algorithm recursively divides the input into two halves            and eliminates the irrelevant half until only              one relevant element remained.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dirty="0" smtClean="0">
                <a:sym typeface="Symbol" pitchFamily="18" charset="2"/>
              </a:rPr>
              <a:t>This technique is called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“divide and conquer”.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dirty="0" smtClean="0">
                <a:sym typeface="Symbol" pitchFamily="18" charset="2"/>
              </a:rPr>
              <a:t>We can use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recurrence relations</a:t>
            </a:r>
            <a:r>
              <a:rPr lang="en-US" sz="2800" dirty="0" smtClean="0">
                <a:sym typeface="Symbol" pitchFamily="18" charset="2"/>
              </a:rPr>
              <a:t> to analyze the complexity of such algorithms.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D46693A6-B4F3-44B7-A3A2-15E0689791D4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27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68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5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5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5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5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5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5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59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Divide-and-Conquer Relations</a:t>
            </a:r>
            <a:endParaRPr lang="en-CA" sz="3600" smtClean="0"/>
          </a:p>
        </p:txBody>
      </p:sp>
      <p:sp>
        <p:nvSpPr>
          <p:cNvPr id="5068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8763000" cy="54102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Suppose that an algorithm divides a problem (input) of size </a:t>
            </a: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n</a:t>
            </a:r>
            <a:r>
              <a:rPr lang="en-US" sz="2800" smtClean="0">
                <a:sym typeface="Symbol" pitchFamily="18" charset="2"/>
              </a:rPr>
              <a:t> into </a:t>
            </a: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a</a:t>
            </a:r>
            <a:r>
              <a:rPr lang="en-US" sz="2800" smtClean="0">
                <a:sym typeface="Symbol" pitchFamily="18" charset="2"/>
              </a:rPr>
              <a:t> subproblems, where each subproblem is of size </a:t>
            </a: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n/b</a:t>
            </a:r>
            <a:r>
              <a:rPr lang="en-US" sz="2800" smtClean="0">
                <a:sym typeface="Symbol" pitchFamily="18" charset="2"/>
              </a:rPr>
              <a:t>. Assume that </a:t>
            </a: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g(n)</a:t>
            </a:r>
            <a:r>
              <a:rPr lang="en-US" sz="2800" smtClean="0">
                <a:sym typeface="Symbol" pitchFamily="18" charset="2"/>
              </a:rPr>
              <a:t> operations are performed for such a division of a problem.</a:t>
            </a: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Then, if </a:t>
            </a: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f(n)</a:t>
            </a:r>
            <a:r>
              <a:rPr lang="en-US" sz="2800" smtClean="0">
                <a:sym typeface="Symbol" pitchFamily="18" charset="2"/>
              </a:rPr>
              <a:t> represents the number of operations required to solve the problem, it follows that f satisfies the recurrence relation</a:t>
            </a:r>
          </a:p>
          <a:p>
            <a:pPr marL="0" indent="0" eaLnBrk="1" hangingPunct="1">
              <a:defRPr/>
            </a:pP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f(n) = af(n/b) + g(n)</a:t>
            </a:r>
            <a:r>
              <a:rPr lang="en-US" sz="2800" smtClean="0">
                <a:sym typeface="Symbol" pitchFamily="18" charset="2"/>
              </a:rPr>
              <a:t>.</a:t>
            </a: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This is called a </a:t>
            </a: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divide-and-conquer recurrence relation.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08AC50EF-E5ED-4B43-B8C2-8ACB3081E3B3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28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84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6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6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6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6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6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6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6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6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883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Divide-and-Conquer Relations</a:t>
            </a:r>
            <a:endParaRPr lang="en-CA" sz="3600" smtClean="0"/>
          </a:p>
        </p:txBody>
      </p:sp>
      <p:sp>
        <p:nvSpPr>
          <p:cNvPr id="50790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8763000" cy="54102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Example:</a:t>
            </a:r>
            <a:r>
              <a:rPr lang="en-US" sz="2800" dirty="0" smtClean="0">
                <a:sym typeface="Symbol" pitchFamily="18" charset="2"/>
              </a:rPr>
              <a:t> The binary search algorithm reduces the search for an element in a search sequence of size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n</a:t>
            </a:r>
            <a:r>
              <a:rPr lang="en-US" sz="2800" dirty="0" smtClean="0">
                <a:sym typeface="Symbol" pitchFamily="18" charset="2"/>
              </a:rPr>
              <a:t> to the binary search for this element in a search sequence of size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n/2</a:t>
            </a:r>
            <a:r>
              <a:rPr lang="en-US" sz="2800" dirty="0" smtClean="0">
                <a:sym typeface="Symbol" pitchFamily="18" charset="2"/>
              </a:rPr>
              <a:t> (if n is even).</a:t>
            </a:r>
          </a:p>
          <a:p>
            <a:pPr marL="0" indent="0" eaLnBrk="1" hangingPunct="1"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Two</a:t>
            </a:r>
            <a:r>
              <a:rPr lang="en-US" sz="2800" dirty="0" smtClean="0">
                <a:sym typeface="Symbol" pitchFamily="18" charset="2"/>
              </a:rPr>
              <a:t> comparisons are needed to perform this reduction.</a:t>
            </a:r>
          </a:p>
          <a:p>
            <a:pPr marL="0" indent="0" eaLnBrk="1" hangingPunct="1">
              <a:defRPr/>
            </a:pPr>
            <a:r>
              <a:rPr lang="en-US" sz="2750" dirty="0" smtClean="0">
                <a:sym typeface="Symbol" pitchFamily="18" charset="2"/>
              </a:rPr>
              <a:t>Hence, if </a:t>
            </a:r>
            <a:r>
              <a:rPr lang="en-US" sz="2750" b="1" dirty="0" smtClean="0">
                <a:solidFill>
                  <a:srgbClr val="00FFFF"/>
                </a:solidFill>
                <a:sym typeface="Symbol" pitchFamily="18" charset="2"/>
              </a:rPr>
              <a:t>f(n)</a:t>
            </a:r>
            <a:r>
              <a:rPr lang="en-US" sz="2750" dirty="0" smtClean="0">
                <a:sym typeface="Symbol" pitchFamily="18" charset="2"/>
              </a:rPr>
              <a:t> is the number of comparisons required to search for an element in a search sequence of size </a:t>
            </a:r>
            <a:r>
              <a:rPr lang="en-US" sz="2800" dirty="0" smtClean="0">
                <a:sym typeface="Symbol" pitchFamily="18" charset="2"/>
              </a:rPr>
              <a:t>n, then</a:t>
            </a:r>
          </a:p>
          <a:p>
            <a:pPr marL="0" indent="0" eaLnBrk="1" hangingPunct="1"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f(n) = f(n/2) + 2</a:t>
            </a:r>
            <a:r>
              <a:rPr lang="en-US" sz="2800" dirty="0" smtClean="0">
                <a:sym typeface="Symbol" pitchFamily="18" charset="2"/>
              </a:rPr>
              <a:t> if n is even.</a:t>
            </a:r>
          </a:p>
          <a:p>
            <a:pPr marL="0" indent="0" eaLnBrk="1" hangingPunct="1">
              <a:defRPr/>
            </a:pPr>
            <a:endParaRPr lang="en-US" sz="2800" b="1" dirty="0" smtClean="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9F8DCFB9-B4B3-4019-B1F1-8C0A31D05260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29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06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7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7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7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7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7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7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7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7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90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Recurrence Relations</a:t>
            </a:r>
            <a:endParaRPr lang="en-CA" sz="3600" smtClean="0"/>
          </a:p>
        </p:txBody>
      </p:sp>
      <p:sp>
        <p:nvSpPr>
          <p:cNvPr id="47206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534400" cy="49530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A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recurrence relation</a:t>
            </a:r>
            <a:r>
              <a:rPr lang="en-US" sz="2800" dirty="0" smtClean="0">
                <a:sym typeface="Symbol" pitchFamily="18" charset="2"/>
              </a:rPr>
              <a:t> for the sequence {a</a:t>
            </a:r>
            <a:r>
              <a:rPr lang="en-US" sz="2800" baseline="-25000" dirty="0" smtClean="0">
                <a:sym typeface="Symbol" pitchFamily="18" charset="2"/>
              </a:rPr>
              <a:t>n</a:t>
            </a:r>
            <a:r>
              <a:rPr lang="en-US" sz="2800" dirty="0" smtClean="0">
                <a:sym typeface="Symbol" pitchFamily="18" charset="2"/>
              </a:rPr>
              <a:t>} is an equation that expresses a</a:t>
            </a:r>
            <a:r>
              <a:rPr lang="en-US" sz="2800" baseline="-25000" dirty="0" smtClean="0">
                <a:sym typeface="Symbol" pitchFamily="18" charset="2"/>
              </a:rPr>
              <a:t>n</a:t>
            </a:r>
            <a:r>
              <a:rPr lang="en-US" sz="2800" dirty="0" smtClean="0">
                <a:sym typeface="Symbol" pitchFamily="18" charset="2"/>
              </a:rPr>
              <a:t> is terms of one or more of the previous terms of the sequence, namely, a</a:t>
            </a:r>
            <a:r>
              <a:rPr lang="en-US" sz="2800" baseline="-25000" dirty="0" smtClean="0">
                <a:sym typeface="Symbol" pitchFamily="18" charset="2"/>
              </a:rPr>
              <a:t>0</a:t>
            </a:r>
            <a:r>
              <a:rPr lang="en-US" sz="2800" dirty="0" smtClean="0">
                <a:sym typeface="Symbol" pitchFamily="18" charset="2"/>
              </a:rPr>
              <a:t>, a</a:t>
            </a:r>
            <a:r>
              <a:rPr lang="en-US" sz="2800" baseline="-25000" dirty="0" smtClean="0">
                <a:sym typeface="Symbol" pitchFamily="18" charset="2"/>
              </a:rPr>
              <a:t>1</a:t>
            </a:r>
            <a:r>
              <a:rPr lang="en-US" sz="2800" dirty="0" smtClean="0">
                <a:sym typeface="Symbol" pitchFamily="18" charset="2"/>
              </a:rPr>
              <a:t>, …, a</a:t>
            </a:r>
            <a:r>
              <a:rPr lang="en-US" sz="2800" baseline="-25000" dirty="0" smtClean="0">
                <a:sym typeface="Symbol" pitchFamily="18" charset="2"/>
              </a:rPr>
              <a:t>n-1</a:t>
            </a:r>
            <a:r>
              <a:rPr lang="en-US" sz="2800" dirty="0" smtClean="0">
                <a:sym typeface="Symbol" pitchFamily="18" charset="2"/>
              </a:rPr>
              <a:t>, for all integers n with </a:t>
            </a:r>
            <a:br>
              <a:rPr lang="en-US" sz="2800" dirty="0" smtClean="0">
                <a:sym typeface="Symbol" pitchFamily="18" charset="2"/>
              </a:rPr>
            </a:br>
            <a:r>
              <a:rPr lang="en-US" sz="2800" dirty="0" smtClean="0">
                <a:sym typeface="Symbol" pitchFamily="18" charset="2"/>
              </a:rPr>
              <a:t>n  n</a:t>
            </a:r>
            <a:r>
              <a:rPr lang="en-US" sz="2800" baseline="-25000" dirty="0" smtClean="0">
                <a:sym typeface="Symbol" pitchFamily="18" charset="2"/>
              </a:rPr>
              <a:t>0</a:t>
            </a:r>
            <a:r>
              <a:rPr lang="en-US" sz="2800" dirty="0" smtClean="0">
                <a:sym typeface="Symbol" pitchFamily="18" charset="2"/>
              </a:rPr>
              <a:t>, where n</a:t>
            </a:r>
            <a:r>
              <a:rPr lang="en-US" sz="2800" baseline="-25000" dirty="0" smtClean="0">
                <a:sym typeface="Symbol" pitchFamily="18" charset="2"/>
              </a:rPr>
              <a:t>0</a:t>
            </a:r>
            <a:r>
              <a:rPr lang="en-US" sz="2800" dirty="0" smtClean="0">
                <a:sym typeface="Symbol" pitchFamily="18" charset="2"/>
              </a:rPr>
              <a:t> is a nonnegative integer.</a:t>
            </a:r>
          </a:p>
          <a:p>
            <a:pPr marL="0" indent="0" eaLnBrk="1" hangingPunct="1">
              <a:defRPr/>
            </a:pPr>
            <a:endParaRPr lang="en-US" sz="1400" dirty="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A sequence is called a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solution</a:t>
            </a:r>
            <a:r>
              <a:rPr lang="en-US" sz="2800" dirty="0" smtClean="0">
                <a:sym typeface="Symbol" pitchFamily="18" charset="2"/>
              </a:rPr>
              <a:t> of a recurrence relation if its terms satisfy the recurrence relation.</a:t>
            </a:r>
          </a:p>
          <a:p>
            <a:pPr marL="0" indent="0" eaLnBrk="1" hangingPunct="1">
              <a:defRPr/>
            </a:pPr>
            <a:endParaRPr lang="en-US" sz="1400" dirty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750" dirty="0" smtClean="0"/>
              <a:t>In </a:t>
            </a:r>
            <a:r>
              <a:rPr lang="en-US" sz="2750" dirty="0"/>
              <a:t>this section we will show that such relations can </a:t>
            </a:r>
            <a:r>
              <a:rPr lang="en-US" sz="2800" dirty="0"/>
              <a:t>be used to study and to solve </a:t>
            </a:r>
            <a:r>
              <a:rPr lang="en-US" sz="2800" dirty="0" smtClean="0">
                <a:solidFill>
                  <a:srgbClr val="00FFFF"/>
                </a:solidFill>
              </a:rPr>
              <a:t>counting</a:t>
            </a:r>
            <a:r>
              <a:rPr lang="en-US" sz="2800" dirty="0" smtClean="0"/>
              <a:t> problems.</a:t>
            </a:r>
            <a:endParaRPr lang="en-US" sz="2800" dirty="0" smtClean="0">
              <a:sym typeface="Symbol" pitchFamily="18" charset="2"/>
            </a:endParaRP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1DD9967A-4C93-44F6-AFFB-6166A4FF27A5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3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89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2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2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7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Divide-and-Conquer Relations</a:t>
            </a:r>
            <a:endParaRPr lang="en-CA" sz="3600" smtClean="0"/>
          </a:p>
        </p:txBody>
      </p:sp>
      <p:sp>
        <p:nvSpPr>
          <p:cNvPr id="5089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8763000" cy="57912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Usually, we do not try to solve such divide-and conquer relations, but we use them to derive a </a:t>
            </a:r>
            <a:br>
              <a:rPr lang="en-US" sz="2800" dirty="0" smtClean="0">
                <a:sym typeface="Symbol" pitchFamily="18" charset="2"/>
              </a:rPr>
            </a:b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big-O estimate</a:t>
            </a:r>
            <a:r>
              <a:rPr lang="en-US" sz="2800" dirty="0" smtClean="0">
                <a:sym typeface="Symbol" pitchFamily="18" charset="2"/>
              </a:rPr>
              <a:t> for the complexity of an algorithm.</a:t>
            </a:r>
          </a:p>
          <a:p>
            <a:pPr marL="0" indent="0" eaLnBrk="1" hangingPunct="1"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Master Theorem:</a:t>
            </a:r>
            <a:r>
              <a:rPr lang="en-US" sz="2800" dirty="0" smtClean="0">
                <a:sym typeface="Symbol" pitchFamily="18" charset="2"/>
              </a:rPr>
              <a:t> Let f be an increasing function that satisfies the recurrence relation </a:t>
            </a: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f(n) = </a:t>
            </a:r>
            <a:r>
              <a:rPr lang="en-US" sz="2800" dirty="0" err="1" smtClean="0">
                <a:sym typeface="Symbol" pitchFamily="18" charset="2"/>
              </a:rPr>
              <a:t>af</a:t>
            </a:r>
            <a:r>
              <a:rPr lang="en-US" sz="2800" dirty="0" smtClean="0">
                <a:sym typeface="Symbol" pitchFamily="18" charset="2"/>
              </a:rPr>
              <a:t>(n/b) + </a:t>
            </a:r>
            <a:r>
              <a:rPr lang="en-US" sz="2800" dirty="0" err="1" smtClean="0">
                <a:sym typeface="Symbol" pitchFamily="18" charset="2"/>
              </a:rPr>
              <a:t>cn</a:t>
            </a:r>
            <a:r>
              <a:rPr lang="en-US" sz="2800" baseline="30000" dirty="0" err="1" smtClean="0">
                <a:sym typeface="Symbol" pitchFamily="18" charset="2"/>
              </a:rPr>
              <a:t>d</a:t>
            </a:r>
            <a:endParaRPr lang="en-US" sz="2800" baseline="30000" dirty="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whenever n = </a:t>
            </a:r>
            <a:r>
              <a:rPr lang="en-US" sz="2800" dirty="0" err="1" smtClean="0">
                <a:sym typeface="Symbol" pitchFamily="18" charset="2"/>
              </a:rPr>
              <a:t>b</a:t>
            </a:r>
            <a:r>
              <a:rPr lang="en-US" sz="2800" baseline="30000" dirty="0" err="1" smtClean="0">
                <a:sym typeface="Symbol" pitchFamily="18" charset="2"/>
              </a:rPr>
              <a:t>k</a:t>
            </a:r>
            <a:r>
              <a:rPr lang="en-US" sz="2800" dirty="0" smtClean="0">
                <a:sym typeface="Symbol" pitchFamily="18" charset="2"/>
              </a:rPr>
              <a:t>, where k is a positive integer, a, c, </a:t>
            </a:r>
            <a:r>
              <a:rPr lang="en-US" sz="2750" dirty="0" smtClean="0">
                <a:sym typeface="Symbol" pitchFamily="18" charset="2"/>
              </a:rPr>
              <a:t>and d are real numbers with a  1, and b is an integer </a:t>
            </a:r>
            <a:r>
              <a:rPr lang="en-US" sz="2800" dirty="0" smtClean="0">
                <a:sym typeface="Symbol" pitchFamily="18" charset="2"/>
              </a:rPr>
              <a:t>greater than 1. Then f(n) is </a:t>
            </a:r>
          </a:p>
          <a:p>
            <a:pPr marL="0" indent="0" eaLnBrk="1" hangingPunct="1">
              <a:defRPr/>
            </a:pPr>
            <a:endParaRPr lang="en-US" sz="1050" dirty="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O(</a:t>
            </a:r>
            <a:r>
              <a:rPr lang="en-US" sz="2800" dirty="0" err="1" smtClean="0">
                <a:sym typeface="Symbol" pitchFamily="18" charset="2"/>
              </a:rPr>
              <a:t>n</a:t>
            </a:r>
            <a:r>
              <a:rPr lang="en-US" sz="2800" baseline="30000" dirty="0" err="1" smtClean="0">
                <a:sym typeface="Symbol" pitchFamily="18" charset="2"/>
              </a:rPr>
              <a:t>d</a:t>
            </a:r>
            <a:r>
              <a:rPr lang="en-US" sz="2800" dirty="0" smtClean="0">
                <a:sym typeface="Symbol" pitchFamily="18" charset="2"/>
              </a:rPr>
              <a:t>), 	            if a &lt; </a:t>
            </a:r>
            <a:r>
              <a:rPr lang="en-US" sz="2800" dirty="0" err="1" smtClean="0">
                <a:sym typeface="Symbol" pitchFamily="18" charset="2"/>
              </a:rPr>
              <a:t>b</a:t>
            </a:r>
            <a:r>
              <a:rPr lang="en-US" sz="2800" baseline="30000" dirty="0" err="1" smtClean="0">
                <a:sym typeface="Symbol" pitchFamily="18" charset="2"/>
              </a:rPr>
              <a:t>d</a:t>
            </a:r>
            <a:r>
              <a:rPr lang="en-US" sz="2800" dirty="0" smtClean="0">
                <a:sym typeface="Symbol" pitchFamily="18" charset="2"/>
              </a:rPr>
              <a:t>,</a:t>
            </a: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O(</a:t>
            </a:r>
            <a:r>
              <a:rPr lang="en-US" sz="2800" dirty="0" err="1" smtClean="0">
                <a:sym typeface="Symbol" pitchFamily="18" charset="2"/>
              </a:rPr>
              <a:t>n</a:t>
            </a:r>
            <a:r>
              <a:rPr lang="en-US" sz="2800" baseline="30000" dirty="0" err="1" smtClean="0">
                <a:sym typeface="Symbol" pitchFamily="18" charset="2"/>
              </a:rPr>
              <a:t>d</a:t>
            </a:r>
            <a:r>
              <a:rPr lang="en-US" sz="2800" dirty="0" smtClean="0">
                <a:sym typeface="Symbol" pitchFamily="18" charset="2"/>
              </a:rPr>
              <a:t> log n)	   if a = </a:t>
            </a:r>
            <a:r>
              <a:rPr lang="en-US" sz="2800" dirty="0" err="1" smtClean="0">
                <a:sym typeface="Symbol" pitchFamily="18" charset="2"/>
              </a:rPr>
              <a:t>b</a:t>
            </a:r>
            <a:r>
              <a:rPr lang="en-US" sz="2800" baseline="30000" dirty="0" err="1" smtClean="0">
                <a:sym typeface="Symbol" pitchFamily="18" charset="2"/>
              </a:rPr>
              <a:t>d</a:t>
            </a:r>
            <a:r>
              <a:rPr lang="en-US" sz="2800" dirty="0" smtClean="0">
                <a:sym typeface="Symbol" pitchFamily="18" charset="2"/>
              </a:rPr>
              <a:t>,</a:t>
            </a: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O(</a:t>
            </a:r>
            <a:r>
              <a:rPr lang="en-US" sz="2800" dirty="0" err="1" smtClean="0">
                <a:sym typeface="Symbol" pitchFamily="18" charset="2"/>
              </a:rPr>
              <a:t>n</a:t>
            </a:r>
            <a:r>
              <a:rPr lang="en-US" sz="2800" baseline="30000" dirty="0" err="1" smtClean="0">
                <a:sym typeface="Symbol" pitchFamily="18" charset="2"/>
              </a:rPr>
              <a:t>log</a:t>
            </a:r>
            <a:r>
              <a:rPr lang="en-US" sz="2800" baseline="14000" dirty="0" err="1" smtClean="0">
                <a:sym typeface="Symbol" pitchFamily="18" charset="2"/>
              </a:rPr>
              <a:t>b</a:t>
            </a:r>
            <a:r>
              <a:rPr lang="en-US" sz="2800" baseline="30000" dirty="0" err="1" smtClean="0">
                <a:sym typeface="Symbol" pitchFamily="18" charset="2"/>
              </a:rPr>
              <a:t>a</a:t>
            </a:r>
            <a:r>
              <a:rPr lang="en-US" sz="2800" dirty="0" smtClean="0">
                <a:sym typeface="Symbol" pitchFamily="18" charset="2"/>
              </a:rPr>
              <a:t>)	            if a &gt; </a:t>
            </a:r>
            <a:r>
              <a:rPr lang="en-US" sz="2800" dirty="0" err="1" smtClean="0">
                <a:sym typeface="Symbol" pitchFamily="18" charset="2"/>
              </a:rPr>
              <a:t>b</a:t>
            </a:r>
            <a:r>
              <a:rPr lang="en-US" sz="2800" baseline="30000" dirty="0" err="1" smtClean="0">
                <a:sym typeface="Symbol" pitchFamily="18" charset="2"/>
              </a:rPr>
              <a:t>d</a:t>
            </a:r>
            <a:endParaRPr lang="en-US" sz="2800" baseline="30000" dirty="0" smtClean="0">
              <a:sym typeface="Symbol" pitchFamily="18" charset="2"/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0D97654E-4D6E-4B69-87B2-E9A831216DEE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30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51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8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8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8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8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8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8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8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8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8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8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8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8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8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8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931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Divide-and-Conquer Relations</a:t>
            </a:r>
            <a:endParaRPr lang="en-CA" sz="3600" smtClean="0"/>
          </a:p>
        </p:txBody>
      </p:sp>
      <p:sp>
        <p:nvSpPr>
          <p:cNvPr id="50995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763000" cy="54102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Example:</a:t>
            </a:r>
            <a:r>
              <a:rPr lang="en-US" sz="2800" dirty="0" smtClean="0">
                <a:sym typeface="Symbol" pitchFamily="18" charset="2"/>
              </a:rPr>
              <a:t> </a:t>
            </a:r>
          </a:p>
          <a:p>
            <a:pPr marL="0" indent="0" eaLnBrk="1" hangingPunct="1">
              <a:defRPr/>
            </a:pPr>
            <a:endParaRPr lang="en-US" sz="800" dirty="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For binary search, we have</a:t>
            </a:r>
            <a:br>
              <a:rPr lang="en-US" sz="2800" dirty="0" smtClean="0">
                <a:sym typeface="Symbol" pitchFamily="18" charset="2"/>
              </a:rPr>
            </a:br>
            <a:r>
              <a:rPr lang="en-US" sz="2800" dirty="0" smtClean="0">
                <a:sym typeface="Symbol" pitchFamily="18" charset="2"/>
              </a:rPr>
              <a:t>f(n) = f(n/2) + 2, so a = 1, b = 2, and d = 0</a:t>
            </a: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(d = 0 because here, g(n) does not depend on n).</a:t>
            </a:r>
          </a:p>
          <a:p>
            <a:pPr marL="0" indent="0" eaLnBrk="1" hangingPunct="1">
              <a:defRPr/>
            </a:pPr>
            <a:endParaRPr lang="en-US" sz="800" dirty="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Consequently, a = </a:t>
            </a:r>
            <a:r>
              <a:rPr lang="en-US" sz="2800" dirty="0" err="1" smtClean="0">
                <a:sym typeface="Symbol" pitchFamily="18" charset="2"/>
              </a:rPr>
              <a:t>b</a:t>
            </a:r>
            <a:r>
              <a:rPr lang="en-US" sz="2800" baseline="30000" dirty="0" err="1" smtClean="0">
                <a:sym typeface="Symbol" pitchFamily="18" charset="2"/>
              </a:rPr>
              <a:t>d</a:t>
            </a:r>
            <a:r>
              <a:rPr lang="en-US" sz="2800" dirty="0" smtClean="0">
                <a:sym typeface="Symbol" pitchFamily="18" charset="2"/>
              </a:rPr>
              <a:t>, and therefore, </a:t>
            </a:r>
            <a:br>
              <a:rPr lang="en-US" sz="2800" dirty="0" smtClean="0">
                <a:sym typeface="Symbol" pitchFamily="18" charset="2"/>
              </a:rPr>
            </a:br>
            <a:r>
              <a:rPr lang="en-US" sz="2800" dirty="0" smtClean="0">
                <a:sym typeface="Symbol" pitchFamily="18" charset="2"/>
              </a:rPr>
              <a:t>f(n) is O(</a:t>
            </a:r>
            <a:r>
              <a:rPr lang="en-US" sz="2800" dirty="0" err="1" smtClean="0">
                <a:sym typeface="Symbol" pitchFamily="18" charset="2"/>
              </a:rPr>
              <a:t>n</a:t>
            </a:r>
            <a:r>
              <a:rPr lang="en-US" sz="2800" baseline="30000" dirty="0" err="1" smtClean="0">
                <a:sym typeface="Symbol" pitchFamily="18" charset="2"/>
              </a:rPr>
              <a:t>d</a:t>
            </a:r>
            <a:r>
              <a:rPr lang="en-US" sz="2800" dirty="0" smtClean="0">
                <a:sym typeface="Symbol" pitchFamily="18" charset="2"/>
              </a:rPr>
              <a:t> log n) = O(log n).</a:t>
            </a:r>
          </a:p>
          <a:p>
            <a:pPr marL="0" indent="0" eaLnBrk="1" hangingPunct="1">
              <a:defRPr/>
            </a:pPr>
            <a:endParaRPr lang="en-US" sz="800" dirty="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The binary search algorithm has logarithmic time complexity.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8BBC40A9-9C5F-4106-8F4C-9F2B16798CFE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31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59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9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9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9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9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9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9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9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9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9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9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55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1981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How About Some…</a:t>
            </a:r>
            <a:endParaRPr lang="en-CA" sz="3600" smtClean="0"/>
          </a:p>
        </p:txBody>
      </p:sp>
      <p:sp>
        <p:nvSpPr>
          <p:cNvPr id="510979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2667000"/>
            <a:ext cx="6934200" cy="2209800"/>
          </a:xfrm>
        </p:spPr>
        <p:txBody>
          <a:bodyPr/>
          <a:lstStyle/>
          <a:p>
            <a:pPr marL="0" indent="0" algn="ctr" eaLnBrk="1" hangingPunct="1">
              <a:defRPr/>
            </a:pPr>
            <a:r>
              <a:rPr lang="en-US" sz="8000" b="1" smtClean="0">
                <a:solidFill>
                  <a:srgbClr val="00FFFF"/>
                </a:solidFill>
                <a:sym typeface="Symbol" pitchFamily="18" charset="2"/>
              </a:rPr>
              <a:t>Relations</a:t>
            </a:r>
            <a:endParaRPr lang="en-US" sz="8000" smtClean="0">
              <a:sym typeface="Symbol" pitchFamily="18" charset="2"/>
            </a:endParaRP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237F89F6-7D53-4E0E-A23E-DAE0E26E6D79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32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57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0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0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79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Relations</a:t>
            </a:r>
            <a:endParaRPr lang="en-CA" sz="36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00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8600" y="838200"/>
                <a:ext cx="8763000" cy="5410200"/>
              </a:xfrm>
            </p:spPr>
            <p:txBody>
              <a:bodyPr/>
              <a:lstStyle/>
              <a:p>
                <a:pPr marL="0" indent="0" eaLnBrk="1" hangingPunct="1">
                  <a:defRPr/>
                </a:pPr>
                <a:r>
                  <a:rPr lang="en-US" sz="2800" dirty="0" smtClean="0">
                    <a:sym typeface="Symbol" pitchFamily="18" charset="2"/>
                  </a:rPr>
                  <a:t>If we want to describe a relationship between elements of two sets A and B, we can use </a:t>
                </a:r>
                <a:r>
                  <a:rPr lang="en-US" sz="2800" b="1" dirty="0" smtClean="0">
                    <a:solidFill>
                      <a:srgbClr val="00FFFF"/>
                    </a:solidFill>
                    <a:sym typeface="Symbol" pitchFamily="18" charset="2"/>
                  </a:rPr>
                  <a:t>ordered pairs</a:t>
                </a:r>
                <a:r>
                  <a:rPr lang="en-US" sz="2800" dirty="0" smtClean="0">
                    <a:sym typeface="Symbol" pitchFamily="18" charset="2"/>
                  </a:rPr>
                  <a:t> with their first element taken from A and their second element taken from B. </a:t>
                </a:r>
              </a:p>
              <a:p>
                <a:pPr marL="0" indent="0" eaLnBrk="1" hangingPunct="1">
                  <a:defRPr/>
                </a:pPr>
                <a:r>
                  <a:rPr lang="en-US" sz="2800" dirty="0" smtClean="0">
                    <a:sym typeface="Symbol" pitchFamily="18" charset="2"/>
                  </a:rPr>
                  <a:t>Since this is a relation between </a:t>
                </a:r>
                <a:r>
                  <a:rPr lang="en-US" sz="2800" b="1" dirty="0" smtClean="0">
                    <a:solidFill>
                      <a:srgbClr val="00FFFF"/>
                    </a:solidFill>
                    <a:sym typeface="Symbol" pitchFamily="18" charset="2"/>
                  </a:rPr>
                  <a:t>two sets</a:t>
                </a:r>
                <a:r>
                  <a:rPr lang="en-US" sz="2800" dirty="0" smtClean="0">
                    <a:sym typeface="Symbol" pitchFamily="18" charset="2"/>
                  </a:rPr>
                  <a:t>, it is called a </a:t>
                </a:r>
                <a:r>
                  <a:rPr lang="en-US" sz="2800" b="1" dirty="0" smtClean="0">
                    <a:solidFill>
                      <a:srgbClr val="00FFFF"/>
                    </a:solidFill>
                    <a:sym typeface="Symbol" pitchFamily="18" charset="2"/>
                  </a:rPr>
                  <a:t>binary relation</a:t>
                </a:r>
                <a:r>
                  <a:rPr lang="en-US" sz="2800" dirty="0" smtClean="0">
                    <a:sym typeface="Symbol" pitchFamily="18" charset="2"/>
                  </a:rPr>
                  <a:t>.</a:t>
                </a:r>
              </a:p>
              <a:p>
                <a:pPr marL="0" indent="0" eaLnBrk="1" hangingPunct="1">
                  <a:defRPr/>
                </a:pPr>
                <a:endParaRPr lang="en-US" sz="800" dirty="0" smtClean="0">
                  <a:sym typeface="Symbol" pitchFamily="18" charset="2"/>
                </a:endParaRPr>
              </a:p>
              <a:p>
                <a:pPr marL="0" indent="0" eaLnBrk="1" hangingPunct="1">
                  <a:defRPr/>
                </a:pPr>
                <a:r>
                  <a:rPr lang="en-US" sz="2800" b="1" dirty="0" smtClean="0">
                    <a:solidFill>
                      <a:srgbClr val="00FFFF"/>
                    </a:solidFill>
                    <a:sym typeface="Symbol" pitchFamily="18" charset="2"/>
                  </a:rPr>
                  <a:t>Definition:</a:t>
                </a:r>
                <a:r>
                  <a:rPr lang="en-US" sz="2800" dirty="0" smtClean="0">
                    <a:sym typeface="Symbol" pitchFamily="18" charset="2"/>
                  </a:rPr>
                  <a:t> Let A and B be sets. A binary relation from A to B is a subset of AB.</a:t>
                </a:r>
              </a:p>
              <a:p>
                <a:pPr marL="0" indent="0" eaLnBrk="1" hangingPunct="1">
                  <a:defRPr/>
                </a:pPr>
                <a:endParaRPr lang="en-US" sz="800" dirty="0" smtClean="0">
                  <a:sym typeface="Symbol" pitchFamily="18" charset="2"/>
                </a:endParaRPr>
              </a:p>
              <a:p>
                <a:pPr marL="0" indent="0">
                  <a:defRPr/>
                </a:pPr>
                <a:r>
                  <a:rPr lang="en-US" sz="2800" dirty="0" smtClean="0">
                    <a:sym typeface="Symbol" pitchFamily="18" charset="2"/>
                  </a:rPr>
                  <a:t>In other words, for a binary relation R we have </a:t>
                </a:r>
                <a:br>
                  <a:rPr lang="en-US" sz="2800" dirty="0" smtClean="0">
                    <a:sym typeface="Symbol" pitchFamily="18" charset="2"/>
                  </a:rPr>
                </a:br>
                <a:r>
                  <a:rPr lang="en-US" sz="2800" dirty="0" smtClean="0">
                    <a:sym typeface="Symbol" pitchFamily="18" charset="2"/>
                  </a:rPr>
                  <a:t>R  AB. We use the notation </a:t>
                </a:r>
                <a:r>
                  <a:rPr lang="en-US" sz="2800" dirty="0" err="1" smtClean="0">
                    <a:sym typeface="Symbol" pitchFamily="18" charset="2"/>
                  </a:rPr>
                  <a:t>aRb</a:t>
                </a:r>
                <a:r>
                  <a:rPr lang="en-US" sz="2800" dirty="0" smtClean="0">
                    <a:sym typeface="Symbol" pitchFamily="18" charset="2"/>
                  </a:rPr>
                  <a:t> to denote that     (a, b)R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𝑎𝑅𝑏</m:t>
                    </m:r>
                  </m:oMath>
                </a14:m>
                <a:r>
                  <a:rPr lang="en-US" sz="2800" dirty="0" smtClean="0">
                    <a:sym typeface="Symbol" pitchFamily="18" charset="2"/>
                  </a:rPr>
                  <a:t> to denote that (a, b)R.</a:t>
                </a:r>
              </a:p>
            </p:txBody>
          </p:sp>
        </mc:Choice>
        <mc:Fallback xmlns="">
          <p:sp>
            <p:nvSpPr>
              <p:cNvPr id="5120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763000" cy="5410200"/>
              </a:xfrm>
              <a:blipFill>
                <a:blip r:embed="rId2"/>
                <a:stretch>
                  <a:fillRect l="-1461" t="-1240" r="-348" b="-1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21CABFC6-EB55-410B-83AB-29AF92201758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33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 flipH="1">
            <a:off x="2667000" y="5791200"/>
            <a:ext cx="152400" cy="3048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82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03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Relations</a:t>
            </a:r>
            <a:endParaRPr lang="en-CA" sz="3600" smtClean="0"/>
          </a:p>
        </p:txBody>
      </p:sp>
      <p:sp>
        <p:nvSpPr>
          <p:cNvPr id="51302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85800"/>
            <a:ext cx="8763000" cy="5562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dirty="0" smtClean="0">
                <a:sym typeface="Symbol" pitchFamily="18" charset="2"/>
              </a:rPr>
              <a:t>When (a, b) belongs to R, a is said to be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related</a:t>
            </a:r>
            <a:r>
              <a:rPr lang="en-US" sz="2800" dirty="0" smtClean="0">
                <a:sym typeface="Symbol" pitchFamily="18" charset="2"/>
              </a:rPr>
              <a:t> to b by R.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Example:</a:t>
            </a:r>
            <a:r>
              <a:rPr lang="en-US" sz="2800" dirty="0" smtClean="0">
                <a:sym typeface="Symbol" pitchFamily="18" charset="2"/>
              </a:rPr>
              <a:t> Let P be a set of people, C be a set of cars, and D be the relation describing which person drives which car(s).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FFFF"/>
                </a:solidFill>
                <a:sym typeface="Symbol" pitchFamily="18" charset="2"/>
              </a:rPr>
              <a:t>P = {Carl, Suzanne, Peter, Carla}, 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FFFF"/>
                </a:solidFill>
                <a:sym typeface="Symbol" pitchFamily="18" charset="2"/>
              </a:rPr>
              <a:t>C = {Mercedes, BMW, tricycle}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FFFF"/>
                </a:solidFill>
                <a:sym typeface="Symbol" pitchFamily="18" charset="2"/>
              </a:rPr>
              <a:t>D = {(Carl, Mercedes), (Suzanne, Mercedes),</a:t>
            </a:r>
            <a:br>
              <a:rPr lang="en-US" sz="2800" dirty="0" smtClean="0">
                <a:solidFill>
                  <a:srgbClr val="00FFFF"/>
                </a:solidFill>
                <a:sym typeface="Symbol" pitchFamily="18" charset="2"/>
              </a:rPr>
            </a:br>
            <a:r>
              <a:rPr lang="en-US" sz="2800" dirty="0" smtClean="0">
                <a:solidFill>
                  <a:srgbClr val="00FFFF"/>
                </a:solidFill>
                <a:sym typeface="Symbol" pitchFamily="18" charset="2"/>
              </a:rPr>
              <a:t>        (Suzanne, BMW), (Peter, tricycle)}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dirty="0" smtClean="0">
                <a:sym typeface="Symbol" pitchFamily="18" charset="2"/>
              </a:rPr>
              <a:t>This means that Carl drives a Mercedes, Suzanne drives a Mercedes and a BMW, Peter drives a  tricycle, and Carla does not drive any of these vehicles.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2BCACC50-E063-44C2-BCC6-77F663FA02A4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34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64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3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3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3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3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3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3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3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3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3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27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Functions as Relations</a:t>
            </a:r>
            <a:endParaRPr lang="en-CA" sz="3600" smtClean="0"/>
          </a:p>
        </p:txBody>
      </p:sp>
      <p:sp>
        <p:nvSpPr>
          <p:cNvPr id="51405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8763000" cy="54102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You might remember that a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function</a:t>
            </a:r>
            <a:r>
              <a:rPr lang="en-US" sz="2800" dirty="0" smtClean="0">
                <a:sym typeface="Symbol" pitchFamily="18" charset="2"/>
              </a:rPr>
              <a:t> f from a set A to a set B assigns a unique element of B to each element of A.</a:t>
            </a: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The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graph</a:t>
            </a:r>
            <a:r>
              <a:rPr lang="en-US" sz="2800" dirty="0" smtClean="0">
                <a:sym typeface="Symbol" pitchFamily="18" charset="2"/>
              </a:rPr>
              <a:t> of f is the set of ordered pairs (a, b) such that b = f(a).</a:t>
            </a: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Since the graph of f is a subset of AB, it is a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relation</a:t>
            </a:r>
            <a:r>
              <a:rPr lang="en-US" sz="2800" dirty="0" smtClean="0">
                <a:sym typeface="Symbol" pitchFamily="18" charset="2"/>
              </a:rPr>
              <a:t> from A to B.</a:t>
            </a: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Moreover, for each element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a</a:t>
            </a:r>
            <a:r>
              <a:rPr lang="en-US" sz="2800" dirty="0" smtClean="0">
                <a:sym typeface="Symbol" pitchFamily="18" charset="2"/>
              </a:rPr>
              <a:t> of A, there is exactly one ordered pair in the graph that has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a</a:t>
            </a:r>
            <a:r>
              <a:rPr lang="en-US" sz="2800" dirty="0" smtClean="0">
                <a:sym typeface="Symbol" pitchFamily="18" charset="2"/>
              </a:rPr>
              <a:t> as its first element and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b</a:t>
            </a:r>
            <a:r>
              <a:rPr lang="en-US" sz="2800" dirty="0" smtClean="0">
                <a:sym typeface="Symbol" pitchFamily="18" charset="2"/>
              </a:rPr>
              <a:t> as its second element.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86DDA13B-7A17-4195-A7D7-1F5A08B8FE2C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35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06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4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4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4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4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4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4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4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4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51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Functions as Relations</a:t>
            </a:r>
            <a:endParaRPr lang="en-CA" sz="3600" smtClean="0"/>
          </a:p>
        </p:txBody>
      </p:sp>
      <p:sp>
        <p:nvSpPr>
          <p:cNvPr id="5150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763000" cy="48768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Conversely, if R is a relation from A to B such that every element in A is the first element of exactly one ordered pair of R, then a function can be defined with R as its graph.</a:t>
            </a:r>
          </a:p>
          <a:p>
            <a:pPr marL="0" indent="0" eaLnBrk="1" hangingPunct="1">
              <a:defRPr/>
            </a:pPr>
            <a:endParaRPr lang="en-US" sz="280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This is done by assigning to an element aA the unique element bB such that (a, b)R.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01A0C5C2-82AB-443E-B4CB-A463909D19FF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36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53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5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5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75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Relations on a Set</a:t>
            </a:r>
            <a:endParaRPr lang="en-CA" sz="3600" smtClean="0"/>
          </a:p>
        </p:txBody>
      </p:sp>
      <p:sp>
        <p:nvSpPr>
          <p:cNvPr id="51609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763000" cy="48768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Definition:</a:t>
            </a:r>
            <a:r>
              <a:rPr lang="en-US" sz="2800" smtClean="0">
                <a:sym typeface="Symbol" pitchFamily="18" charset="2"/>
              </a:rPr>
              <a:t> A relation on the set A is a relation from A to A.</a:t>
            </a:r>
          </a:p>
          <a:p>
            <a:pPr marL="0" indent="0" eaLnBrk="1" hangingPunct="1">
              <a:defRPr/>
            </a:pPr>
            <a:endParaRPr lang="en-US" sz="80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In other words, a relation on the set A is a subset of AA.</a:t>
            </a:r>
          </a:p>
          <a:p>
            <a:pPr marL="0" indent="0" eaLnBrk="1" hangingPunct="1">
              <a:defRPr/>
            </a:pPr>
            <a:endParaRPr lang="en-US" sz="280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Example:</a:t>
            </a:r>
            <a:r>
              <a:rPr lang="en-US" sz="2800" smtClean="0">
                <a:sym typeface="Symbol" pitchFamily="18" charset="2"/>
              </a:rPr>
              <a:t> Let A = {1, 2, 3, 4}. Which ordered pairs are in the relation R = {(a, b) | a &lt; b} ?</a:t>
            </a:r>
          </a:p>
          <a:p>
            <a:pPr marL="0" indent="0" eaLnBrk="1" hangingPunct="1">
              <a:defRPr/>
            </a:pPr>
            <a:endParaRPr lang="en-US" sz="2800" smtClean="0">
              <a:sym typeface="Symbol" pitchFamily="18" charset="2"/>
            </a:endParaRP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8F55307F-55CF-4A98-A6F6-173B4C09B995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37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50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6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6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6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6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6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6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099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Relations on a Set</a:t>
            </a:r>
            <a:endParaRPr lang="en-CA" sz="3600" smtClean="0"/>
          </a:p>
        </p:txBody>
      </p:sp>
      <p:sp>
        <p:nvSpPr>
          <p:cNvPr id="51712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8763000" cy="9144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Solution:</a:t>
            </a:r>
            <a:r>
              <a:rPr lang="en-US" sz="2800" dirty="0" smtClean="0">
                <a:sym typeface="Symbol" pitchFamily="18" charset="2"/>
              </a:rPr>
              <a:t>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R = {</a:t>
            </a: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29EC745C-6BC7-435E-B655-0BDEAE6C8644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38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sp>
        <p:nvSpPr>
          <p:cNvPr id="517124" name="Text Box 4"/>
          <p:cNvSpPr txBox="1">
            <a:spLocks noChangeArrowheads="1"/>
          </p:cNvSpPr>
          <p:nvPr/>
        </p:nvSpPr>
        <p:spPr bwMode="auto">
          <a:xfrm>
            <a:off x="2819400" y="9906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(1, 2),</a:t>
            </a:r>
          </a:p>
        </p:txBody>
      </p:sp>
      <p:sp>
        <p:nvSpPr>
          <p:cNvPr id="517125" name="Text Box 5"/>
          <p:cNvSpPr txBox="1">
            <a:spLocks noChangeArrowheads="1"/>
          </p:cNvSpPr>
          <p:nvPr/>
        </p:nvSpPr>
        <p:spPr bwMode="auto">
          <a:xfrm>
            <a:off x="3810000" y="9906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(1, 3),</a:t>
            </a:r>
          </a:p>
        </p:txBody>
      </p:sp>
      <p:sp>
        <p:nvSpPr>
          <p:cNvPr id="517126" name="Text Box 6"/>
          <p:cNvSpPr txBox="1">
            <a:spLocks noChangeArrowheads="1"/>
          </p:cNvSpPr>
          <p:nvPr/>
        </p:nvSpPr>
        <p:spPr bwMode="auto">
          <a:xfrm>
            <a:off x="4800600" y="9906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(1, 4),</a:t>
            </a:r>
          </a:p>
        </p:txBody>
      </p:sp>
      <p:sp>
        <p:nvSpPr>
          <p:cNvPr id="517127" name="Text Box 7"/>
          <p:cNvSpPr txBox="1">
            <a:spLocks noChangeArrowheads="1"/>
          </p:cNvSpPr>
          <p:nvPr/>
        </p:nvSpPr>
        <p:spPr bwMode="auto">
          <a:xfrm>
            <a:off x="5791200" y="9906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(2, 3),</a:t>
            </a:r>
          </a:p>
        </p:txBody>
      </p:sp>
      <p:sp>
        <p:nvSpPr>
          <p:cNvPr id="517128" name="Text Box 8"/>
          <p:cNvSpPr txBox="1">
            <a:spLocks noChangeArrowheads="1"/>
          </p:cNvSpPr>
          <p:nvPr/>
        </p:nvSpPr>
        <p:spPr bwMode="auto">
          <a:xfrm>
            <a:off x="6781800" y="9906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(2, 4),</a:t>
            </a:r>
          </a:p>
        </p:txBody>
      </p:sp>
      <p:sp>
        <p:nvSpPr>
          <p:cNvPr id="517129" name="Text Box 9"/>
          <p:cNvSpPr txBox="1">
            <a:spLocks noChangeArrowheads="1"/>
          </p:cNvSpPr>
          <p:nvPr/>
        </p:nvSpPr>
        <p:spPr bwMode="auto">
          <a:xfrm>
            <a:off x="7772400" y="9906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(3, 4)}</a:t>
            </a:r>
          </a:p>
        </p:txBody>
      </p:sp>
      <p:sp>
        <p:nvSpPr>
          <p:cNvPr id="517130" name="Oval 10"/>
          <p:cNvSpPr>
            <a:spLocks noChangeArrowheads="1"/>
          </p:cNvSpPr>
          <p:nvPr/>
        </p:nvSpPr>
        <p:spPr bwMode="auto">
          <a:xfrm>
            <a:off x="1066800" y="21336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7131" name="Oval 11"/>
          <p:cNvSpPr>
            <a:spLocks noChangeArrowheads="1"/>
          </p:cNvSpPr>
          <p:nvPr/>
        </p:nvSpPr>
        <p:spPr bwMode="auto">
          <a:xfrm>
            <a:off x="1066800" y="32766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7132" name="Oval 12"/>
          <p:cNvSpPr>
            <a:spLocks noChangeArrowheads="1"/>
          </p:cNvSpPr>
          <p:nvPr/>
        </p:nvSpPr>
        <p:spPr bwMode="auto">
          <a:xfrm>
            <a:off x="1066800" y="43434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7133" name="Oval 13"/>
          <p:cNvSpPr>
            <a:spLocks noChangeArrowheads="1"/>
          </p:cNvSpPr>
          <p:nvPr/>
        </p:nvSpPr>
        <p:spPr bwMode="auto">
          <a:xfrm>
            <a:off x="1066800" y="54102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7134" name="Oval 14"/>
          <p:cNvSpPr>
            <a:spLocks noChangeArrowheads="1"/>
          </p:cNvSpPr>
          <p:nvPr/>
        </p:nvSpPr>
        <p:spPr bwMode="auto">
          <a:xfrm>
            <a:off x="2895600" y="21336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7135" name="Oval 15"/>
          <p:cNvSpPr>
            <a:spLocks noChangeArrowheads="1"/>
          </p:cNvSpPr>
          <p:nvPr/>
        </p:nvSpPr>
        <p:spPr bwMode="auto">
          <a:xfrm>
            <a:off x="2895600" y="32766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7136" name="Oval 16"/>
          <p:cNvSpPr>
            <a:spLocks noChangeArrowheads="1"/>
          </p:cNvSpPr>
          <p:nvPr/>
        </p:nvSpPr>
        <p:spPr bwMode="auto">
          <a:xfrm>
            <a:off x="2895600" y="43434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7137" name="Oval 17"/>
          <p:cNvSpPr>
            <a:spLocks noChangeArrowheads="1"/>
          </p:cNvSpPr>
          <p:nvPr/>
        </p:nvSpPr>
        <p:spPr bwMode="auto">
          <a:xfrm>
            <a:off x="2895600" y="54102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517138" name="Group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870740"/>
              </p:ext>
            </p:extLst>
          </p:nvPr>
        </p:nvGraphicFramePr>
        <p:xfrm>
          <a:off x="4267200" y="1981200"/>
          <a:ext cx="3962400" cy="3708402"/>
        </p:xfrm>
        <a:graphic>
          <a:graphicData uri="http://schemas.openxmlformats.org/drawingml/2006/table">
            <a:tbl>
              <a:tblPr/>
              <a:tblGrid>
                <a:gridCol w="792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1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1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1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17176" name="Line 56"/>
          <p:cNvSpPr>
            <a:spLocks noChangeShapeType="1"/>
          </p:cNvSpPr>
          <p:nvPr/>
        </p:nvSpPr>
        <p:spPr bwMode="auto">
          <a:xfrm>
            <a:off x="1219200" y="2209800"/>
            <a:ext cx="1676400" cy="1066800"/>
          </a:xfrm>
          <a:prstGeom prst="line">
            <a:avLst/>
          </a:prstGeom>
          <a:noFill/>
          <a:ln w="22225">
            <a:solidFill>
              <a:srgbClr val="66FF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7177" name="Line 57"/>
          <p:cNvSpPr>
            <a:spLocks noChangeShapeType="1"/>
          </p:cNvSpPr>
          <p:nvPr/>
        </p:nvSpPr>
        <p:spPr bwMode="auto">
          <a:xfrm>
            <a:off x="1219200" y="2209800"/>
            <a:ext cx="1676400" cy="2133600"/>
          </a:xfrm>
          <a:prstGeom prst="line">
            <a:avLst/>
          </a:prstGeom>
          <a:noFill/>
          <a:ln w="22225">
            <a:solidFill>
              <a:srgbClr val="66FF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7178" name="Line 58"/>
          <p:cNvSpPr>
            <a:spLocks noChangeShapeType="1"/>
          </p:cNvSpPr>
          <p:nvPr/>
        </p:nvSpPr>
        <p:spPr bwMode="auto">
          <a:xfrm>
            <a:off x="1219200" y="2286000"/>
            <a:ext cx="1676400" cy="3124200"/>
          </a:xfrm>
          <a:prstGeom prst="line">
            <a:avLst/>
          </a:prstGeom>
          <a:noFill/>
          <a:ln w="22225">
            <a:solidFill>
              <a:srgbClr val="66FF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7179" name="Line 59"/>
          <p:cNvSpPr>
            <a:spLocks noChangeShapeType="1"/>
          </p:cNvSpPr>
          <p:nvPr/>
        </p:nvSpPr>
        <p:spPr bwMode="auto">
          <a:xfrm>
            <a:off x="1219200" y="3352800"/>
            <a:ext cx="1676400" cy="1066800"/>
          </a:xfrm>
          <a:prstGeom prst="line">
            <a:avLst/>
          </a:prstGeom>
          <a:noFill/>
          <a:ln w="22225">
            <a:solidFill>
              <a:srgbClr val="66FF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7180" name="Line 60"/>
          <p:cNvSpPr>
            <a:spLocks noChangeShapeType="1"/>
          </p:cNvSpPr>
          <p:nvPr/>
        </p:nvSpPr>
        <p:spPr bwMode="auto">
          <a:xfrm>
            <a:off x="1219200" y="3429000"/>
            <a:ext cx="1676400" cy="1981200"/>
          </a:xfrm>
          <a:prstGeom prst="line">
            <a:avLst/>
          </a:prstGeom>
          <a:noFill/>
          <a:ln w="22225">
            <a:solidFill>
              <a:srgbClr val="66FF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7181" name="Line 61"/>
          <p:cNvSpPr>
            <a:spLocks noChangeShapeType="1"/>
          </p:cNvSpPr>
          <p:nvPr/>
        </p:nvSpPr>
        <p:spPr bwMode="auto">
          <a:xfrm>
            <a:off x="1219200" y="4419600"/>
            <a:ext cx="1676400" cy="1066800"/>
          </a:xfrm>
          <a:prstGeom prst="line">
            <a:avLst/>
          </a:prstGeom>
          <a:noFill/>
          <a:ln w="22225">
            <a:solidFill>
              <a:srgbClr val="66FF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7182" name="Text Box 62"/>
          <p:cNvSpPr txBox="1">
            <a:spLocks noChangeArrowheads="1"/>
          </p:cNvSpPr>
          <p:nvPr/>
        </p:nvSpPr>
        <p:spPr bwMode="auto">
          <a:xfrm>
            <a:off x="685800" y="19812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</a:t>
            </a:r>
          </a:p>
        </p:txBody>
      </p:sp>
      <p:sp>
        <p:nvSpPr>
          <p:cNvPr id="517183" name="Text Box 63"/>
          <p:cNvSpPr txBox="1">
            <a:spLocks noChangeArrowheads="1"/>
          </p:cNvSpPr>
          <p:nvPr/>
        </p:nvSpPr>
        <p:spPr bwMode="auto">
          <a:xfrm>
            <a:off x="3124200" y="19812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</a:t>
            </a:r>
          </a:p>
        </p:txBody>
      </p:sp>
      <p:sp>
        <p:nvSpPr>
          <p:cNvPr id="517184" name="Text Box 64"/>
          <p:cNvSpPr txBox="1">
            <a:spLocks noChangeArrowheads="1"/>
          </p:cNvSpPr>
          <p:nvPr/>
        </p:nvSpPr>
        <p:spPr bwMode="auto">
          <a:xfrm>
            <a:off x="685800" y="31242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</a:p>
        </p:txBody>
      </p:sp>
      <p:sp>
        <p:nvSpPr>
          <p:cNvPr id="517185" name="Text Box 65"/>
          <p:cNvSpPr txBox="1">
            <a:spLocks noChangeArrowheads="1"/>
          </p:cNvSpPr>
          <p:nvPr/>
        </p:nvSpPr>
        <p:spPr bwMode="auto">
          <a:xfrm>
            <a:off x="685800" y="41148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3</a:t>
            </a:r>
          </a:p>
        </p:txBody>
      </p:sp>
      <p:sp>
        <p:nvSpPr>
          <p:cNvPr id="517186" name="Text Box 66"/>
          <p:cNvSpPr txBox="1">
            <a:spLocks noChangeArrowheads="1"/>
          </p:cNvSpPr>
          <p:nvPr/>
        </p:nvSpPr>
        <p:spPr bwMode="auto">
          <a:xfrm>
            <a:off x="685800" y="52578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4</a:t>
            </a:r>
          </a:p>
        </p:txBody>
      </p:sp>
      <p:sp>
        <p:nvSpPr>
          <p:cNvPr id="517187" name="Text Box 67"/>
          <p:cNvSpPr txBox="1">
            <a:spLocks noChangeArrowheads="1"/>
          </p:cNvSpPr>
          <p:nvPr/>
        </p:nvSpPr>
        <p:spPr bwMode="auto">
          <a:xfrm>
            <a:off x="3124200" y="31242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</a:p>
        </p:txBody>
      </p:sp>
      <p:sp>
        <p:nvSpPr>
          <p:cNvPr id="517188" name="Text Box 68"/>
          <p:cNvSpPr txBox="1">
            <a:spLocks noChangeArrowheads="1"/>
          </p:cNvSpPr>
          <p:nvPr/>
        </p:nvSpPr>
        <p:spPr bwMode="auto">
          <a:xfrm>
            <a:off x="3124200" y="41910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3</a:t>
            </a:r>
          </a:p>
        </p:txBody>
      </p:sp>
      <p:sp>
        <p:nvSpPr>
          <p:cNvPr id="517189" name="Text Box 69"/>
          <p:cNvSpPr txBox="1">
            <a:spLocks noChangeArrowheads="1"/>
          </p:cNvSpPr>
          <p:nvPr/>
        </p:nvSpPr>
        <p:spPr bwMode="auto">
          <a:xfrm>
            <a:off x="3124200" y="52578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4</a:t>
            </a:r>
          </a:p>
        </p:txBody>
      </p:sp>
      <p:sp>
        <p:nvSpPr>
          <p:cNvPr id="517190" name="Text Box 70"/>
          <p:cNvSpPr txBox="1">
            <a:spLocks noChangeArrowheads="1"/>
          </p:cNvSpPr>
          <p:nvPr/>
        </p:nvSpPr>
        <p:spPr bwMode="auto">
          <a:xfrm>
            <a:off x="6019800" y="28194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X</a:t>
            </a:r>
          </a:p>
        </p:txBody>
      </p:sp>
      <p:sp>
        <p:nvSpPr>
          <p:cNvPr id="517191" name="Text Box 71"/>
          <p:cNvSpPr txBox="1">
            <a:spLocks noChangeArrowheads="1"/>
          </p:cNvSpPr>
          <p:nvPr/>
        </p:nvSpPr>
        <p:spPr bwMode="auto">
          <a:xfrm>
            <a:off x="6858000" y="28194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X</a:t>
            </a:r>
          </a:p>
        </p:txBody>
      </p:sp>
      <p:sp>
        <p:nvSpPr>
          <p:cNvPr id="517192" name="Text Box 72"/>
          <p:cNvSpPr txBox="1">
            <a:spLocks noChangeArrowheads="1"/>
          </p:cNvSpPr>
          <p:nvPr/>
        </p:nvSpPr>
        <p:spPr bwMode="auto">
          <a:xfrm>
            <a:off x="7620000" y="28194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X</a:t>
            </a:r>
          </a:p>
        </p:txBody>
      </p:sp>
      <p:sp>
        <p:nvSpPr>
          <p:cNvPr id="517193" name="Text Box 73"/>
          <p:cNvSpPr txBox="1">
            <a:spLocks noChangeArrowheads="1"/>
          </p:cNvSpPr>
          <p:nvPr/>
        </p:nvSpPr>
        <p:spPr bwMode="auto">
          <a:xfrm>
            <a:off x="6858000" y="35814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X</a:t>
            </a:r>
          </a:p>
        </p:txBody>
      </p:sp>
      <p:sp>
        <p:nvSpPr>
          <p:cNvPr id="517194" name="Text Box 74"/>
          <p:cNvSpPr txBox="1">
            <a:spLocks noChangeArrowheads="1"/>
          </p:cNvSpPr>
          <p:nvPr/>
        </p:nvSpPr>
        <p:spPr bwMode="auto">
          <a:xfrm>
            <a:off x="7620000" y="35814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X</a:t>
            </a:r>
          </a:p>
        </p:txBody>
      </p:sp>
      <p:sp>
        <p:nvSpPr>
          <p:cNvPr id="517195" name="Text Box 75"/>
          <p:cNvSpPr txBox="1">
            <a:spLocks noChangeArrowheads="1"/>
          </p:cNvSpPr>
          <p:nvPr/>
        </p:nvSpPr>
        <p:spPr bwMode="auto">
          <a:xfrm>
            <a:off x="7620000" y="43434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78791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7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7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7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7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7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7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7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7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1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1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17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17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1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1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1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1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17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17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17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17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1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1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1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17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1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4" grpId="0" autoUpdateAnimBg="0"/>
      <p:bldP spid="517125" grpId="0" autoUpdateAnimBg="0"/>
      <p:bldP spid="517126" grpId="0" autoUpdateAnimBg="0"/>
      <p:bldP spid="517127" grpId="0" autoUpdateAnimBg="0"/>
      <p:bldP spid="517128" grpId="0" autoUpdateAnimBg="0"/>
      <p:bldP spid="517129" grpId="0" autoUpdateAnimBg="0"/>
      <p:bldP spid="517190" grpId="0" autoUpdateAnimBg="0"/>
      <p:bldP spid="517191" grpId="0" autoUpdateAnimBg="0"/>
      <p:bldP spid="517192" grpId="0" autoUpdateAnimBg="0"/>
      <p:bldP spid="517193" grpId="0" autoUpdateAnimBg="0"/>
      <p:bldP spid="517194" grpId="0" autoUpdateAnimBg="0"/>
      <p:bldP spid="517195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Relations on a Set</a:t>
            </a:r>
            <a:endParaRPr lang="en-CA" sz="3600" smtClean="0"/>
          </a:p>
        </p:txBody>
      </p:sp>
      <p:sp>
        <p:nvSpPr>
          <p:cNvPr id="5181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8610600" cy="5410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How many different relations can we define on a set A with n elements?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900" b="1" dirty="0" smtClean="0">
              <a:solidFill>
                <a:srgbClr val="00FFFF"/>
              </a:solidFill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dirty="0" smtClean="0">
                <a:sym typeface="Symbol" pitchFamily="18" charset="2"/>
              </a:rPr>
              <a:t>A relation on a set A is a subset of AA.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dirty="0" smtClean="0">
                <a:sym typeface="Symbol" pitchFamily="18" charset="2"/>
              </a:rPr>
              <a:t>How many elements are in AA ?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900" dirty="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dirty="0" smtClean="0">
                <a:sym typeface="Symbol" pitchFamily="18" charset="2"/>
              </a:rPr>
              <a:t>There are n</a:t>
            </a:r>
            <a:r>
              <a:rPr lang="en-US" sz="2800" baseline="30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 elements in AA, so how many subsets (= relations on A) does AA have?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900" dirty="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dirty="0" smtClean="0">
                <a:sym typeface="Symbol" pitchFamily="18" charset="2"/>
              </a:rPr>
              <a:t>The number of subsets that we can form out of a set with m elements is 2</a:t>
            </a:r>
            <a:r>
              <a:rPr lang="en-US" sz="2800" baseline="30000" dirty="0" smtClean="0">
                <a:sym typeface="Symbol" pitchFamily="18" charset="2"/>
              </a:rPr>
              <a:t>m</a:t>
            </a:r>
            <a:r>
              <a:rPr lang="en-US" sz="2800" dirty="0" smtClean="0">
                <a:sym typeface="Symbol" pitchFamily="18" charset="2"/>
              </a:rPr>
              <a:t>. Therefore, 2</a:t>
            </a:r>
            <a:r>
              <a:rPr lang="en-US" sz="2800" baseline="30000" dirty="0" smtClean="0">
                <a:sym typeface="Symbol" pitchFamily="18" charset="2"/>
              </a:rPr>
              <a:t>n</a:t>
            </a:r>
            <a:r>
              <a:rPr lang="en-US" sz="2800" baseline="52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 subsets  can be formed out of AA.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900" dirty="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Answer:</a:t>
            </a:r>
            <a:r>
              <a:rPr lang="en-US" sz="2800" dirty="0" smtClean="0">
                <a:sym typeface="Symbol" pitchFamily="18" charset="2"/>
              </a:rPr>
              <a:t> We can define 2</a:t>
            </a:r>
            <a:r>
              <a:rPr lang="en-US" sz="2800" baseline="30000" dirty="0" smtClean="0">
                <a:sym typeface="Symbol" pitchFamily="18" charset="2"/>
              </a:rPr>
              <a:t>n</a:t>
            </a:r>
            <a:r>
              <a:rPr lang="en-US" sz="2800" baseline="52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 different relations</a:t>
            </a:r>
            <a:r>
              <a:rPr lang="en-US" sz="2800" dirty="0">
                <a:sym typeface="Symbol" pitchFamily="18" charset="2"/>
              </a:rPr>
              <a:t> </a:t>
            </a:r>
            <a:r>
              <a:rPr lang="en-US" sz="2800" dirty="0" smtClean="0">
                <a:sym typeface="Symbol" pitchFamily="18" charset="2"/>
              </a:rPr>
              <a:t>      on A.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C7031478-CE3F-4F1B-8617-3B13439EE391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39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61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8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8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8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8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8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8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8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8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8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8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4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Recurrence Relations</a:t>
            </a:r>
            <a:endParaRPr lang="en-CA" sz="3600" smtClean="0"/>
          </a:p>
        </p:txBody>
      </p:sp>
      <p:sp>
        <p:nvSpPr>
          <p:cNvPr id="4730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534400" cy="4572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dirty="0" smtClean="0">
                <a:sym typeface="Symbol" pitchFamily="18" charset="2"/>
              </a:rPr>
              <a:t>In other words, a recurrence relation is like a recursively defined sequence, but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without specifying any initial values (initial conditions)</a:t>
            </a:r>
            <a:r>
              <a:rPr lang="en-US" sz="2800" dirty="0" smtClean="0">
                <a:sym typeface="Symbol" pitchFamily="18" charset="2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2800" dirty="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dirty="0" smtClean="0">
                <a:sym typeface="Symbol" pitchFamily="18" charset="2"/>
              </a:rPr>
              <a:t>Therefore, the same recurrence relation can have (and usually has)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multiple solutions</a:t>
            </a:r>
            <a:r>
              <a:rPr lang="en-US" sz="2800" dirty="0" smtClean="0">
                <a:sym typeface="Symbol" pitchFamily="18" charset="2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2800" dirty="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dirty="0" smtClean="0">
                <a:sym typeface="Symbol" pitchFamily="18" charset="2"/>
              </a:rPr>
              <a:t>If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both</a:t>
            </a:r>
            <a:r>
              <a:rPr lang="en-US" sz="2800" dirty="0" smtClean="0">
                <a:sym typeface="Symbol" pitchFamily="18" charset="2"/>
              </a:rPr>
              <a:t> the initial conditions and the recurrence relation are specified, then the sequence is 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uniquely </a:t>
            </a:r>
            <a:r>
              <a:rPr lang="en-US" sz="2800" dirty="0" smtClean="0">
                <a:sym typeface="Symbol" pitchFamily="18" charset="2"/>
              </a:rPr>
              <a:t>determined.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97A90043-8FB2-47D1-A38B-CEE86583A9EE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4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65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3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3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3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3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091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Properties of Relations</a:t>
            </a:r>
            <a:endParaRPr lang="en-CA" sz="3600" smtClean="0"/>
          </a:p>
        </p:txBody>
      </p:sp>
      <p:sp>
        <p:nvSpPr>
          <p:cNvPr id="5191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85800"/>
            <a:ext cx="8763000" cy="27432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We will now look at some useful ways to classify relations.</a:t>
            </a:r>
            <a:endParaRPr lang="en-US" sz="80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Definition:</a:t>
            </a:r>
            <a:r>
              <a:rPr lang="en-US" sz="2800" smtClean="0">
                <a:sym typeface="Symbol" pitchFamily="18" charset="2"/>
              </a:rPr>
              <a:t> A relation R on a set A is called </a:t>
            </a: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reflexive</a:t>
            </a:r>
            <a:r>
              <a:rPr lang="en-US" sz="2800" smtClean="0">
                <a:sym typeface="Symbol" pitchFamily="18" charset="2"/>
              </a:rPr>
              <a:t> if (a, a)R for every element aA.</a:t>
            </a:r>
            <a:endParaRPr lang="en-US" sz="80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Are the following relations on {1, 2, 3, 4} reflexive?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578024C4-554C-42EC-B06D-3818A940E1A4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40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sp>
        <p:nvSpPr>
          <p:cNvPr id="519172" name="Rectangle 4"/>
          <p:cNvSpPr>
            <a:spLocks noChangeArrowheads="1"/>
          </p:cNvSpPr>
          <p:nvPr/>
        </p:nvSpPr>
        <p:spPr bwMode="auto">
          <a:xfrm>
            <a:off x="228600" y="3200400"/>
            <a:ext cx="6248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R = {(1, 1), (1, 2), (2, 3), (3, 3), (4, 4)}</a:t>
            </a:r>
          </a:p>
        </p:txBody>
      </p:sp>
      <p:sp>
        <p:nvSpPr>
          <p:cNvPr id="519173" name="Rectangle 5"/>
          <p:cNvSpPr>
            <a:spLocks noChangeArrowheads="1"/>
          </p:cNvSpPr>
          <p:nvPr/>
        </p:nvSpPr>
        <p:spPr bwMode="auto">
          <a:xfrm>
            <a:off x="6972300" y="3200400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</a:t>
            </a:r>
            <a:endParaRPr lang="en-US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9174" name="Rectangle 6"/>
          <p:cNvSpPr>
            <a:spLocks noChangeArrowheads="1"/>
          </p:cNvSpPr>
          <p:nvPr/>
        </p:nvSpPr>
        <p:spPr bwMode="auto">
          <a:xfrm>
            <a:off x="228600" y="3733800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R = {(1, 1), (2, 2), (2, 3), (3, 3), (4, 4)}</a:t>
            </a:r>
          </a:p>
        </p:txBody>
      </p:sp>
      <p:sp>
        <p:nvSpPr>
          <p:cNvPr id="519175" name="Rectangle 7"/>
          <p:cNvSpPr>
            <a:spLocks noChangeArrowheads="1"/>
          </p:cNvSpPr>
          <p:nvPr/>
        </p:nvSpPr>
        <p:spPr bwMode="auto">
          <a:xfrm>
            <a:off x="6934200" y="3733800"/>
            <a:ext cx="91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Yes</a:t>
            </a:r>
            <a:endParaRPr lang="en-US" dirty="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9176" name="Rectangle 8"/>
          <p:cNvSpPr>
            <a:spLocks noChangeArrowheads="1"/>
          </p:cNvSpPr>
          <p:nvPr/>
        </p:nvSpPr>
        <p:spPr bwMode="auto">
          <a:xfrm>
            <a:off x="228600" y="4267200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R = {(1, 1), (2, 2), (3, 3)}</a:t>
            </a:r>
          </a:p>
        </p:txBody>
      </p:sp>
      <p:sp>
        <p:nvSpPr>
          <p:cNvPr id="519177" name="Rectangle 9"/>
          <p:cNvSpPr>
            <a:spLocks noChangeArrowheads="1"/>
          </p:cNvSpPr>
          <p:nvPr/>
        </p:nvSpPr>
        <p:spPr bwMode="auto">
          <a:xfrm>
            <a:off x="6972300" y="4267200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</a:t>
            </a:r>
            <a:endParaRPr lang="en-US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9178" name="Rectangle 10"/>
              <p:cNvSpPr>
                <a:spLocks noChangeArrowheads="1"/>
              </p:cNvSpPr>
              <p:nvPr/>
            </p:nvSpPr>
            <p:spPr bwMode="auto">
              <a:xfrm>
                <a:off x="152400" y="5029200"/>
                <a:ext cx="8763000" cy="1143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r>
                  <a:rPr lang="en-US" b="1" dirty="0" smtClean="0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Definition: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A relation on a set A is called </a:t>
                </a:r>
                <a:r>
                  <a:rPr lang="en-US" b="1" dirty="0" err="1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irreflexive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if             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(a, 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a)</a:t>
                </a:r>
                <a14:m>
                  <m:oMath xmlns:m="http://schemas.openxmlformats.org/officeDocument/2006/math">
                    <m:r>
                      <a:rPr lang="en-US" b="0" i="0" smtClean="0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R 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for every element 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a</a:t>
                </a:r>
                <a14:m>
                  <m:oMath xmlns:m="http://schemas.openxmlformats.org/officeDocument/2006/math">
                    <m:r>
                      <a:rPr lang="en-US" b="0" i="0" smtClean="0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</a:rPr>
                      <m:t>∈ 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A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.</a:t>
                </a:r>
                <a:endParaRPr lang="en-US" sz="800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19178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5029200"/>
                <a:ext cx="8763000" cy="1143000"/>
              </a:xfrm>
              <a:prstGeom prst="rect">
                <a:avLst/>
              </a:prstGeom>
              <a:blipFill>
                <a:blip r:embed="rId2"/>
                <a:stretch>
                  <a:fillRect l="-1113" t="-425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999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9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9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9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9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9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9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9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9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9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9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9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9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9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9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9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9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9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9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71" grpId="0" build="p" autoUpdateAnimBg="0"/>
      <p:bldP spid="519172" grpId="0" build="p" autoUpdateAnimBg="0"/>
      <p:bldP spid="519173" grpId="0" autoUpdateAnimBg="0"/>
      <p:bldP spid="519174" grpId="0" build="p" autoUpdateAnimBg="0"/>
      <p:bldP spid="519175" grpId="0" autoUpdateAnimBg="0"/>
      <p:bldP spid="519176" grpId="0" build="p" autoUpdateAnimBg="0"/>
      <p:bldP spid="519177" grpId="0" autoUpdateAnimBg="0"/>
      <p:bldP spid="519178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Properties of Relations</a:t>
            </a:r>
            <a:endParaRPr lang="en-CA" sz="3600" smtClean="0"/>
          </a:p>
        </p:txBody>
      </p:sp>
      <p:sp>
        <p:nvSpPr>
          <p:cNvPr id="5201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763000" cy="41148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Definitions:</a:t>
            </a:r>
            <a:r>
              <a:rPr lang="en-US" sz="2800" dirty="0" smtClean="0">
                <a:sym typeface="Symbol" pitchFamily="18" charset="2"/>
              </a:rPr>
              <a:t> </a:t>
            </a:r>
          </a:p>
          <a:p>
            <a:pPr marL="0" indent="0" eaLnBrk="1" hangingPunct="1">
              <a:defRPr/>
            </a:pPr>
            <a:endParaRPr lang="en-US" sz="900" dirty="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A relation R on a set A is called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symmetric</a:t>
            </a:r>
            <a:r>
              <a:rPr lang="en-US" sz="2800" dirty="0" smtClean="0">
                <a:sym typeface="Symbol" pitchFamily="18" charset="2"/>
              </a:rPr>
              <a:t> if</a:t>
            </a:r>
            <a:r>
              <a:rPr lang="fa-IR" sz="2800" dirty="0" smtClean="0">
                <a:sym typeface="Symbol" pitchFamily="18" charset="2"/>
              </a:rPr>
              <a:t>        </a:t>
            </a:r>
            <a:r>
              <a:rPr lang="en-US" sz="2800" dirty="0" smtClean="0">
                <a:sym typeface="Symbol" pitchFamily="18" charset="2"/>
              </a:rPr>
              <a:t> (b, a)R whenever (a, b)R for all a, </a:t>
            </a:r>
            <a:r>
              <a:rPr lang="en-US" sz="2800" dirty="0" err="1" smtClean="0">
                <a:sym typeface="Symbol" pitchFamily="18" charset="2"/>
              </a:rPr>
              <a:t>bA</a:t>
            </a:r>
            <a:r>
              <a:rPr lang="en-US" sz="2800" dirty="0" smtClean="0">
                <a:sym typeface="Symbol" pitchFamily="18" charset="2"/>
              </a:rPr>
              <a:t>. </a:t>
            </a:r>
          </a:p>
          <a:p>
            <a:pPr marL="0" indent="0" eaLnBrk="1" hangingPunct="1">
              <a:defRPr/>
            </a:pPr>
            <a:endParaRPr lang="en-US" sz="900" dirty="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A relation R on a set A is called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antisymmetric</a:t>
            </a:r>
            <a:r>
              <a:rPr lang="en-US" sz="2800" dirty="0" smtClean="0">
                <a:sym typeface="Symbol" pitchFamily="18" charset="2"/>
              </a:rPr>
              <a:t> if </a:t>
            </a:r>
            <a:br>
              <a:rPr lang="en-US" sz="2800" dirty="0" smtClean="0">
                <a:sym typeface="Symbol" pitchFamily="18" charset="2"/>
              </a:rPr>
            </a:br>
            <a:r>
              <a:rPr lang="en-US" sz="2800" dirty="0" smtClean="0">
                <a:sym typeface="Symbol" pitchFamily="18" charset="2"/>
              </a:rPr>
              <a:t>a = b whenever (a, b)R and (b, a)R.</a:t>
            </a:r>
          </a:p>
          <a:p>
            <a:pPr marL="0" indent="0" eaLnBrk="1" hangingPunct="1">
              <a:defRPr/>
            </a:pPr>
            <a:endParaRPr lang="en-US" sz="800" dirty="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A relation R on a set A is called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asymmetric</a:t>
            </a:r>
            <a:r>
              <a:rPr lang="en-US" sz="2800" dirty="0" smtClean="0">
                <a:sym typeface="Symbol" pitchFamily="18" charset="2"/>
              </a:rPr>
              <a:t> if </a:t>
            </a:r>
            <a:br>
              <a:rPr lang="en-US" sz="2800" dirty="0" smtClean="0">
                <a:sym typeface="Symbol" pitchFamily="18" charset="2"/>
              </a:rPr>
            </a:br>
            <a:r>
              <a:rPr lang="en-US" sz="2800" dirty="0" smtClean="0">
                <a:sym typeface="Symbol" pitchFamily="18" charset="2"/>
              </a:rPr>
              <a:t>(a, b)R implies that (b, a)R for all a, </a:t>
            </a:r>
            <a:r>
              <a:rPr lang="en-US" sz="2800" dirty="0" err="1" smtClean="0">
                <a:sym typeface="Symbol" pitchFamily="18" charset="2"/>
              </a:rPr>
              <a:t>bA</a:t>
            </a:r>
            <a:r>
              <a:rPr lang="en-US" sz="2800" dirty="0" smtClean="0">
                <a:sym typeface="Symbol" pitchFamily="18" charset="2"/>
              </a:rPr>
              <a:t>. 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491B3645-8D19-41D9-804A-D19437F85BB2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41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08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0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0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0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0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0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0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195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Properties of Relations</a:t>
            </a:r>
            <a:endParaRPr lang="en-CA" sz="3600" smtClean="0"/>
          </a:p>
        </p:txBody>
      </p:sp>
      <p:sp>
        <p:nvSpPr>
          <p:cNvPr id="5222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8763000" cy="2362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Definition:</a:t>
            </a:r>
            <a:r>
              <a:rPr lang="en-US" sz="2800" dirty="0" smtClean="0">
                <a:sym typeface="Symbol" pitchFamily="18" charset="2"/>
              </a:rPr>
              <a:t> A relation R on a set A is called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transitive</a:t>
            </a:r>
            <a:r>
              <a:rPr lang="en-US" sz="2800" dirty="0" smtClean="0">
                <a:sym typeface="Symbol" pitchFamily="18" charset="2"/>
              </a:rPr>
              <a:t> if whenever (a, b)R and (b, c)R, then </a:t>
            </a:r>
            <a:r>
              <a:rPr lang="fa-IR" sz="2800" dirty="0" smtClean="0">
                <a:sym typeface="Symbol" pitchFamily="18" charset="2"/>
              </a:rPr>
              <a:t>  </a:t>
            </a:r>
            <a:r>
              <a:rPr lang="en-US" sz="2800" dirty="0" smtClean="0">
                <a:sym typeface="Symbol" pitchFamily="18" charset="2"/>
              </a:rPr>
              <a:t>(a, c)R for a, b, </a:t>
            </a:r>
            <a:r>
              <a:rPr lang="en-US" sz="2800" dirty="0" err="1" smtClean="0">
                <a:sym typeface="Symbol" pitchFamily="18" charset="2"/>
              </a:rPr>
              <a:t>cA</a:t>
            </a:r>
            <a:r>
              <a:rPr lang="en-US" sz="2800" dirty="0" smtClean="0">
                <a:sym typeface="Symbol" pitchFamily="18" charset="2"/>
              </a:rPr>
              <a:t>. 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900" dirty="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dirty="0" smtClean="0">
                <a:sym typeface="Symbol" pitchFamily="18" charset="2"/>
              </a:rPr>
              <a:t>Are the following relations on {1, 2, 3, 4} </a:t>
            </a:r>
            <a:br>
              <a:rPr lang="en-US" sz="2800" dirty="0" smtClean="0">
                <a:sym typeface="Symbol" pitchFamily="18" charset="2"/>
              </a:rPr>
            </a:br>
            <a:r>
              <a:rPr lang="en-US" sz="2800" dirty="0" smtClean="0">
                <a:sym typeface="Symbol" pitchFamily="18" charset="2"/>
              </a:rPr>
              <a:t>transitive?</a:t>
            </a: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79839E5A-CB30-493F-B8B6-F4D9EB88A9E0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42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sp>
        <p:nvSpPr>
          <p:cNvPr id="522244" name="Rectangle 4"/>
          <p:cNvSpPr>
            <a:spLocks noChangeArrowheads="1"/>
          </p:cNvSpPr>
          <p:nvPr/>
        </p:nvSpPr>
        <p:spPr bwMode="auto">
          <a:xfrm>
            <a:off x="228600" y="3581400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R = {(1, 1), (1, 2), (2, 2), (2, 1), (3, 3)}</a:t>
            </a:r>
          </a:p>
        </p:txBody>
      </p:sp>
      <p:sp>
        <p:nvSpPr>
          <p:cNvPr id="522245" name="Rectangle 5"/>
          <p:cNvSpPr>
            <a:spLocks noChangeArrowheads="1"/>
          </p:cNvSpPr>
          <p:nvPr/>
        </p:nvSpPr>
        <p:spPr bwMode="auto">
          <a:xfrm>
            <a:off x="7010400" y="3581400"/>
            <a:ext cx="99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Yes.</a:t>
            </a:r>
          </a:p>
        </p:txBody>
      </p:sp>
      <p:sp>
        <p:nvSpPr>
          <p:cNvPr id="522246" name="Rectangle 6"/>
          <p:cNvSpPr>
            <a:spLocks noChangeArrowheads="1"/>
          </p:cNvSpPr>
          <p:nvPr/>
        </p:nvSpPr>
        <p:spPr bwMode="auto">
          <a:xfrm>
            <a:off x="228600" y="4267200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R = {(1, 3), (3, 2), (2, 1)}</a:t>
            </a:r>
          </a:p>
        </p:txBody>
      </p:sp>
      <p:sp>
        <p:nvSpPr>
          <p:cNvPr id="522247" name="Rectangle 7"/>
          <p:cNvSpPr>
            <a:spLocks noChangeArrowheads="1"/>
          </p:cNvSpPr>
          <p:nvPr/>
        </p:nvSpPr>
        <p:spPr bwMode="auto">
          <a:xfrm>
            <a:off x="7010400" y="4267200"/>
            <a:ext cx="1981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No.</a:t>
            </a:r>
          </a:p>
        </p:txBody>
      </p:sp>
      <p:sp>
        <p:nvSpPr>
          <p:cNvPr id="522248" name="Rectangle 8"/>
          <p:cNvSpPr>
            <a:spLocks noChangeArrowheads="1"/>
          </p:cNvSpPr>
          <p:nvPr/>
        </p:nvSpPr>
        <p:spPr bwMode="auto">
          <a:xfrm>
            <a:off x="228600" y="4953000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R = {(2, 4), (4, 3), (2, 3), (4, 1)}</a:t>
            </a:r>
          </a:p>
        </p:txBody>
      </p:sp>
      <p:sp>
        <p:nvSpPr>
          <p:cNvPr id="522249" name="Rectangle 9"/>
          <p:cNvSpPr>
            <a:spLocks noChangeArrowheads="1"/>
          </p:cNvSpPr>
          <p:nvPr/>
        </p:nvSpPr>
        <p:spPr bwMode="auto">
          <a:xfrm>
            <a:off x="7010400" y="4953000"/>
            <a:ext cx="2133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89164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2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2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2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2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2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2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43" grpId="0" build="p" autoUpdateAnimBg="0"/>
      <p:bldP spid="522244" grpId="0" build="p" autoUpdateAnimBg="0"/>
      <p:bldP spid="522245" grpId="0" autoUpdateAnimBg="0"/>
      <p:bldP spid="522246" grpId="0" build="p" autoUpdateAnimBg="0"/>
      <p:bldP spid="522247" grpId="0" autoUpdateAnimBg="0"/>
      <p:bldP spid="522248" grpId="0" build="p" autoUpdateAnimBg="0"/>
      <p:bldP spid="522249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Counting Relations</a:t>
            </a:r>
            <a:endParaRPr lang="en-CA" sz="3600" smtClean="0"/>
          </a:p>
        </p:txBody>
      </p:sp>
      <p:sp>
        <p:nvSpPr>
          <p:cNvPr id="52941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8763000" cy="5257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Example:</a:t>
            </a:r>
            <a:r>
              <a:rPr lang="en-US" sz="2800" dirty="0" smtClean="0">
                <a:sym typeface="Symbol" pitchFamily="18" charset="2"/>
              </a:rPr>
              <a:t> How many different reflexive relations can be defined on a set A containing n elements?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900" dirty="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Solution:</a:t>
            </a:r>
            <a:r>
              <a:rPr lang="en-US" sz="2800" dirty="0" smtClean="0">
                <a:sym typeface="Symbol" pitchFamily="18" charset="2"/>
              </a:rPr>
              <a:t> Relations on R are subsets of AA, which contains n</a:t>
            </a:r>
            <a:r>
              <a:rPr lang="en-US" sz="2800" baseline="30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 elements.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dirty="0" smtClean="0">
                <a:sym typeface="Symbol" pitchFamily="18" charset="2"/>
              </a:rPr>
              <a:t>Therefore, different relations on A can be generated by choosing different subsets out of these n</a:t>
            </a:r>
            <a:r>
              <a:rPr lang="en-US" sz="2800" baseline="30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 elements, so there are 2</a:t>
            </a:r>
            <a:r>
              <a:rPr lang="en-US" sz="2800" baseline="30000" dirty="0" smtClean="0">
                <a:sym typeface="Symbol" pitchFamily="18" charset="2"/>
              </a:rPr>
              <a:t>n</a:t>
            </a:r>
            <a:r>
              <a:rPr lang="en-US" sz="2800" baseline="50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 relations.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dirty="0" smtClean="0">
                <a:sym typeface="Symbol" pitchFamily="18" charset="2"/>
              </a:rPr>
              <a:t>A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reflexive</a:t>
            </a:r>
            <a:r>
              <a:rPr lang="en-US" sz="2800" dirty="0" smtClean="0">
                <a:sym typeface="Symbol" pitchFamily="18" charset="2"/>
              </a:rPr>
              <a:t> relation, however,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must</a:t>
            </a:r>
            <a:r>
              <a:rPr lang="en-US" sz="2800" dirty="0" smtClean="0">
                <a:sym typeface="Symbol" pitchFamily="18" charset="2"/>
              </a:rPr>
              <a:t> contain the n elements (a, a) for every </a:t>
            </a:r>
            <a:r>
              <a:rPr lang="en-US" sz="2800" dirty="0" err="1" smtClean="0">
                <a:sym typeface="Symbol" pitchFamily="18" charset="2"/>
              </a:rPr>
              <a:t>aA</a:t>
            </a:r>
            <a:r>
              <a:rPr lang="en-US" sz="2800" dirty="0" smtClean="0">
                <a:sym typeface="Symbol" pitchFamily="18" charset="2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dirty="0" smtClean="0">
                <a:sym typeface="Symbol" pitchFamily="18" charset="2"/>
              </a:rPr>
              <a:t>Consequently, we can only choose among n</a:t>
            </a:r>
            <a:r>
              <a:rPr lang="en-US" sz="2800" baseline="30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 – n     = n(n – 1) elements to generate reflexive relations,    so there are 2</a:t>
            </a:r>
            <a:r>
              <a:rPr lang="en-US" sz="2800" baseline="30000" dirty="0" smtClean="0">
                <a:sym typeface="Symbol" pitchFamily="18" charset="2"/>
              </a:rPr>
              <a:t>n(n – 1)</a:t>
            </a:r>
            <a:r>
              <a:rPr lang="en-US" sz="2800" dirty="0" smtClean="0">
                <a:sym typeface="Symbol" pitchFamily="18" charset="2"/>
              </a:rPr>
              <a:t> of them.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46D97B3C-0870-4F95-BB04-52BF72DF2082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43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08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9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9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9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9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9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9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9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9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9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9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1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Combining Relations</a:t>
            </a:r>
            <a:endParaRPr lang="en-CA" sz="3600" smtClean="0"/>
          </a:p>
        </p:txBody>
      </p:sp>
      <p:sp>
        <p:nvSpPr>
          <p:cNvPr id="5304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763000" cy="49530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Relations are sets, and therefore, we can apply the usual </a:t>
            </a: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set operations</a:t>
            </a:r>
            <a:r>
              <a:rPr lang="en-US" sz="2800" smtClean="0">
                <a:sym typeface="Symbol" pitchFamily="18" charset="2"/>
              </a:rPr>
              <a:t> to them.</a:t>
            </a:r>
          </a:p>
          <a:p>
            <a:pPr marL="0" indent="0" eaLnBrk="1" hangingPunct="1">
              <a:defRPr/>
            </a:pPr>
            <a:endParaRPr lang="en-US" sz="80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If we have two relations R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smtClean="0">
                <a:sym typeface="Symbol" pitchFamily="18" charset="2"/>
              </a:rPr>
              <a:t> and R</a:t>
            </a:r>
            <a:r>
              <a:rPr lang="en-US" sz="2800" baseline="-25000" smtClean="0">
                <a:sym typeface="Symbol" pitchFamily="18" charset="2"/>
              </a:rPr>
              <a:t>2</a:t>
            </a:r>
            <a:r>
              <a:rPr lang="en-US" sz="2800" smtClean="0">
                <a:sym typeface="Symbol" pitchFamily="18" charset="2"/>
              </a:rPr>
              <a:t>, and both of them are from a set A to a set B, then we can combine them to R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smtClean="0">
                <a:sym typeface="Symbol" pitchFamily="18" charset="2"/>
              </a:rPr>
              <a:t>  R</a:t>
            </a:r>
            <a:r>
              <a:rPr lang="en-US" sz="2800" baseline="-25000" smtClean="0">
                <a:sym typeface="Symbol" pitchFamily="18" charset="2"/>
              </a:rPr>
              <a:t>2</a:t>
            </a:r>
            <a:r>
              <a:rPr lang="en-US" sz="2800" smtClean="0">
                <a:sym typeface="Symbol" pitchFamily="18" charset="2"/>
              </a:rPr>
              <a:t>, R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smtClean="0">
                <a:sym typeface="Symbol" pitchFamily="18" charset="2"/>
              </a:rPr>
              <a:t>  R</a:t>
            </a:r>
            <a:r>
              <a:rPr lang="en-US" sz="2800" baseline="-25000" smtClean="0">
                <a:sym typeface="Symbol" pitchFamily="18" charset="2"/>
              </a:rPr>
              <a:t>2</a:t>
            </a:r>
            <a:r>
              <a:rPr lang="en-US" sz="2800" smtClean="0">
                <a:sym typeface="Symbol" pitchFamily="18" charset="2"/>
              </a:rPr>
              <a:t>, or R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smtClean="0">
                <a:sym typeface="Symbol" pitchFamily="18" charset="2"/>
              </a:rPr>
              <a:t> – R</a:t>
            </a:r>
            <a:r>
              <a:rPr lang="en-US" sz="2800" baseline="-25000" smtClean="0">
                <a:sym typeface="Symbol" pitchFamily="18" charset="2"/>
              </a:rPr>
              <a:t>2</a:t>
            </a:r>
            <a:r>
              <a:rPr lang="en-US" sz="2800" smtClean="0">
                <a:sym typeface="Symbol" pitchFamily="18" charset="2"/>
              </a:rPr>
              <a:t>.</a:t>
            </a:r>
          </a:p>
          <a:p>
            <a:pPr marL="0" indent="0" eaLnBrk="1" hangingPunct="1">
              <a:defRPr/>
            </a:pPr>
            <a:endParaRPr lang="en-US" sz="80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In each case, the result will be </a:t>
            </a: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another relation from A to B</a:t>
            </a:r>
            <a:r>
              <a:rPr lang="en-US" sz="2800" smtClean="0">
                <a:sym typeface="Symbol" pitchFamily="18" charset="2"/>
              </a:rPr>
              <a:t>.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5D43A829-D4F1-4AC6-859D-0E20054DF091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44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02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0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0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0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0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0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0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435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Combining Relations</a:t>
            </a:r>
            <a:endParaRPr lang="en-CA" sz="3600" smtClean="0"/>
          </a:p>
        </p:txBody>
      </p:sp>
      <p:sp>
        <p:nvSpPr>
          <p:cNvPr id="53145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8763000" cy="5181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dirty="0" smtClean="0">
                <a:sym typeface="Symbol" pitchFamily="18" charset="2"/>
              </a:rPr>
              <a:t>… and there is another important way to combine relations.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800" dirty="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Definition:</a:t>
            </a:r>
            <a:r>
              <a:rPr lang="en-US" sz="2800" dirty="0" smtClean="0">
                <a:sym typeface="Symbol" pitchFamily="18" charset="2"/>
              </a:rPr>
              <a:t> Let R be a relation from a set A to a set B and S a relation from B to a set C. The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composite</a:t>
            </a:r>
            <a:r>
              <a:rPr lang="en-US" sz="2800" dirty="0" smtClean="0">
                <a:sym typeface="Symbol" pitchFamily="18" charset="2"/>
              </a:rPr>
              <a:t> of R and S is the relation consisting of ordered pairs (a, c), where </a:t>
            </a:r>
            <a:r>
              <a:rPr lang="en-US" sz="2800" dirty="0" err="1" smtClean="0">
                <a:sym typeface="Symbol" pitchFamily="18" charset="2"/>
              </a:rPr>
              <a:t>aA</a:t>
            </a:r>
            <a:r>
              <a:rPr lang="en-US" sz="2800" dirty="0" smtClean="0">
                <a:sym typeface="Symbol" pitchFamily="18" charset="2"/>
              </a:rPr>
              <a:t>, </a:t>
            </a:r>
            <a:r>
              <a:rPr lang="en-US" sz="2800" dirty="0" err="1" smtClean="0">
                <a:sym typeface="Symbol" pitchFamily="18" charset="2"/>
              </a:rPr>
              <a:t>cC</a:t>
            </a:r>
            <a:r>
              <a:rPr lang="en-US" sz="2800" dirty="0" smtClean="0">
                <a:sym typeface="Symbol" pitchFamily="18" charset="2"/>
              </a:rPr>
              <a:t>, and for which there exists an element </a:t>
            </a:r>
            <a:r>
              <a:rPr lang="en-US" sz="2800" dirty="0" err="1" smtClean="0">
                <a:sym typeface="Symbol" pitchFamily="18" charset="2"/>
              </a:rPr>
              <a:t>bB</a:t>
            </a:r>
            <a:r>
              <a:rPr lang="en-US" sz="2800" dirty="0" smtClean="0">
                <a:sym typeface="Symbol" pitchFamily="18" charset="2"/>
              </a:rPr>
              <a:t> such that (a, b)R and </a:t>
            </a:r>
            <a:br>
              <a:rPr lang="en-US" sz="2800" dirty="0" smtClean="0">
                <a:sym typeface="Symbol" pitchFamily="18" charset="2"/>
              </a:rPr>
            </a:br>
            <a:r>
              <a:rPr lang="en-US" sz="2800" dirty="0" smtClean="0">
                <a:sym typeface="Symbol" pitchFamily="18" charset="2"/>
              </a:rPr>
              <a:t>(b, c)S. We denote the composite of R and S by</a:t>
            </a:r>
            <a:br>
              <a:rPr lang="en-US" sz="2800" dirty="0" smtClean="0">
                <a:sym typeface="Symbol" pitchFamily="18" charset="2"/>
              </a:rPr>
            </a:b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S</a:t>
            </a:r>
            <a:r>
              <a:rPr lang="en-US" sz="2800" b="1" baseline="-1000" dirty="0" smtClean="0">
                <a:solidFill>
                  <a:srgbClr val="00FFFF"/>
                </a:solidFill>
                <a:sym typeface="Symbol" pitchFamily="18" charset="2"/>
              </a:rPr>
              <a:t>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R</a:t>
            </a:r>
            <a:r>
              <a:rPr lang="en-US" sz="2800" dirty="0" smtClean="0">
                <a:sym typeface="Symbol" pitchFamily="18" charset="2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900" dirty="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dirty="0" smtClean="0">
                <a:sym typeface="Symbol" pitchFamily="18" charset="2"/>
              </a:rPr>
              <a:t>In other words, if relation R contains a pair (a, b)  and relation S contains a pair (b, c), then S</a:t>
            </a:r>
            <a:r>
              <a:rPr lang="en-US" sz="2800" b="1" baseline="-1000" dirty="0" smtClean="0">
                <a:sym typeface="Symbol" pitchFamily="18" charset="2"/>
              </a:rPr>
              <a:t></a:t>
            </a:r>
            <a:r>
              <a:rPr lang="en-US" sz="2800" dirty="0" smtClean="0">
                <a:sym typeface="Symbol" pitchFamily="18" charset="2"/>
              </a:rPr>
              <a:t>R  contains a pair (a, c).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CFC896C3-FDC1-4160-B6BC-3D9A6B38898D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45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12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459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Combining Relations</a:t>
            </a:r>
            <a:endParaRPr lang="en-CA" sz="3600" smtClean="0"/>
          </a:p>
        </p:txBody>
      </p:sp>
      <p:sp>
        <p:nvSpPr>
          <p:cNvPr id="5324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8915400" cy="41148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Example:</a:t>
            </a:r>
            <a:r>
              <a:rPr lang="en-US" sz="2800" dirty="0" smtClean="0">
                <a:sym typeface="Symbol" pitchFamily="18" charset="2"/>
              </a:rPr>
              <a:t> Let D and S be relations on A = {1, 2, 3, 4}.</a:t>
            </a: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D = {(a, b) | b = 5 - a}     “b equals (5 – a)”</a:t>
            </a: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S = {(a, b) | a &lt; b}        “a is smaller than b”</a:t>
            </a:r>
          </a:p>
          <a:p>
            <a:pPr marL="0" indent="0" eaLnBrk="1" hangingPunct="1">
              <a:defRPr/>
            </a:pPr>
            <a:endParaRPr lang="en-US" sz="800" dirty="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D = {(1, 4), (2, 3), (3, 2), (4, 1)}</a:t>
            </a: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S = {(1, 2), (1, 3), (1, 4), (2, 3), (2, 4), (3, 4)}</a:t>
            </a: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S</a:t>
            </a:r>
            <a:r>
              <a:rPr lang="en-US" sz="2800" b="1" baseline="-1000" dirty="0" smtClean="0">
                <a:sym typeface="Symbol" pitchFamily="18" charset="2"/>
              </a:rPr>
              <a:t></a:t>
            </a:r>
            <a:r>
              <a:rPr lang="en-US" sz="2800" dirty="0" smtClean="0">
                <a:sym typeface="Symbol" pitchFamily="18" charset="2"/>
              </a:rPr>
              <a:t>D = {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D081D10C-F3CF-43F6-A90A-2C4F8832BFA0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46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sp>
        <p:nvSpPr>
          <p:cNvPr id="532484" name="Text Box 4"/>
          <p:cNvSpPr txBox="1">
            <a:spLocks noChangeArrowheads="1"/>
          </p:cNvSpPr>
          <p:nvPr/>
        </p:nvSpPr>
        <p:spPr bwMode="auto">
          <a:xfrm>
            <a:off x="1438275" y="363855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(2, 4),</a:t>
            </a:r>
          </a:p>
        </p:txBody>
      </p:sp>
      <p:sp>
        <p:nvSpPr>
          <p:cNvPr id="532485" name="Text Box 5"/>
          <p:cNvSpPr txBox="1">
            <a:spLocks noChangeArrowheads="1"/>
          </p:cNvSpPr>
          <p:nvPr/>
        </p:nvSpPr>
        <p:spPr bwMode="auto">
          <a:xfrm>
            <a:off x="2505075" y="363855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(3, 3),</a:t>
            </a:r>
          </a:p>
        </p:txBody>
      </p:sp>
      <p:sp>
        <p:nvSpPr>
          <p:cNvPr id="532486" name="Text Box 6"/>
          <p:cNvSpPr txBox="1">
            <a:spLocks noChangeArrowheads="1"/>
          </p:cNvSpPr>
          <p:nvPr/>
        </p:nvSpPr>
        <p:spPr bwMode="auto">
          <a:xfrm>
            <a:off x="3571875" y="363855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(3, 4),</a:t>
            </a:r>
          </a:p>
        </p:txBody>
      </p:sp>
      <p:sp>
        <p:nvSpPr>
          <p:cNvPr id="532487" name="Text Box 7"/>
          <p:cNvSpPr txBox="1">
            <a:spLocks noChangeArrowheads="1"/>
          </p:cNvSpPr>
          <p:nvPr/>
        </p:nvSpPr>
        <p:spPr bwMode="auto">
          <a:xfrm>
            <a:off x="4638675" y="363855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(4, 2),</a:t>
            </a:r>
          </a:p>
        </p:txBody>
      </p:sp>
      <p:sp>
        <p:nvSpPr>
          <p:cNvPr id="532488" name="Text Box 8"/>
          <p:cNvSpPr txBox="1">
            <a:spLocks noChangeArrowheads="1"/>
          </p:cNvSpPr>
          <p:nvPr/>
        </p:nvSpPr>
        <p:spPr bwMode="auto">
          <a:xfrm>
            <a:off x="5781675" y="3638550"/>
            <a:ext cx="152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(4, 3),</a:t>
            </a:r>
          </a:p>
        </p:txBody>
      </p:sp>
      <p:sp>
        <p:nvSpPr>
          <p:cNvPr id="532489" name="Rectangle 9"/>
          <p:cNvSpPr>
            <a:spLocks noChangeArrowheads="1"/>
          </p:cNvSpPr>
          <p:nvPr/>
        </p:nvSpPr>
        <p:spPr bwMode="auto">
          <a:xfrm>
            <a:off x="152400" y="4343400"/>
            <a:ext cx="8839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 maps an element a to the element (5 – a), and afterwards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S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maps (5 – a) to all elements larger than (5 – a),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resulting      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 </a:t>
            </a:r>
            <a:r>
              <a:rPr lang="en-US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en-US" sz="3200" b="1" baseline="-1000" dirty="0">
                <a:sym typeface="Symbol" pitchFamily="18" charset="2"/>
              </a:rPr>
              <a:t> </a:t>
            </a:r>
            <a:r>
              <a:rPr lang="en-US" sz="3200" b="1" baseline="-1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</a:t>
            </a:r>
            <a:r>
              <a:rPr lang="en-US" sz="3200" b="1" baseline="-1000" dirty="0">
                <a:sym typeface="Symbol" pitchFamily="18" charset="2"/>
              </a:rPr>
              <a:t> </a:t>
            </a:r>
            <a:r>
              <a:rPr lang="en-US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 </a:t>
            </a:r>
            <a:r>
              <a:rPr 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{(</a:t>
            </a:r>
            <a:r>
              <a:rPr lang="en-US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a,b</a:t>
            </a:r>
            <a:r>
              <a:rPr 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| b &gt; 5 – a}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or </a:t>
            </a:r>
            <a:r>
              <a:rPr lang="en-US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en-US" sz="3200" b="1" baseline="-1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 </a:t>
            </a:r>
            <a:r>
              <a:rPr lang="en-US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 </a:t>
            </a:r>
            <a:r>
              <a:rPr 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{(</a:t>
            </a:r>
            <a:r>
              <a:rPr lang="en-US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a,b</a:t>
            </a:r>
            <a:r>
              <a:rPr 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| a + b &gt; 5}.</a:t>
            </a:r>
          </a:p>
        </p:txBody>
      </p:sp>
      <p:sp>
        <p:nvSpPr>
          <p:cNvPr id="532490" name="Text Box 10"/>
          <p:cNvSpPr txBox="1">
            <a:spLocks noChangeArrowheads="1"/>
          </p:cNvSpPr>
          <p:nvPr/>
        </p:nvSpPr>
        <p:spPr bwMode="auto">
          <a:xfrm>
            <a:off x="6924675" y="3638550"/>
            <a:ext cx="152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(4, 4)}</a:t>
            </a:r>
          </a:p>
        </p:txBody>
      </p:sp>
    </p:spTree>
    <p:extLst>
      <p:ext uri="{BB962C8B-B14F-4D97-AF65-F5344CB8AC3E}">
        <p14:creationId xmlns:p14="http://schemas.microsoft.com/office/powerpoint/2010/main" val="348635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2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2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2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2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2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2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32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2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32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32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2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2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32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32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32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32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83" grpId="0" build="p" autoUpdateAnimBg="0"/>
      <p:bldP spid="532484" grpId="0" autoUpdateAnimBg="0"/>
      <p:bldP spid="532485" grpId="0" autoUpdateAnimBg="0"/>
      <p:bldP spid="532486" grpId="0" autoUpdateAnimBg="0"/>
      <p:bldP spid="532487" grpId="0" autoUpdateAnimBg="0"/>
      <p:bldP spid="532488" grpId="0" autoUpdateAnimBg="0"/>
      <p:bldP spid="532489" grpId="0" autoUpdateAnimBg="0"/>
      <p:bldP spid="532490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Combining Relations</a:t>
            </a:r>
            <a:endParaRPr lang="en-CA" sz="3600" smtClean="0"/>
          </a:p>
        </p:txBody>
      </p:sp>
      <p:sp>
        <p:nvSpPr>
          <p:cNvPr id="53350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763000" cy="4953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defRPr/>
            </a:pPr>
            <a:r>
              <a:rPr lang="en-US" sz="3200" dirty="0" smtClean="0">
                <a:sym typeface="Symbol" pitchFamily="18" charset="2"/>
              </a:rPr>
              <a:t>We already know that </a:t>
            </a:r>
            <a:r>
              <a:rPr lang="en-US" sz="3200" b="1" dirty="0" smtClean="0">
                <a:solidFill>
                  <a:srgbClr val="00FFFF"/>
                </a:solidFill>
                <a:sym typeface="Symbol" pitchFamily="18" charset="2"/>
              </a:rPr>
              <a:t>functions</a:t>
            </a:r>
            <a:r>
              <a:rPr lang="en-US" sz="3200" dirty="0" smtClean="0">
                <a:sym typeface="Symbol" pitchFamily="18" charset="2"/>
              </a:rPr>
              <a:t> are just </a:t>
            </a:r>
            <a:r>
              <a:rPr lang="en-US" sz="3200" b="1" dirty="0" smtClean="0">
                <a:solidFill>
                  <a:srgbClr val="00FFFF"/>
                </a:solidFill>
                <a:sym typeface="Symbol" pitchFamily="18" charset="2"/>
              </a:rPr>
              <a:t>special cases</a:t>
            </a:r>
            <a:r>
              <a:rPr lang="en-US" sz="3200" dirty="0" smtClean="0">
                <a:sym typeface="Symbol" pitchFamily="18" charset="2"/>
              </a:rPr>
              <a:t> of </a:t>
            </a:r>
            <a:r>
              <a:rPr lang="en-US" sz="3200" b="1" dirty="0" smtClean="0">
                <a:solidFill>
                  <a:srgbClr val="00FFFF"/>
                </a:solidFill>
                <a:sym typeface="Symbol" pitchFamily="18" charset="2"/>
              </a:rPr>
              <a:t>relations</a:t>
            </a:r>
            <a:r>
              <a:rPr lang="en-US" sz="3200" dirty="0" smtClean="0">
                <a:sym typeface="Symbol" pitchFamily="18" charset="2"/>
              </a:rPr>
              <a:t> (namely those that map each element in the domain onto exactly one element in the codomain).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3200" dirty="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3200" dirty="0" smtClean="0">
                <a:sym typeface="Symbol" pitchFamily="18" charset="2"/>
              </a:rPr>
              <a:t>If we formally convert two functions into relations, that is, write them down as sets of </a:t>
            </a:r>
            <a:r>
              <a:rPr lang="en-US" sz="3150" dirty="0" smtClean="0">
                <a:sym typeface="Symbol" pitchFamily="18" charset="2"/>
              </a:rPr>
              <a:t>ordered pairs, the composite of these relations </a:t>
            </a:r>
            <a:r>
              <a:rPr lang="en-US" sz="3200" dirty="0" smtClean="0">
                <a:sym typeface="Symbol" pitchFamily="18" charset="2"/>
              </a:rPr>
              <a:t>will be exactly the same as the composite of the functions (as defined earlier).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58EEF8F3-B217-49A1-82D7-4E45AC31154C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47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92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3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3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507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Combining Relations</a:t>
            </a:r>
            <a:endParaRPr lang="en-CA" sz="3600" smtClean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763000" cy="48006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Definition:</a:t>
            </a:r>
            <a:r>
              <a:rPr lang="en-US" sz="2800" smtClean="0">
                <a:sym typeface="Symbol" pitchFamily="18" charset="2"/>
              </a:rPr>
              <a:t> Let R be a relation on the set A. The powers R</a:t>
            </a:r>
            <a:r>
              <a:rPr lang="en-US" sz="2800" baseline="30000" smtClean="0">
                <a:sym typeface="Symbol" pitchFamily="18" charset="2"/>
              </a:rPr>
              <a:t>n</a:t>
            </a:r>
            <a:r>
              <a:rPr lang="en-US" sz="2800" smtClean="0">
                <a:sym typeface="Symbol" pitchFamily="18" charset="2"/>
              </a:rPr>
              <a:t>, n = 1, 2, 3, …, are defined inductively by</a:t>
            </a: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R</a:t>
            </a:r>
            <a:r>
              <a:rPr lang="en-US" sz="2800" baseline="30000" smtClean="0">
                <a:sym typeface="Symbol" pitchFamily="18" charset="2"/>
              </a:rPr>
              <a:t>1</a:t>
            </a:r>
            <a:r>
              <a:rPr lang="en-US" sz="2800" smtClean="0">
                <a:sym typeface="Symbol" pitchFamily="18" charset="2"/>
              </a:rPr>
              <a:t> = R</a:t>
            </a: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R</a:t>
            </a:r>
            <a:r>
              <a:rPr lang="en-US" sz="2800" baseline="30000" smtClean="0">
                <a:sym typeface="Symbol" pitchFamily="18" charset="2"/>
              </a:rPr>
              <a:t>n+1</a:t>
            </a:r>
            <a:r>
              <a:rPr lang="en-US" sz="2800" smtClean="0">
                <a:sym typeface="Symbol" pitchFamily="18" charset="2"/>
              </a:rPr>
              <a:t> = R</a:t>
            </a:r>
            <a:r>
              <a:rPr lang="en-US" sz="2800" baseline="30000" smtClean="0">
                <a:sym typeface="Symbol" pitchFamily="18" charset="2"/>
              </a:rPr>
              <a:t>n</a:t>
            </a:r>
            <a:r>
              <a:rPr lang="en-US" sz="3200" b="1" baseline="-1000" smtClean="0">
                <a:sym typeface="Symbol" pitchFamily="18" charset="2"/>
              </a:rPr>
              <a:t></a:t>
            </a:r>
            <a:r>
              <a:rPr lang="en-US" sz="2800" smtClean="0">
                <a:sym typeface="Symbol" pitchFamily="18" charset="2"/>
              </a:rPr>
              <a:t>R</a:t>
            </a:r>
            <a:endParaRPr lang="en-US" sz="2800" baseline="30000" smtClean="0">
              <a:sym typeface="Symbol" pitchFamily="18" charset="2"/>
            </a:endParaRPr>
          </a:p>
          <a:p>
            <a:pPr marL="0" indent="0" eaLnBrk="1" hangingPunct="1">
              <a:defRPr/>
            </a:pPr>
            <a:endParaRPr lang="en-US" sz="3200" b="1" baseline="-100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In other words:</a:t>
            </a: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R</a:t>
            </a:r>
            <a:r>
              <a:rPr lang="en-US" sz="2800" baseline="30000" smtClean="0">
                <a:sym typeface="Symbol" pitchFamily="18" charset="2"/>
              </a:rPr>
              <a:t>n</a:t>
            </a:r>
            <a:r>
              <a:rPr lang="en-US" sz="2800" smtClean="0">
                <a:sym typeface="Symbol" pitchFamily="18" charset="2"/>
              </a:rPr>
              <a:t> = R</a:t>
            </a:r>
            <a:r>
              <a:rPr lang="en-US" sz="3200" b="1" baseline="-1000" smtClean="0">
                <a:sym typeface="Symbol" pitchFamily="18" charset="2"/>
              </a:rPr>
              <a:t></a:t>
            </a:r>
            <a:r>
              <a:rPr lang="en-US" sz="2800" smtClean="0">
                <a:sym typeface="Symbol" pitchFamily="18" charset="2"/>
              </a:rPr>
              <a:t>R</a:t>
            </a:r>
            <a:r>
              <a:rPr lang="en-US" sz="3200" b="1" baseline="-1000" smtClean="0">
                <a:sym typeface="Symbol" pitchFamily="18" charset="2"/>
              </a:rPr>
              <a:t> … </a:t>
            </a:r>
            <a:r>
              <a:rPr lang="en-US" sz="2800" smtClean="0">
                <a:sym typeface="Symbol" pitchFamily="18" charset="2"/>
              </a:rPr>
              <a:t>R  (n times the letter R)</a:t>
            </a:r>
          </a:p>
          <a:p>
            <a:pPr marL="0" indent="0" eaLnBrk="1" hangingPunct="1">
              <a:defRPr/>
            </a:pPr>
            <a:endParaRPr lang="en-US" sz="3200" b="1" baseline="-1000" smtClean="0">
              <a:sym typeface="Symbol" pitchFamily="18" charset="2"/>
            </a:endParaRP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9305402B-0217-4D7F-A415-8DCA7AAC88A5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48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60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4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4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4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4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4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4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4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4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1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Combining Relations</a:t>
            </a:r>
            <a:endParaRPr lang="en-CA" sz="3600" smtClean="0"/>
          </a:p>
        </p:txBody>
      </p:sp>
      <p:sp>
        <p:nvSpPr>
          <p:cNvPr id="53555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8763000" cy="5943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Theorem:</a:t>
            </a:r>
            <a:r>
              <a:rPr lang="en-US" sz="2800" dirty="0" smtClean="0">
                <a:sym typeface="Symbol" pitchFamily="18" charset="2"/>
              </a:rPr>
              <a:t> The relation R on a set A is transitive if and only if R</a:t>
            </a:r>
            <a:r>
              <a:rPr lang="en-US" sz="2800" baseline="30000" dirty="0" smtClean="0">
                <a:sym typeface="Symbol" pitchFamily="18" charset="2"/>
              </a:rPr>
              <a:t>n</a:t>
            </a:r>
            <a:r>
              <a:rPr lang="en-US" sz="2800" dirty="0" smtClean="0">
                <a:sym typeface="Symbol" pitchFamily="18" charset="2"/>
              </a:rPr>
              <a:t>  R for all positive integers n. 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66FF33"/>
                </a:solidFill>
                <a:sym typeface="Symbol" pitchFamily="18" charset="2"/>
              </a:rPr>
              <a:t>Remember the definition of transitivity: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Definition:</a:t>
            </a:r>
            <a:r>
              <a:rPr lang="en-US" sz="2800" dirty="0" smtClean="0">
                <a:sym typeface="Symbol" pitchFamily="18" charset="2"/>
              </a:rPr>
              <a:t> A relation R on a set A is called transitive if whenever (a, b)R and (b, c)R, then (a, c)R for a, b, </a:t>
            </a:r>
            <a:r>
              <a:rPr lang="en-US" sz="2800" dirty="0" err="1" smtClean="0">
                <a:sym typeface="Symbol" pitchFamily="18" charset="2"/>
              </a:rPr>
              <a:t>cA</a:t>
            </a:r>
            <a:r>
              <a:rPr lang="en-US" sz="2800" dirty="0" smtClean="0">
                <a:sym typeface="Symbol" pitchFamily="18" charset="2"/>
              </a:rPr>
              <a:t>. 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dirty="0" smtClean="0">
                <a:sym typeface="Symbol" pitchFamily="18" charset="2"/>
              </a:rPr>
              <a:t>The composite of R with itself contains exactly these pairs (a, c). 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dirty="0" smtClean="0">
                <a:sym typeface="Symbol" pitchFamily="18" charset="2"/>
              </a:rPr>
              <a:t>Therefore, for a transitive relation R, R</a:t>
            </a:r>
            <a:r>
              <a:rPr lang="en-US" sz="3200" b="1" baseline="-1000" dirty="0" smtClean="0">
                <a:sym typeface="Symbol" pitchFamily="18" charset="2"/>
              </a:rPr>
              <a:t></a:t>
            </a:r>
            <a:r>
              <a:rPr lang="en-US" sz="2800" dirty="0" smtClean="0">
                <a:sym typeface="Symbol" pitchFamily="18" charset="2"/>
              </a:rPr>
              <a:t>R does not contain any pairs that are not in R, so R</a:t>
            </a:r>
            <a:r>
              <a:rPr lang="en-US" sz="3200" b="1" baseline="-1000" dirty="0" smtClean="0">
                <a:sym typeface="Symbol" pitchFamily="18" charset="2"/>
              </a:rPr>
              <a:t></a:t>
            </a:r>
            <a:r>
              <a:rPr lang="en-US" sz="2800" dirty="0" smtClean="0">
                <a:sym typeface="Symbol" pitchFamily="18" charset="2"/>
              </a:rPr>
              <a:t>R  R.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dirty="0" smtClean="0">
                <a:sym typeface="Symbol" pitchFamily="18" charset="2"/>
              </a:rPr>
              <a:t>Since R</a:t>
            </a:r>
            <a:r>
              <a:rPr lang="en-US" sz="3200" b="1" baseline="-1000" dirty="0" smtClean="0">
                <a:sym typeface="Symbol" pitchFamily="18" charset="2"/>
              </a:rPr>
              <a:t></a:t>
            </a:r>
            <a:r>
              <a:rPr lang="en-US" sz="2800" dirty="0" smtClean="0">
                <a:sym typeface="Symbol" pitchFamily="18" charset="2"/>
              </a:rPr>
              <a:t>R does not introduce any pairs that are     not already in R, it must also be true that           (R</a:t>
            </a:r>
            <a:r>
              <a:rPr lang="en-US" sz="3200" b="1" baseline="-1000" dirty="0" smtClean="0">
                <a:sym typeface="Symbol" pitchFamily="18" charset="2"/>
              </a:rPr>
              <a:t></a:t>
            </a:r>
            <a:r>
              <a:rPr lang="en-US" sz="2800" dirty="0" smtClean="0">
                <a:sym typeface="Symbol" pitchFamily="18" charset="2"/>
              </a:rPr>
              <a:t>R)</a:t>
            </a:r>
            <a:r>
              <a:rPr lang="en-US" sz="3200" b="1" baseline="-1000" dirty="0" smtClean="0">
                <a:sym typeface="Symbol" pitchFamily="18" charset="2"/>
              </a:rPr>
              <a:t></a:t>
            </a:r>
            <a:r>
              <a:rPr lang="en-US" sz="2800" dirty="0" smtClean="0">
                <a:sym typeface="Symbol" pitchFamily="18" charset="2"/>
              </a:rPr>
              <a:t>R  R, and so on, so that R</a:t>
            </a:r>
            <a:r>
              <a:rPr lang="en-US" sz="2800" baseline="30000" dirty="0" smtClean="0">
                <a:sym typeface="Symbol" pitchFamily="18" charset="2"/>
              </a:rPr>
              <a:t>n</a:t>
            </a:r>
            <a:r>
              <a:rPr lang="en-US" sz="2800" dirty="0" smtClean="0">
                <a:sym typeface="Symbol" pitchFamily="18" charset="2"/>
              </a:rPr>
              <a:t>  R.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6A1ADED3-88C5-4957-9452-5465DA8CEC6E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49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56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5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5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5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5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5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5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5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5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5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5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5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5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55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Recurrence Relations</a:t>
            </a:r>
            <a:endParaRPr lang="en-CA" sz="3600" smtClean="0"/>
          </a:p>
        </p:txBody>
      </p:sp>
      <p:sp>
        <p:nvSpPr>
          <p:cNvPr id="47411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534400" cy="51054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Example:</a:t>
            </a:r>
            <a:r>
              <a:rPr lang="en-US" sz="2800" dirty="0" smtClean="0">
                <a:sym typeface="Symbol" pitchFamily="18" charset="2"/>
              </a:rPr>
              <a:t> </a:t>
            </a:r>
            <a:br>
              <a:rPr lang="en-US" sz="2800" dirty="0" smtClean="0">
                <a:sym typeface="Symbol" pitchFamily="18" charset="2"/>
              </a:rPr>
            </a:br>
            <a:r>
              <a:rPr lang="en-US" sz="2800" dirty="0" smtClean="0">
                <a:sym typeface="Symbol" pitchFamily="18" charset="2"/>
              </a:rPr>
              <a:t>Consider the recurrence relation </a:t>
            </a:r>
            <a:br>
              <a:rPr lang="en-US" sz="2800" dirty="0" smtClean="0">
                <a:sym typeface="Symbol" pitchFamily="18" charset="2"/>
              </a:rPr>
            </a:br>
            <a:r>
              <a:rPr lang="en-US" sz="2800" dirty="0" smtClean="0">
                <a:sym typeface="Symbol" pitchFamily="18" charset="2"/>
              </a:rPr>
              <a:t>a</a:t>
            </a:r>
            <a:r>
              <a:rPr lang="en-US" sz="2800" baseline="-25000" dirty="0" smtClean="0">
                <a:sym typeface="Symbol" pitchFamily="18" charset="2"/>
              </a:rPr>
              <a:t>n</a:t>
            </a:r>
            <a:r>
              <a:rPr lang="en-US" sz="2800" dirty="0" smtClean="0">
                <a:sym typeface="Symbol" pitchFamily="18" charset="2"/>
              </a:rPr>
              <a:t> = 2a</a:t>
            </a:r>
            <a:r>
              <a:rPr lang="en-US" sz="2800" baseline="-25000" dirty="0" smtClean="0">
                <a:sym typeface="Symbol" pitchFamily="18" charset="2"/>
              </a:rPr>
              <a:t>n-1</a:t>
            </a:r>
            <a:r>
              <a:rPr lang="en-US" sz="2800" dirty="0" smtClean="0">
                <a:sym typeface="Symbol" pitchFamily="18" charset="2"/>
              </a:rPr>
              <a:t> – a</a:t>
            </a:r>
            <a:r>
              <a:rPr lang="en-US" sz="2800" baseline="-25000" dirty="0" smtClean="0">
                <a:sym typeface="Symbol" pitchFamily="18" charset="2"/>
              </a:rPr>
              <a:t>n-2</a:t>
            </a:r>
            <a:r>
              <a:rPr lang="en-US" sz="2800" dirty="0" smtClean="0">
                <a:sym typeface="Symbol" pitchFamily="18" charset="2"/>
              </a:rPr>
              <a:t> for n = 2, 3, 4, …</a:t>
            </a:r>
          </a:p>
          <a:p>
            <a:pPr marL="0" indent="0" eaLnBrk="1" hangingPunct="1">
              <a:defRPr/>
            </a:pPr>
            <a:endParaRPr lang="en-US" sz="1600" dirty="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Is the sequence {a</a:t>
            </a:r>
            <a:r>
              <a:rPr lang="en-US" sz="2800" baseline="-25000" dirty="0" smtClean="0">
                <a:sym typeface="Symbol" pitchFamily="18" charset="2"/>
              </a:rPr>
              <a:t>n</a:t>
            </a:r>
            <a:r>
              <a:rPr lang="en-US" sz="2800" dirty="0" smtClean="0">
                <a:sym typeface="Symbol" pitchFamily="18" charset="2"/>
              </a:rPr>
              <a:t>} with a</a:t>
            </a:r>
            <a:r>
              <a:rPr lang="en-US" sz="2800" baseline="-25000" dirty="0" smtClean="0">
                <a:sym typeface="Symbol" pitchFamily="18" charset="2"/>
              </a:rPr>
              <a:t>n</a:t>
            </a:r>
            <a:r>
              <a:rPr lang="en-US" sz="2800" dirty="0" smtClean="0">
                <a:sym typeface="Symbol" pitchFamily="18" charset="2"/>
              </a:rPr>
              <a:t>=3n a solution of this recurrence relation?</a:t>
            </a: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For n  2 we see that </a:t>
            </a:r>
            <a:br>
              <a:rPr lang="en-US" sz="2800" dirty="0" smtClean="0">
                <a:sym typeface="Symbol" pitchFamily="18" charset="2"/>
              </a:rPr>
            </a:br>
            <a:r>
              <a:rPr lang="en-US" sz="2800" dirty="0" smtClean="0">
                <a:sym typeface="Symbol" pitchFamily="18" charset="2"/>
              </a:rPr>
              <a:t>2a</a:t>
            </a:r>
            <a:r>
              <a:rPr lang="en-US" sz="2800" baseline="-25000" dirty="0" smtClean="0">
                <a:sym typeface="Symbol" pitchFamily="18" charset="2"/>
              </a:rPr>
              <a:t>n-1</a:t>
            </a:r>
            <a:r>
              <a:rPr lang="en-US" sz="2800" dirty="0" smtClean="0">
                <a:sym typeface="Symbol" pitchFamily="18" charset="2"/>
              </a:rPr>
              <a:t> – a</a:t>
            </a:r>
            <a:r>
              <a:rPr lang="en-US" sz="2800" baseline="-25000" dirty="0" smtClean="0">
                <a:sym typeface="Symbol" pitchFamily="18" charset="2"/>
              </a:rPr>
              <a:t>n-2</a:t>
            </a:r>
            <a:r>
              <a:rPr lang="en-US" sz="2800" dirty="0" smtClean="0">
                <a:sym typeface="Symbol" pitchFamily="18" charset="2"/>
              </a:rPr>
              <a:t> = 2(3(n – 1)) – 3(n – 2) = 3n = a</a:t>
            </a:r>
            <a:r>
              <a:rPr lang="en-US" sz="2800" baseline="-25000" dirty="0" smtClean="0">
                <a:sym typeface="Symbol" pitchFamily="18" charset="2"/>
              </a:rPr>
              <a:t>n</a:t>
            </a:r>
            <a:r>
              <a:rPr lang="en-US" sz="2800" dirty="0" smtClean="0">
                <a:sym typeface="Symbol" pitchFamily="18" charset="2"/>
              </a:rPr>
              <a:t>.</a:t>
            </a:r>
          </a:p>
          <a:p>
            <a:pPr marL="0" indent="0" eaLnBrk="1" hangingPunct="1">
              <a:defRPr/>
            </a:pPr>
            <a:endParaRPr lang="en-US" sz="1600" dirty="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dirty="0" smtClean="0">
                <a:solidFill>
                  <a:srgbClr val="66FF33"/>
                </a:solidFill>
                <a:sym typeface="Symbol" pitchFamily="18" charset="2"/>
              </a:rPr>
              <a:t>Therefore, {a</a:t>
            </a:r>
            <a:r>
              <a:rPr lang="en-US" sz="2800" baseline="-25000" dirty="0" smtClean="0">
                <a:solidFill>
                  <a:srgbClr val="66FF33"/>
                </a:solidFill>
                <a:sym typeface="Symbol" pitchFamily="18" charset="2"/>
              </a:rPr>
              <a:t>n</a:t>
            </a:r>
            <a:r>
              <a:rPr lang="en-US" sz="2800" dirty="0" smtClean="0">
                <a:solidFill>
                  <a:srgbClr val="66FF33"/>
                </a:solidFill>
                <a:sym typeface="Symbol" pitchFamily="18" charset="2"/>
              </a:rPr>
              <a:t>} with a</a:t>
            </a:r>
            <a:r>
              <a:rPr lang="en-US" sz="2800" baseline="-25000" dirty="0" smtClean="0">
                <a:solidFill>
                  <a:srgbClr val="66FF33"/>
                </a:solidFill>
                <a:sym typeface="Symbol" pitchFamily="18" charset="2"/>
              </a:rPr>
              <a:t>n</a:t>
            </a:r>
            <a:r>
              <a:rPr lang="en-US" sz="2800" dirty="0" smtClean="0">
                <a:solidFill>
                  <a:srgbClr val="66FF33"/>
                </a:solidFill>
                <a:sym typeface="Symbol" pitchFamily="18" charset="2"/>
              </a:rPr>
              <a:t>=3n is a solution of the recurrence relation.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3B58C6D8-AAE5-4C98-BDB0-4F671F341DED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5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00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4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4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115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n-ary Relations</a:t>
            </a:r>
            <a:endParaRPr lang="en-CA" sz="3600" smtClean="0"/>
          </a:p>
        </p:txBody>
      </p:sp>
      <p:sp>
        <p:nvSpPr>
          <p:cNvPr id="5560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763000" cy="47244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In order to study an interesting application of relations, namely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databases</a:t>
            </a:r>
            <a:r>
              <a:rPr lang="en-US" sz="2800" dirty="0" smtClean="0">
                <a:sym typeface="Symbol" pitchFamily="18" charset="2"/>
              </a:rPr>
              <a:t>, we first need to generalize the concept of binary relations to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n-</a:t>
            </a:r>
            <a:r>
              <a:rPr lang="en-US" sz="2800" b="1" dirty="0" err="1" smtClean="0">
                <a:solidFill>
                  <a:srgbClr val="00FFFF"/>
                </a:solidFill>
                <a:sym typeface="Symbol" pitchFamily="18" charset="2"/>
              </a:rPr>
              <a:t>ary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 relations</a:t>
            </a:r>
            <a:r>
              <a:rPr lang="en-US" sz="2800" dirty="0" smtClean="0">
                <a:sym typeface="Symbol" pitchFamily="18" charset="2"/>
              </a:rPr>
              <a:t>.</a:t>
            </a:r>
          </a:p>
          <a:p>
            <a:pPr marL="0" indent="0" eaLnBrk="1" hangingPunct="1">
              <a:defRPr/>
            </a:pPr>
            <a:endParaRPr lang="en-US" sz="2800" dirty="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Definition:</a:t>
            </a:r>
            <a:r>
              <a:rPr lang="en-US" sz="2800" dirty="0" smtClean="0">
                <a:sym typeface="Symbol" pitchFamily="18" charset="2"/>
              </a:rPr>
              <a:t> Let A</a:t>
            </a:r>
            <a:r>
              <a:rPr lang="en-US" sz="2800" baseline="-25000" dirty="0" smtClean="0">
                <a:sym typeface="Symbol" pitchFamily="18" charset="2"/>
              </a:rPr>
              <a:t>1</a:t>
            </a:r>
            <a:r>
              <a:rPr lang="en-US" sz="2800" dirty="0" smtClean="0">
                <a:sym typeface="Symbol" pitchFamily="18" charset="2"/>
              </a:rPr>
              <a:t>, A</a:t>
            </a:r>
            <a:r>
              <a:rPr lang="en-US" sz="2800" baseline="-25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, …, A</a:t>
            </a:r>
            <a:r>
              <a:rPr lang="en-US" sz="2800" baseline="-25000" dirty="0" smtClean="0">
                <a:sym typeface="Symbol" pitchFamily="18" charset="2"/>
              </a:rPr>
              <a:t>n</a:t>
            </a:r>
            <a:r>
              <a:rPr lang="en-US" sz="2800" dirty="0" smtClean="0">
                <a:sym typeface="Symbol" pitchFamily="18" charset="2"/>
              </a:rPr>
              <a:t> be sets. An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n-</a:t>
            </a:r>
            <a:r>
              <a:rPr lang="en-US" sz="2800" b="1" dirty="0" err="1" smtClean="0">
                <a:solidFill>
                  <a:srgbClr val="00FFFF"/>
                </a:solidFill>
                <a:sym typeface="Symbol" pitchFamily="18" charset="2"/>
              </a:rPr>
              <a:t>ary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 relation</a:t>
            </a:r>
            <a:r>
              <a:rPr lang="en-US" sz="2800" dirty="0" smtClean="0">
                <a:sym typeface="Symbol" pitchFamily="18" charset="2"/>
              </a:rPr>
              <a:t> on these sets is a subset of A</a:t>
            </a:r>
            <a:r>
              <a:rPr lang="en-US" sz="2800" baseline="-25000" dirty="0" smtClean="0">
                <a:sym typeface="Symbol" pitchFamily="18" charset="2"/>
              </a:rPr>
              <a:t>1</a:t>
            </a:r>
            <a:r>
              <a:rPr lang="en-US" sz="2800" dirty="0" smtClean="0">
                <a:sym typeface="Symbol" pitchFamily="18" charset="2"/>
              </a:rPr>
              <a:t>A</a:t>
            </a:r>
            <a:r>
              <a:rPr lang="en-US" sz="2800" baseline="-25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…A</a:t>
            </a:r>
            <a:r>
              <a:rPr lang="en-US" sz="2800" baseline="-25000" dirty="0" smtClean="0">
                <a:sym typeface="Symbol" pitchFamily="18" charset="2"/>
              </a:rPr>
              <a:t>n</a:t>
            </a:r>
            <a:r>
              <a:rPr lang="en-US" sz="2800" dirty="0" smtClean="0">
                <a:sym typeface="Symbol" pitchFamily="18" charset="2"/>
              </a:rPr>
              <a:t>.</a:t>
            </a:r>
          </a:p>
          <a:p>
            <a:pPr marL="0" indent="0" eaLnBrk="1" hangingPunct="1">
              <a:buNone/>
              <a:defRPr/>
            </a:pPr>
            <a:endParaRPr lang="en-US" sz="2800" dirty="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The sets A</a:t>
            </a:r>
            <a:r>
              <a:rPr lang="en-US" sz="2800" baseline="-25000" dirty="0" smtClean="0">
                <a:sym typeface="Symbol" pitchFamily="18" charset="2"/>
              </a:rPr>
              <a:t>1</a:t>
            </a:r>
            <a:r>
              <a:rPr lang="en-US" sz="2800" dirty="0" smtClean="0">
                <a:sym typeface="Symbol" pitchFamily="18" charset="2"/>
              </a:rPr>
              <a:t>, A</a:t>
            </a:r>
            <a:r>
              <a:rPr lang="en-US" sz="2800" baseline="-25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, …, A</a:t>
            </a:r>
            <a:r>
              <a:rPr lang="en-US" sz="2800" baseline="-25000" dirty="0" smtClean="0">
                <a:sym typeface="Symbol" pitchFamily="18" charset="2"/>
              </a:rPr>
              <a:t>n</a:t>
            </a:r>
            <a:r>
              <a:rPr lang="en-US" sz="2800" dirty="0" smtClean="0">
                <a:sym typeface="Symbol" pitchFamily="18" charset="2"/>
              </a:rPr>
              <a:t> are called the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domains</a:t>
            </a:r>
            <a:r>
              <a:rPr lang="en-US" sz="2800" dirty="0" smtClean="0">
                <a:sym typeface="Symbol" pitchFamily="18" charset="2"/>
              </a:rPr>
              <a:t>        of the relation, and n is called its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degree</a:t>
            </a:r>
            <a:r>
              <a:rPr lang="en-US" sz="2800" dirty="0" smtClean="0">
                <a:sym typeface="Symbol" pitchFamily="18" charset="2"/>
              </a:rPr>
              <a:t>.</a:t>
            </a:r>
          </a:p>
          <a:p>
            <a:pPr marL="0" indent="0" eaLnBrk="1" hangingPunct="1">
              <a:defRPr/>
            </a:pPr>
            <a:endParaRPr lang="en-US" sz="2800" dirty="0" smtClean="0">
              <a:sym typeface="Symbol" pitchFamily="18" charset="2"/>
            </a:endParaRP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9pPr>
          </a:lstStyle>
          <a:p>
            <a:pPr eaLnBrk="1" hangingPunct="1"/>
            <a:fld id="{9D44BFB3-6877-415C-A230-5B4EC3F57D9F}" type="slidenum">
              <a:rPr lang="en-CA" altLang="en-US" sz="1400">
                <a:solidFill>
                  <a:srgbClr val="00CCFF"/>
                </a:solidFill>
                <a:latin typeface="Times New Roman" panose="02020603050405020304" pitchFamily="18" charset="0"/>
              </a:rPr>
              <a:pPr eaLnBrk="1" hangingPunct="1"/>
              <a:t>50</a:t>
            </a:fld>
            <a:endParaRPr lang="en-CA" altLang="en-US" sz="1400">
              <a:solidFill>
                <a:srgbClr val="00CC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30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6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6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6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6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6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6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035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n-ary Relations</a:t>
            </a:r>
            <a:endParaRPr lang="en-CA" sz="3600" smtClean="0"/>
          </a:p>
        </p:txBody>
      </p:sp>
      <p:sp>
        <p:nvSpPr>
          <p:cNvPr id="55705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8763000" cy="5181600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ct val="20000"/>
              </a:spcAft>
              <a:defRPr/>
            </a:pP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Example:</a:t>
            </a:r>
            <a:r>
              <a:rPr lang="en-US" sz="2800" smtClean="0">
                <a:sym typeface="Symbol" pitchFamily="18" charset="2"/>
              </a:rPr>
              <a:t> </a:t>
            </a:r>
          </a:p>
          <a:p>
            <a:pPr marL="0" indent="0">
              <a:spcBef>
                <a:spcPct val="0"/>
              </a:spcBef>
              <a:spcAft>
                <a:spcPct val="20000"/>
              </a:spcAft>
              <a:defRPr/>
            </a:pPr>
            <a:r>
              <a:rPr lang="en-US" sz="2800" smtClean="0">
                <a:sym typeface="Symbol" pitchFamily="18" charset="2"/>
              </a:rPr>
              <a:t>Let R = {(a, b, c) | a = 2b  b = 2c with a, b, c</a:t>
            </a:r>
            <a:r>
              <a:rPr lang="en-US" sz="2800" b="1" smtClean="0">
                <a:sym typeface="Symbol" pitchFamily="18" charset="2"/>
              </a:rPr>
              <a:t>Z</a:t>
            </a:r>
            <a:r>
              <a:rPr lang="en-US" sz="2800" smtClean="0">
                <a:sym typeface="Symbol" pitchFamily="18" charset="2"/>
              </a:rPr>
              <a:t>}</a:t>
            </a:r>
          </a:p>
          <a:p>
            <a:pPr marL="0" indent="0">
              <a:spcBef>
                <a:spcPct val="0"/>
              </a:spcBef>
              <a:spcAft>
                <a:spcPct val="20000"/>
              </a:spcAft>
              <a:defRPr/>
            </a:pPr>
            <a:r>
              <a:rPr lang="en-US" sz="2800" smtClean="0">
                <a:solidFill>
                  <a:srgbClr val="00FFFF"/>
                </a:solidFill>
                <a:sym typeface="Symbol" pitchFamily="18" charset="2"/>
              </a:rPr>
              <a:t>What is the degree of R?</a:t>
            </a:r>
          </a:p>
          <a:p>
            <a:pPr marL="0" indent="0">
              <a:spcBef>
                <a:spcPct val="0"/>
              </a:spcBef>
              <a:spcAft>
                <a:spcPct val="20000"/>
              </a:spcAft>
              <a:defRPr/>
            </a:pPr>
            <a:r>
              <a:rPr lang="en-US" sz="2800" smtClean="0">
                <a:sym typeface="Symbol" pitchFamily="18" charset="2"/>
              </a:rPr>
              <a:t>The degree of R is 3, so its elements are triples.</a:t>
            </a:r>
          </a:p>
          <a:p>
            <a:pPr marL="0" indent="0">
              <a:spcBef>
                <a:spcPct val="0"/>
              </a:spcBef>
              <a:spcAft>
                <a:spcPct val="20000"/>
              </a:spcAft>
              <a:defRPr/>
            </a:pPr>
            <a:r>
              <a:rPr lang="en-US" sz="2800" smtClean="0">
                <a:solidFill>
                  <a:srgbClr val="00FFFF"/>
                </a:solidFill>
                <a:sym typeface="Symbol" pitchFamily="18" charset="2"/>
              </a:rPr>
              <a:t>What are its domains?</a:t>
            </a:r>
          </a:p>
          <a:p>
            <a:pPr marL="0" indent="0">
              <a:spcBef>
                <a:spcPct val="0"/>
              </a:spcBef>
              <a:spcAft>
                <a:spcPct val="20000"/>
              </a:spcAft>
              <a:defRPr/>
            </a:pPr>
            <a:r>
              <a:rPr lang="en-US" sz="2800" smtClean="0">
                <a:sym typeface="Symbol" pitchFamily="18" charset="2"/>
              </a:rPr>
              <a:t>Its domains are all equal to the set of integers.</a:t>
            </a:r>
          </a:p>
          <a:p>
            <a:pPr marL="0" indent="0">
              <a:spcBef>
                <a:spcPct val="0"/>
              </a:spcBef>
              <a:spcAft>
                <a:spcPct val="20000"/>
              </a:spcAft>
              <a:defRPr/>
            </a:pPr>
            <a:r>
              <a:rPr lang="en-US" sz="2800" smtClean="0">
                <a:solidFill>
                  <a:srgbClr val="00FFFF"/>
                </a:solidFill>
                <a:sym typeface="Symbol" pitchFamily="18" charset="2"/>
              </a:rPr>
              <a:t>Is (2, 4, 8) in R?</a:t>
            </a:r>
          </a:p>
          <a:p>
            <a:pPr marL="0" indent="0">
              <a:spcBef>
                <a:spcPct val="0"/>
              </a:spcBef>
              <a:spcAft>
                <a:spcPct val="20000"/>
              </a:spcAft>
              <a:defRPr/>
            </a:pPr>
            <a:r>
              <a:rPr lang="en-US" sz="2800" smtClean="0">
                <a:solidFill>
                  <a:srgbClr val="FF3300"/>
                </a:solidFill>
                <a:sym typeface="Symbol" pitchFamily="18" charset="2"/>
              </a:rPr>
              <a:t>No.</a:t>
            </a:r>
          </a:p>
          <a:p>
            <a:pPr marL="0" indent="0">
              <a:spcBef>
                <a:spcPct val="0"/>
              </a:spcBef>
              <a:spcAft>
                <a:spcPct val="20000"/>
              </a:spcAft>
              <a:defRPr/>
            </a:pPr>
            <a:r>
              <a:rPr lang="en-US" sz="2800" smtClean="0">
                <a:solidFill>
                  <a:srgbClr val="00FFFF"/>
                </a:solidFill>
                <a:sym typeface="Symbol" pitchFamily="18" charset="2"/>
              </a:rPr>
              <a:t>Is (4, 2, 1) in R?</a:t>
            </a:r>
          </a:p>
          <a:p>
            <a:pPr marL="0" indent="0">
              <a:spcBef>
                <a:spcPct val="0"/>
              </a:spcBef>
              <a:spcAft>
                <a:spcPct val="20000"/>
              </a:spcAft>
              <a:defRPr/>
            </a:pPr>
            <a:r>
              <a:rPr lang="en-US" sz="2800" smtClean="0">
                <a:solidFill>
                  <a:srgbClr val="66FF33"/>
                </a:solidFill>
                <a:sym typeface="Symbol" pitchFamily="18" charset="2"/>
              </a:rPr>
              <a:t>Yes.</a:t>
            </a: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9pPr>
          </a:lstStyle>
          <a:p>
            <a:pPr eaLnBrk="1" hangingPunct="1"/>
            <a:fld id="{149A3156-B283-46C8-BA11-3178F83B9150}" type="slidenum">
              <a:rPr lang="en-CA" altLang="en-US" sz="1400">
                <a:solidFill>
                  <a:srgbClr val="00CCFF"/>
                </a:solidFill>
                <a:latin typeface="Times New Roman" panose="02020603050405020304" pitchFamily="18" charset="0"/>
              </a:rPr>
              <a:pPr eaLnBrk="1" hangingPunct="1"/>
              <a:t>51</a:t>
            </a:fld>
            <a:endParaRPr lang="en-CA" altLang="en-US" sz="1400">
              <a:solidFill>
                <a:srgbClr val="00CC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68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7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7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7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7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7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7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7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7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7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7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7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7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7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7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7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7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7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7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7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7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059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Databases and Relations</a:t>
            </a:r>
            <a:endParaRPr lang="en-CA" sz="3600" smtClean="0"/>
          </a:p>
        </p:txBody>
      </p:sp>
      <p:sp>
        <p:nvSpPr>
          <p:cNvPr id="5580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763000" cy="4648200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ct val="20000"/>
              </a:spcAft>
              <a:defRPr/>
            </a:pPr>
            <a:r>
              <a:rPr lang="en-US" sz="2800" dirty="0" smtClean="0">
                <a:sym typeface="Symbol" pitchFamily="18" charset="2"/>
              </a:rPr>
              <a:t>Let us take a look at a type of database representation that is based on relations,           namely the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 relational data model.</a:t>
            </a:r>
          </a:p>
          <a:p>
            <a:pPr marL="0" indent="0">
              <a:spcBef>
                <a:spcPct val="0"/>
              </a:spcBef>
              <a:spcAft>
                <a:spcPct val="20000"/>
              </a:spcAft>
              <a:defRPr/>
            </a:pPr>
            <a:endParaRPr lang="en-US" sz="1600" b="1" dirty="0" smtClean="0">
              <a:solidFill>
                <a:srgbClr val="00FFFF"/>
              </a:solidFill>
              <a:sym typeface="Symbol" pitchFamily="18" charset="2"/>
            </a:endParaRPr>
          </a:p>
          <a:p>
            <a:pPr marL="0" indent="0">
              <a:spcBef>
                <a:spcPct val="0"/>
              </a:spcBef>
              <a:spcAft>
                <a:spcPct val="20000"/>
              </a:spcAft>
              <a:defRPr/>
            </a:pPr>
            <a:r>
              <a:rPr lang="en-US" sz="2800" dirty="0" smtClean="0">
                <a:sym typeface="Symbol" pitchFamily="18" charset="2"/>
              </a:rPr>
              <a:t>A database consists of n-tuples called          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records</a:t>
            </a:r>
            <a:r>
              <a:rPr lang="en-US" sz="2800" dirty="0" smtClean="0">
                <a:sym typeface="Symbol" pitchFamily="18" charset="2"/>
              </a:rPr>
              <a:t>, which are made up of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fields</a:t>
            </a:r>
            <a:r>
              <a:rPr lang="en-US" sz="2800" dirty="0" smtClean="0">
                <a:sym typeface="Symbol" pitchFamily="18" charset="2"/>
              </a:rPr>
              <a:t>.</a:t>
            </a:r>
          </a:p>
          <a:p>
            <a:pPr marL="0" indent="0">
              <a:spcBef>
                <a:spcPct val="0"/>
              </a:spcBef>
              <a:spcAft>
                <a:spcPct val="20000"/>
              </a:spcAft>
              <a:defRPr/>
            </a:pPr>
            <a:endParaRPr lang="en-US" sz="1600" dirty="0" smtClean="0">
              <a:sym typeface="Symbol" pitchFamily="18" charset="2"/>
            </a:endParaRPr>
          </a:p>
          <a:p>
            <a:pPr marL="0" indent="0">
              <a:spcBef>
                <a:spcPct val="0"/>
              </a:spcBef>
              <a:spcAft>
                <a:spcPct val="20000"/>
              </a:spcAft>
              <a:defRPr/>
            </a:pPr>
            <a:r>
              <a:rPr lang="en-US" sz="2800" dirty="0" smtClean="0">
                <a:sym typeface="Symbol" pitchFamily="18" charset="2"/>
              </a:rPr>
              <a:t>These fields are the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entries</a:t>
            </a:r>
            <a:r>
              <a:rPr lang="en-US" sz="2800" dirty="0" smtClean="0">
                <a:sym typeface="Symbol" pitchFamily="18" charset="2"/>
              </a:rPr>
              <a:t> of the n-tuples.</a:t>
            </a:r>
          </a:p>
          <a:p>
            <a:pPr marL="0" indent="0">
              <a:spcBef>
                <a:spcPct val="0"/>
              </a:spcBef>
              <a:spcAft>
                <a:spcPct val="20000"/>
              </a:spcAft>
              <a:defRPr/>
            </a:pPr>
            <a:endParaRPr lang="en-US" sz="1600" dirty="0" smtClean="0">
              <a:sym typeface="Symbol" pitchFamily="18" charset="2"/>
            </a:endParaRPr>
          </a:p>
          <a:p>
            <a:pPr marL="0" indent="0">
              <a:spcBef>
                <a:spcPct val="0"/>
              </a:spcBef>
              <a:spcAft>
                <a:spcPct val="20000"/>
              </a:spcAft>
              <a:defRPr/>
            </a:pPr>
            <a:r>
              <a:rPr lang="en-US" sz="2800" dirty="0" smtClean="0">
                <a:sym typeface="Symbol" pitchFamily="18" charset="2"/>
              </a:rPr>
              <a:t>The relational data model represents a database    as an n-</a:t>
            </a:r>
            <a:r>
              <a:rPr lang="en-US" sz="2800" dirty="0" err="1" smtClean="0">
                <a:sym typeface="Symbol" pitchFamily="18" charset="2"/>
              </a:rPr>
              <a:t>ary</a:t>
            </a:r>
            <a:r>
              <a:rPr lang="en-US" sz="2800" dirty="0" smtClean="0">
                <a:sym typeface="Symbol" pitchFamily="18" charset="2"/>
              </a:rPr>
              <a:t> relation, that is, a set of records.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9pPr>
          </a:lstStyle>
          <a:p>
            <a:pPr eaLnBrk="1" hangingPunct="1"/>
            <a:fld id="{A3AFD725-F001-4374-9B64-9544DEAC7D93}" type="slidenum">
              <a:rPr lang="en-CA" altLang="en-US" sz="1400">
                <a:solidFill>
                  <a:srgbClr val="00CCFF"/>
                </a:solidFill>
                <a:latin typeface="Times New Roman" panose="02020603050405020304" pitchFamily="18" charset="0"/>
              </a:rPr>
              <a:pPr eaLnBrk="1" hangingPunct="1"/>
              <a:t>52</a:t>
            </a:fld>
            <a:endParaRPr lang="en-CA" altLang="en-US" sz="1400">
              <a:solidFill>
                <a:srgbClr val="00CC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62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8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8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8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8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8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8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8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8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8083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Databases and Relations</a:t>
            </a:r>
            <a:endParaRPr lang="en-CA" sz="3600" smtClean="0"/>
          </a:p>
        </p:txBody>
      </p:sp>
      <p:sp>
        <p:nvSpPr>
          <p:cNvPr id="55910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8915400" cy="5334000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ct val="20000"/>
              </a:spcAft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Example:</a:t>
            </a:r>
            <a:r>
              <a:rPr lang="en-US" sz="2800" dirty="0" smtClean="0">
                <a:sym typeface="Symbol" pitchFamily="18" charset="2"/>
              </a:rPr>
              <a:t> Consider a database of students, whose records are represented as 4-tuples with the fields </a:t>
            </a:r>
            <a:r>
              <a:rPr lang="en-US" sz="2800" b="1" dirty="0" smtClean="0">
                <a:solidFill>
                  <a:srgbClr val="66FF33"/>
                </a:solidFill>
                <a:sym typeface="Symbol" pitchFamily="18" charset="2"/>
              </a:rPr>
              <a:t>Student Name</a:t>
            </a:r>
            <a:r>
              <a:rPr lang="en-US" sz="2800" dirty="0" smtClean="0">
                <a:sym typeface="Symbol" pitchFamily="18" charset="2"/>
              </a:rPr>
              <a:t>, </a:t>
            </a:r>
            <a:r>
              <a:rPr lang="en-US" sz="2800" b="1" dirty="0" smtClean="0">
                <a:solidFill>
                  <a:srgbClr val="66FF33"/>
                </a:solidFill>
                <a:sym typeface="Symbol" pitchFamily="18" charset="2"/>
              </a:rPr>
              <a:t>ID Number</a:t>
            </a:r>
            <a:r>
              <a:rPr lang="en-US" sz="2800" dirty="0" smtClean="0">
                <a:sym typeface="Symbol" pitchFamily="18" charset="2"/>
              </a:rPr>
              <a:t>, </a:t>
            </a:r>
            <a:r>
              <a:rPr lang="en-US" sz="2800" b="1" dirty="0" smtClean="0">
                <a:solidFill>
                  <a:srgbClr val="66FF33"/>
                </a:solidFill>
                <a:sym typeface="Symbol" pitchFamily="18" charset="2"/>
              </a:rPr>
              <a:t>Major</a:t>
            </a:r>
            <a:r>
              <a:rPr lang="en-US" sz="2800" dirty="0" smtClean="0">
                <a:sym typeface="Symbol" pitchFamily="18" charset="2"/>
              </a:rPr>
              <a:t>, and </a:t>
            </a:r>
            <a:r>
              <a:rPr lang="en-US" sz="2800" b="1" dirty="0" smtClean="0">
                <a:solidFill>
                  <a:srgbClr val="66FF33"/>
                </a:solidFill>
                <a:sym typeface="Symbol" pitchFamily="18" charset="2"/>
              </a:rPr>
              <a:t>GPA</a:t>
            </a:r>
            <a:r>
              <a:rPr lang="en-US" sz="2800" dirty="0" smtClean="0">
                <a:sym typeface="Symbol" pitchFamily="18" charset="2"/>
              </a:rPr>
              <a:t>:</a:t>
            </a:r>
          </a:p>
          <a:p>
            <a:pPr marL="0" indent="0">
              <a:spcBef>
                <a:spcPct val="0"/>
              </a:spcBef>
              <a:spcAft>
                <a:spcPct val="20000"/>
              </a:spcAft>
              <a:defRPr/>
            </a:pPr>
            <a:endParaRPr lang="en-US" sz="800" dirty="0" smtClean="0">
              <a:sym typeface="Symbol" pitchFamily="18" charset="2"/>
            </a:endParaRPr>
          </a:p>
          <a:p>
            <a:pPr marL="0" indent="0">
              <a:spcBef>
                <a:spcPct val="0"/>
              </a:spcBef>
              <a:spcAft>
                <a:spcPct val="20000"/>
              </a:spcAft>
              <a:defRPr/>
            </a:pPr>
            <a:r>
              <a:rPr lang="en-US" sz="2800" dirty="0" smtClean="0">
                <a:sym typeface="Symbol" pitchFamily="18" charset="2"/>
              </a:rPr>
              <a:t>R = {(Ackermann, 00231455, CS, 3.88),</a:t>
            </a:r>
            <a:br>
              <a:rPr lang="en-US" sz="2800" dirty="0" smtClean="0">
                <a:sym typeface="Symbol" pitchFamily="18" charset="2"/>
              </a:rPr>
            </a:br>
            <a:r>
              <a:rPr lang="en-US" sz="2800" dirty="0" smtClean="0">
                <a:sym typeface="Symbol" pitchFamily="18" charset="2"/>
              </a:rPr>
              <a:t>       (Adams, 00888323, Physics, 3.45),</a:t>
            </a:r>
            <a:br>
              <a:rPr lang="en-US" sz="2800" dirty="0" smtClean="0">
                <a:sym typeface="Symbol" pitchFamily="18" charset="2"/>
              </a:rPr>
            </a:br>
            <a:r>
              <a:rPr lang="en-US" sz="2800" dirty="0" smtClean="0">
                <a:sym typeface="Symbol" pitchFamily="18" charset="2"/>
              </a:rPr>
              <a:t>       (Chou, 00102147, CS, 3.79),</a:t>
            </a:r>
            <a:br>
              <a:rPr lang="en-US" sz="2800" dirty="0" smtClean="0">
                <a:sym typeface="Symbol" pitchFamily="18" charset="2"/>
              </a:rPr>
            </a:br>
            <a:r>
              <a:rPr lang="en-US" sz="2800" dirty="0" smtClean="0">
                <a:sym typeface="Symbol" pitchFamily="18" charset="2"/>
              </a:rPr>
              <a:t>       (</a:t>
            </a:r>
            <a:r>
              <a:rPr lang="en-US" sz="2800" dirty="0" err="1" smtClean="0">
                <a:sym typeface="Symbol" pitchFamily="18" charset="2"/>
              </a:rPr>
              <a:t>Goodfriend</a:t>
            </a:r>
            <a:r>
              <a:rPr lang="en-US" sz="2800" dirty="0" smtClean="0">
                <a:sym typeface="Symbol" pitchFamily="18" charset="2"/>
              </a:rPr>
              <a:t>, 00453876, Math, 3.45),</a:t>
            </a:r>
            <a:br>
              <a:rPr lang="en-US" sz="2800" dirty="0" smtClean="0">
                <a:sym typeface="Symbol" pitchFamily="18" charset="2"/>
              </a:rPr>
            </a:br>
            <a:r>
              <a:rPr lang="en-US" sz="2800" dirty="0" smtClean="0">
                <a:sym typeface="Symbol" pitchFamily="18" charset="2"/>
              </a:rPr>
              <a:t>       (</a:t>
            </a:r>
            <a:r>
              <a:rPr lang="en-US" sz="2800" dirty="0" err="1" smtClean="0">
                <a:sym typeface="Symbol" pitchFamily="18" charset="2"/>
              </a:rPr>
              <a:t>Rao</a:t>
            </a:r>
            <a:r>
              <a:rPr lang="en-US" sz="2800" dirty="0" smtClean="0">
                <a:sym typeface="Symbol" pitchFamily="18" charset="2"/>
              </a:rPr>
              <a:t>, 00678543, Math, 3.90),</a:t>
            </a:r>
            <a:br>
              <a:rPr lang="en-US" sz="2800" dirty="0" smtClean="0">
                <a:sym typeface="Symbol" pitchFamily="18" charset="2"/>
              </a:rPr>
            </a:br>
            <a:r>
              <a:rPr lang="en-US" sz="2800" dirty="0" smtClean="0">
                <a:sym typeface="Symbol" pitchFamily="18" charset="2"/>
              </a:rPr>
              <a:t>       (Stevens, 00786576, Psych, 2.99)}</a:t>
            </a:r>
          </a:p>
          <a:p>
            <a:pPr marL="0" indent="0">
              <a:spcBef>
                <a:spcPct val="0"/>
              </a:spcBef>
              <a:spcAft>
                <a:spcPct val="20000"/>
              </a:spcAft>
              <a:defRPr/>
            </a:pPr>
            <a:endParaRPr lang="en-US" sz="800" dirty="0" smtClean="0">
              <a:sym typeface="Symbol" pitchFamily="18" charset="2"/>
            </a:endParaRPr>
          </a:p>
          <a:p>
            <a:pPr marL="0" indent="0">
              <a:spcBef>
                <a:spcPct val="0"/>
              </a:spcBef>
              <a:spcAft>
                <a:spcPct val="20000"/>
              </a:spcAft>
              <a:defRPr/>
            </a:pPr>
            <a:r>
              <a:rPr lang="en-US" sz="2800" dirty="0" smtClean="0">
                <a:sym typeface="Symbol" pitchFamily="18" charset="2"/>
              </a:rPr>
              <a:t>Relations that represent databases are also called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tables</a:t>
            </a:r>
            <a:r>
              <a:rPr lang="en-US" sz="2800" dirty="0" smtClean="0">
                <a:sym typeface="Symbol" pitchFamily="18" charset="2"/>
              </a:rPr>
              <a:t>, since they are often displayed as tables.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9pPr>
          </a:lstStyle>
          <a:p>
            <a:pPr eaLnBrk="1" hangingPunct="1"/>
            <a:fld id="{B5A2B609-0AB2-4238-94DC-88067C472744}" type="slidenum">
              <a:rPr lang="en-CA" altLang="en-US" sz="1400">
                <a:solidFill>
                  <a:srgbClr val="00CCFF"/>
                </a:solidFill>
                <a:latin typeface="Times New Roman" panose="02020603050405020304" pitchFamily="18" charset="0"/>
              </a:rPr>
              <a:pPr eaLnBrk="1" hangingPunct="1"/>
              <a:t>53</a:t>
            </a:fld>
            <a:endParaRPr lang="en-CA" altLang="en-US" sz="1400">
              <a:solidFill>
                <a:srgbClr val="00CC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64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9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9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9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9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9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9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9107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Databases and Relations</a:t>
            </a:r>
            <a:endParaRPr lang="en-CA" sz="3600" smtClean="0"/>
          </a:p>
        </p:txBody>
      </p:sp>
      <p:sp>
        <p:nvSpPr>
          <p:cNvPr id="5601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85800"/>
            <a:ext cx="8763000" cy="579120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/>
            </a:pPr>
            <a:r>
              <a:rPr lang="en-US" sz="2800" dirty="0" smtClean="0">
                <a:sym typeface="Symbol" pitchFamily="18" charset="2"/>
              </a:rPr>
              <a:t>A domain of an n-</a:t>
            </a:r>
            <a:r>
              <a:rPr lang="en-US" sz="2800" dirty="0" err="1" smtClean="0">
                <a:sym typeface="Symbol" pitchFamily="18" charset="2"/>
              </a:rPr>
              <a:t>ary</a:t>
            </a:r>
            <a:r>
              <a:rPr lang="en-US" sz="2800" dirty="0" smtClean="0">
                <a:sym typeface="Symbol" pitchFamily="18" charset="2"/>
              </a:rPr>
              <a:t> relation is called a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primary key</a:t>
            </a:r>
            <a:r>
              <a:rPr lang="en-US" sz="2800" dirty="0" smtClean="0">
                <a:sym typeface="Symbol" pitchFamily="18" charset="2"/>
              </a:rPr>
              <a:t> if the n-tuples are uniquely determined by their values from this domain.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/>
            </a:pPr>
            <a:r>
              <a:rPr lang="en-US" sz="2800" dirty="0" smtClean="0">
                <a:sym typeface="Symbol" pitchFamily="18" charset="2"/>
              </a:rPr>
              <a:t>This means that no two records have the same value from the same primary key.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/>
            </a:pPr>
            <a:endParaRPr lang="en-US" sz="900" dirty="0" smtClean="0">
              <a:sym typeface="Symbol" pitchFamily="18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/>
            </a:pPr>
            <a:r>
              <a:rPr lang="en-US" sz="2800" dirty="0" smtClean="0">
                <a:sym typeface="Symbol" pitchFamily="18" charset="2"/>
              </a:rPr>
              <a:t>In our example, which of the fields </a:t>
            </a:r>
            <a:r>
              <a:rPr lang="en-US" sz="2800" b="1" dirty="0" smtClean="0">
                <a:solidFill>
                  <a:srgbClr val="66FF33"/>
                </a:solidFill>
                <a:sym typeface="Symbol" pitchFamily="18" charset="2"/>
              </a:rPr>
              <a:t>Student Name</a:t>
            </a:r>
            <a:r>
              <a:rPr lang="en-US" sz="2800" dirty="0" smtClean="0">
                <a:sym typeface="Symbol" pitchFamily="18" charset="2"/>
              </a:rPr>
              <a:t>, </a:t>
            </a:r>
            <a:r>
              <a:rPr lang="en-US" sz="2800" b="1" dirty="0" smtClean="0">
                <a:solidFill>
                  <a:srgbClr val="66FF33"/>
                </a:solidFill>
                <a:sym typeface="Symbol" pitchFamily="18" charset="2"/>
              </a:rPr>
              <a:t>ID Number</a:t>
            </a:r>
            <a:r>
              <a:rPr lang="en-US" sz="2800" dirty="0" smtClean="0">
                <a:sym typeface="Symbol" pitchFamily="18" charset="2"/>
              </a:rPr>
              <a:t>, </a:t>
            </a:r>
            <a:r>
              <a:rPr lang="en-US" sz="2800" b="1" dirty="0" smtClean="0">
                <a:solidFill>
                  <a:srgbClr val="66FF33"/>
                </a:solidFill>
                <a:sym typeface="Symbol" pitchFamily="18" charset="2"/>
              </a:rPr>
              <a:t>Major</a:t>
            </a:r>
            <a:r>
              <a:rPr lang="en-US" sz="2800" dirty="0" smtClean="0">
                <a:sym typeface="Symbol" pitchFamily="18" charset="2"/>
              </a:rPr>
              <a:t>, and </a:t>
            </a:r>
            <a:r>
              <a:rPr lang="en-US" sz="2800" b="1" dirty="0" smtClean="0">
                <a:solidFill>
                  <a:srgbClr val="66FF33"/>
                </a:solidFill>
                <a:sym typeface="Symbol" pitchFamily="18" charset="2"/>
              </a:rPr>
              <a:t>GPA</a:t>
            </a:r>
            <a:r>
              <a:rPr lang="en-US" sz="2800" dirty="0" smtClean="0">
                <a:sym typeface="Symbol" pitchFamily="18" charset="2"/>
              </a:rPr>
              <a:t> are primary keys?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/>
            </a:pPr>
            <a:endParaRPr lang="en-US" sz="900" dirty="0" smtClean="0">
              <a:sym typeface="Symbol" pitchFamily="18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/>
            </a:pPr>
            <a:r>
              <a:rPr lang="en-US" sz="2800" b="1" dirty="0" smtClean="0">
                <a:solidFill>
                  <a:srgbClr val="66FF33"/>
                </a:solidFill>
                <a:sym typeface="Symbol" pitchFamily="18" charset="2"/>
              </a:rPr>
              <a:t>Student Name</a:t>
            </a:r>
            <a:r>
              <a:rPr lang="en-US" sz="2800" dirty="0" smtClean="0">
                <a:sym typeface="Symbol" pitchFamily="18" charset="2"/>
              </a:rPr>
              <a:t> and </a:t>
            </a:r>
            <a:r>
              <a:rPr lang="en-US" sz="2800" b="1" dirty="0" smtClean="0">
                <a:solidFill>
                  <a:srgbClr val="66FF33"/>
                </a:solidFill>
                <a:sym typeface="Symbol" pitchFamily="18" charset="2"/>
              </a:rPr>
              <a:t>ID Number</a:t>
            </a:r>
            <a:r>
              <a:rPr lang="en-US" sz="2800" dirty="0" smtClean="0">
                <a:sym typeface="Symbol" pitchFamily="18" charset="2"/>
              </a:rPr>
              <a:t> are primary keys, because no two students have identical values in these fields.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/>
            </a:pPr>
            <a:endParaRPr lang="en-US" sz="900" dirty="0" smtClean="0">
              <a:sym typeface="Symbol" pitchFamily="18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/>
            </a:pPr>
            <a:r>
              <a:rPr lang="en-US" sz="2800" dirty="0" smtClean="0">
                <a:sym typeface="Symbol" pitchFamily="18" charset="2"/>
              </a:rPr>
              <a:t>In a real student database, only </a:t>
            </a:r>
            <a:r>
              <a:rPr lang="en-US" sz="2800" b="1" dirty="0" smtClean="0">
                <a:solidFill>
                  <a:srgbClr val="66FF33"/>
                </a:solidFill>
                <a:sym typeface="Symbol" pitchFamily="18" charset="2"/>
              </a:rPr>
              <a:t>ID Number</a:t>
            </a:r>
            <a:r>
              <a:rPr lang="en-US" sz="2800" dirty="0" smtClean="0">
                <a:sym typeface="Symbol" pitchFamily="18" charset="2"/>
              </a:rPr>
              <a:t>      would be a primary key.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9pPr>
          </a:lstStyle>
          <a:p>
            <a:pPr eaLnBrk="1" hangingPunct="1"/>
            <a:fld id="{EC88BC69-9224-4E38-B42C-21B09F1903CB}" type="slidenum">
              <a:rPr lang="en-CA" altLang="en-US" sz="1400">
                <a:solidFill>
                  <a:srgbClr val="00CCFF"/>
                </a:solidFill>
                <a:latin typeface="Times New Roman" panose="02020603050405020304" pitchFamily="18" charset="0"/>
              </a:rPr>
              <a:pPr eaLnBrk="1" hangingPunct="1"/>
              <a:t>54</a:t>
            </a:fld>
            <a:endParaRPr lang="en-CA" altLang="en-US" sz="1400">
              <a:solidFill>
                <a:srgbClr val="00CC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53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0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0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0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0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0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0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0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0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0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0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0131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Databases and Relations</a:t>
            </a:r>
            <a:endParaRPr lang="en-CA" sz="3600" smtClean="0"/>
          </a:p>
        </p:txBody>
      </p:sp>
      <p:sp>
        <p:nvSpPr>
          <p:cNvPr id="56115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8763000" cy="5791200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ct val="20000"/>
              </a:spcAft>
              <a:defRPr/>
            </a:pPr>
            <a:r>
              <a:rPr lang="en-US" sz="2800" dirty="0" smtClean="0">
                <a:sym typeface="Symbol" pitchFamily="18" charset="2"/>
              </a:rPr>
              <a:t>In a database, a primary key should remain a primary key even if new records are added.</a:t>
            </a:r>
          </a:p>
          <a:p>
            <a:pPr marL="0" indent="0">
              <a:spcBef>
                <a:spcPct val="0"/>
              </a:spcBef>
              <a:spcAft>
                <a:spcPct val="20000"/>
              </a:spcAft>
              <a:defRPr/>
            </a:pPr>
            <a:r>
              <a:rPr lang="en-US" sz="2800" dirty="0" smtClean="0">
                <a:sym typeface="Symbol" pitchFamily="18" charset="2"/>
              </a:rPr>
              <a:t>Therefore, we should use a primary key of the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intension </a:t>
            </a:r>
            <a:r>
              <a:rPr lang="en-US" sz="2800" dirty="0" smtClean="0">
                <a:sym typeface="Symbol" pitchFamily="18" charset="2"/>
              </a:rPr>
              <a:t>of the database, containing all the n-tuples that can ever be included in our database.</a:t>
            </a:r>
          </a:p>
          <a:p>
            <a:pPr marL="0" indent="0">
              <a:spcBef>
                <a:spcPct val="0"/>
              </a:spcBef>
              <a:spcAft>
                <a:spcPct val="20000"/>
              </a:spcAft>
              <a:defRPr/>
            </a:pPr>
            <a:endParaRPr lang="en-US" sz="2800" dirty="0" smtClean="0">
              <a:sym typeface="Symbol" pitchFamily="18" charset="2"/>
            </a:endParaRPr>
          </a:p>
          <a:p>
            <a:pPr marL="0" indent="0">
              <a:spcBef>
                <a:spcPct val="0"/>
              </a:spcBef>
              <a:spcAft>
                <a:spcPct val="20000"/>
              </a:spcAft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Combinations of domains</a:t>
            </a:r>
            <a:r>
              <a:rPr lang="en-US" sz="2800" dirty="0" smtClean="0">
                <a:sym typeface="Symbol" pitchFamily="18" charset="2"/>
              </a:rPr>
              <a:t> can also uniquely identify n-tuples in an n-</a:t>
            </a:r>
            <a:r>
              <a:rPr lang="en-US" sz="2800" dirty="0" err="1" smtClean="0">
                <a:sym typeface="Symbol" pitchFamily="18" charset="2"/>
              </a:rPr>
              <a:t>ary</a:t>
            </a:r>
            <a:r>
              <a:rPr lang="en-US" sz="2800" dirty="0" smtClean="0">
                <a:sym typeface="Symbol" pitchFamily="18" charset="2"/>
              </a:rPr>
              <a:t> relation.</a:t>
            </a:r>
          </a:p>
          <a:p>
            <a:pPr marL="0" indent="0">
              <a:spcBef>
                <a:spcPct val="0"/>
              </a:spcBef>
              <a:spcAft>
                <a:spcPct val="20000"/>
              </a:spcAft>
              <a:defRPr/>
            </a:pPr>
            <a:r>
              <a:rPr lang="en-US" sz="2800" dirty="0" smtClean="0">
                <a:sym typeface="Symbol" pitchFamily="18" charset="2"/>
              </a:rPr>
              <a:t>When the values of a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set of domains</a:t>
            </a:r>
            <a:r>
              <a:rPr lang="en-US" sz="2800" dirty="0" smtClean="0">
                <a:sym typeface="Symbol" pitchFamily="18" charset="2"/>
              </a:rPr>
              <a:t> determine    an n-tuple in a relation, the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Cartesian product</a:t>
            </a:r>
            <a:r>
              <a:rPr lang="en-US" sz="2800" dirty="0" smtClean="0">
                <a:sym typeface="Symbol" pitchFamily="18" charset="2"/>
              </a:rPr>
              <a:t>          of these domains is called a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composite key</a:t>
            </a:r>
            <a:r>
              <a:rPr lang="en-US" sz="2800" dirty="0" smtClean="0">
                <a:sym typeface="Symbol" pitchFamily="18" charset="2"/>
              </a:rPr>
              <a:t>.</a:t>
            </a:r>
          </a:p>
          <a:p>
            <a:pPr marL="0" indent="0">
              <a:spcBef>
                <a:spcPct val="0"/>
              </a:spcBef>
              <a:spcAft>
                <a:spcPct val="20000"/>
              </a:spcAft>
              <a:defRPr/>
            </a:pPr>
            <a:endParaRPr lang="en-US" sz="2800" dirty="0" smtClean="0">
              <a:sym typeface="Symbol" pitchFamily="18" charset="2"/>
            </a:endParaRP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9pPr>
          </a:lstStyle>
          <a:p>
            <a:pPr eaLnBrk="1" hangingPunct="1"/>
            <a:fld id="{87C453AA-808D-4C24-BB20-0054E6AB3AD2}" type="slidenum">
              <a:rPr lang="en-CA" altLang="en-US" sz="1400">
                <a:solidFill>
                  <a:srgbClr val="00CCFF"/>
                </a:solidFill>
                <a:latin typeface="Times New Roman" panose="02020603050405020304" pitchFamily="18" charset="0"/>
              </a:rPr>
              <a:pPr eaLnBrk="1" hangingPunct="1"/>
              <a:t>55</a:t>
            </a:fld>
            <a:endParaRPr lang="en-CA" altLang="en-US" sz="1400">
              <a:solidFill>
                <a:srgbClr val="00CC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33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1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1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1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1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1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1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155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Databases and Relations</a:t>
            </a:r>
            <a:endParaRPr lang="en-CA" sz="36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21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8600" y="685800"/>
                <a:ext cx="8763000" cy="5791200"/>
              </a:xfrm>
            </p:spPr>
            <p:txBody>
              <a:bodyPr/>
              <a:lstStyle/>
              <a:p>
                <a:pPr marL="0" indent="0">
                  <a:lnSpc>
                    <a:spcPct val="90000"/>
                  </a:lnSpc>
                  <a:spcBef>
                    <a:spcPct val="0"/>
                  </a:spcBef>
                  <a:spcAft>
                    <a:spcPct val="20000"/>
                  </a:spcAft>
                  <a:defRPr/>
                </a:pPr>
                <a:r>
                  <a:rPr lang="en-US" sz="2800" dirty="0" smtClean="0">
                    <a:sym typeface="Symbol" pitchFamily="18" charset="2"/>
                  </a:rPr>
                  <a:t>We can apply a variety of </a:t>
                </a:r>
                <a:r>
                  <a:rPr lang="en-US" sz="2800" b="1" dirty="0" smtClean="0">
                    <a:solidFill>
                      <a:srgbClr val="00FFFF"/>
                    </a:solidFill>
                    <a:sym typeface="Symbol" pitchFamily="18" charset="2"/>
                  </a:rPr>
                  <a:t>operations</a:t>
                </a:r>
                <a:r>
                  <a:rPr lang="en-US" sz="2800" dirty="0" smtClean="0">
                    <a:sym typeface="Symbol" pitchFamily="18" charset="2"/>
                  </a:rPr>
                  <a:t> on n-</a:t>
                </a:r>
                <a:r>
                  <a:rPr lang="en-US" sz="2800" dirty="0" err="1" smtClean="0">
                    <a:sym typeface="Symbol" pitchFamily="18" charset="2"/>
                  </a:rPr>
                  <a:t>ary</a:t>
                </a:r>
                <a:r>
                  <a:rPr lang="en-US" sz="2800" dirty="0" smtClean="0">
                    <a:sym typeface="Symbol" pitchFamily="18" charset="2"/>
                  </a:rPr>
                  <a:t> relations to form new relations.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0"/>
                  </a:spcBef>
                  <a:spcAft>
                    <a:spcPct val="20000"/>
                  </a:spcAft>
                  <a:defRPr/>
                </a:pPr>
                <a:endParaRPr lang="en-US" sz="1000" b="1" dirty="0">
                  <a:solidFill>
                    <a:srgbClr val="00FFFF"/>
                  </a:solidFill>
                  <a:sym typeface="Symbol" pitchFamily="18" charset="2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0"/>
                  </a:spcBef>
                  <a:spcAft>
                    <a:spcPct val="20000"/>
                  </a:spcAft>
                  <a:defRPr/>
                </a:pPr>
                <a:r>
                  <a:rPr lang="en-US" sz="2800" b="1" dirty="0" smtClean="0">
                    <a:solidFill>
                      <a:srgbClr val="00FFFF"/>
                    </a:solidFill>
                    <a:sym typeface="Symbol" pitchFamily="18" charset="2"/>
                  </a:rPr>
                  <a:t>Definition:</a:t>
                </a:r>
                <a:r>
                  <a:rPr lang="en-US" sz="2800" dirty="0" smtClean="0">
                    <a:sym typeface="Symbol" pitchFamily="18" charset="2"/>
                  </a:rPr>
                  <a:t> </a:t>
                </a:r>
                <a:r>
                  <a:rPr lang="en-US" sz="2800" dirty="0"/>
                  <a:t>Let </a:t>
                </a:r>
                <a:r>
                  <a:rPr lang="en-US" sz="2800" i="1" dirty="0"/>
                  <a:t>R </a:t>
                </a:r>
                <a:r>
                  <a:rPr lang="en-US" sz="2800" dirty="0"/>
                  <a:t>be an </a:t>
                </a:r>
                <a:r>
                  <a:rPr lang="en-US" sz="2800" i="1" dirty="0"/>
                  <a:t>n</a:t>
                </a:r>
                <a:r>
                  <a:rPr lang="en-US" sz="2800" dirty="0"/>
                  <a:t>-</a:t>
                </a:r>
                <a:r>
                  <a:rPr lang="en-US" sz="2800" dirty="0" err="1"/>
                  <a:t>ary</a:t>
                </a:r>
                <a:r>
                  <a:rPr lang="en-US" sz="2800" dirty="0"/>
                  <a:t> relation and </a:t>
                </a:r>
                <a:r>
                  <a:rPr lang="en-US" sz="2800" i="1" dirty="0"/>
                  <a:t>C </a:t>
                </a:r>
                <a:r>
                  <a:rPr lang="en-US" sz="2800" dirty="0"/>
                  <a:t>a condition that elements in </a:t>
                </a:r>
                <a:r>
                  <a:rPr lang="en-US" sz="2800" i="1" dirty="0"/>
                  <a:t>R </a:t>
                </a:r>
                <a:r>
                  <a:rPr lang="en-US" sz="2800" dirty="0"/>
                  <a:t>may satisfy. Then the </a:t>
                </a:r>
                <a:r>
                  <a:rPr lang="en-US" sz="2800" b="1" dirty="0" smtClean="0">
                    <a:solidFill>
                      <a:srgbClr val="00FFFF"/>
                    </a:solidFill>
                  </a:rPr>
                  <a:t>selection operator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maps the </a:t>
                </a:r>
                <a:r>
                  <a:rPr lang="en-US" sz="2800" i="1" dirty="0"/>
                  <a:t>n</a:t>
                </a:r>
                <a:r>
                  <a:rPr lang="en-US" sz="2800" dirty="0"/>
                  <a:t>-</a:t>
                </a:r>
                <a:r>
                  <a:rPr lang="en-US" sz="2800" dirty="0" err="1"/>
                  <a:t>ary</a:t>
                </a:r>
                <a:r>
                  <a:rPr lang="en-US" sz="2800" dirty="0"/>
                  <a:t> relation </a:t>
                </a:r>
                <a:r>
                  <a:rPr lang="en-US" sz="2800" i="1" dirty="0"/>
                  <a:t>R </a:t>
                </a:r>
                <a:r>
                  <a:rPr lang="en-US" sz="2800" dirty="0"/>
                  <a:t>to the </a:t>
                </a:r>
                <a:r>
                  <a:rPr lang="en-US" sz="2800" i="1" dirty="0"/>
                  <a:t>n</a:t>
                </a:r>
                <a:r>
                  <a:rPr lang="en-US" sz="2800" dirty="0"/>
                  <a:t>-</a:t>
                </a:r>
                <a:r>
                  <a:rPr lang="en-US" sz="2800" dirty="0" err="1"/>
                  <a:t>ary</a:t>
                </a:r>
                <a:r>
                  <a:rPr lang="en-US" sz="2800" dirty="0"/>
                  <a:t> relation of all </a:t>
                </a:r>
                <a:r>
                  <a:rPr lang="en-US" sz="2800" i="1" dirty="0"/>
                  <a:t>n</a:t>
                </a:r>
                <a:r>
                  <a:rPr lang="en-US" sz="2800" dirty="0"/>
                  <a:t>-tuples from </a:t>
                </a:r>
                <a:r>
                  <a:rPr lang="en-US" sz="2800" i="1" dirty="0"/>
                  <a:t>R </a:t>
                </a:r>
                <a:r>
                  <a:rPr lang="en-US" sz="2800" dirty="0"/>
                  <a:t>that </a:t>
                </a:r>
                <a:r>
                  <a:rPr lang="en-US" sz="2800" dirty="0" smtClean="0"/>
                  <a:t>satisfy the </a:t>
                </a:r>
                <a:r>
                  <a:rPr lang="en-US" sz="2800" dirty="0"/>
                  <a:t>condition </a:t>
                </a:r>
                <a:r>
                  <a:rPr lang="en-US" sz="2800" i="1" dirty="0"/>
                  <a:t>C</a:t>
                </a:r>
                <a:r>
                  <a:rPr lang="en-US" sz="2800" dirty="0" smtClean="0"/>
                  <a:t>.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0"/>
                  </a:spcBef>
                  <a:spcAft>
                    <a:spcPct val="20000"/>
                  </a:spcAft>
                  <a:defRPr/>
                </a:pPr>
                <a:endParaRPr lang="en-US" sz="1000" dirty="0" smtClean="0">
                  <a:sym typeface="Symbol" pitchFamily="18" charset="2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0"/>
                  </a:spcBef>
                  <a:spcAft>
                    <a:spcPct val="20000"/>
                  </a:spcAft>
                  <a:defRPr/>
                </a:pPr>
                <a:r>
                  <a:rPr lang="en-US" sz="2800" b="1" dirty="0" smtClean="0">
                    <a:solidFill>
                      <a:srgbClr val="00FFFF"/>
                    </a:solidFill>
                    <a:sym typeface="Symbol" pitchFamily="18" charset="2"/>
                  </a:rPr>
                  <a:t>Example:</a:t>
                </a:r>
                <a:r>
                  <a:rPr lang="en-US" sz="2800" dirty="0" smtClean="0">
                    <a:sym typeface="Symbol" pitchFamily="18" charset="2"/>
                  </a:rPr>
                  <a:t> What is the result when we apply the selection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sym typeface="Symbol" pitchFamily="18" charset="2"/>
                  </a:rPr>
                  <a:t> to the student records,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sym typeface="Symbol" pitchFamily="18" charset="2"/>
                  </a:rPr>
                  <a:t> is the condition Major = “Computer Science”?</a:t>
                </a:r>
                <a:endParaRPr lang="en-US" sz="2800" dirty="0">
                  <a:sym typeface="Symbol" pitchFamily="18" charset="2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0"/>
                  </a:spcBef>
                  <a:spcAft>
                    <a:spcPct val="20000"/>
                  </a:spcAft>
                  <a:defRPr/>
                </a:pPr>
                <a:endParaRPr lang="en-US" sz="1000" b="1" dirty="0" smtClean="0">
                  <a:solidFill>
                    <a:srgbClr val="00FFFF"/>
                  </a:solidFill>
                  <a:sym typeface="Symbol" pitchFamily="18" charset="2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0"/>
                  </a:spcBef>
                  <a:spcAft>
                    <a:spcPct val="20000"/>
                  </a:spcAft>
                  <a:defRPr/>
                </a:pPr>
                <a:r>
                  <a:rPr lang="en-US" sz="2800" b="1" dirty="0" smtClean="0">
                    <a:solidFill>
                      <a:srgbClr val="00FFFF"/>
                    </a:solidFill>
                    <a:sym typeface="Symbol" pitchFamily="18" charset="2"/>
                  </a:rPr>
                  <a:t>Solution:</a:t>
                </a:r>
                <a:r>
                  <a:rPr lang="en-US" sz="2800" dirty="0" smtClean="0">
                    <a:sym typeface="Symbol" pitchFamily="18" charset="2"/>
                  </a:rPr>
                  <a:t> </a:t>
                </a:r>
                <a:r>
                  <a:rPr lang="en-US" sz="2800" dirty="0"/>
                  <a:t>The result is the two </a:t>
                </a:r>
                <a:r>
                  <a:rPr lang="en-US" sz="2800" dirty="0" smtClean="0"/>
                  <a:t>4-tuples  (</a:t>
                </a:r>
                <a:r>
                  <a:rPr lang="en-US" sz="2800" dirty="0"/>
                  <a:t>Ackermann, 231455, Computer Science, 3.88) </a:t>
                </a:r>
                <a:r>
                  <a:rPr lang="en-US" sz="2800" dirty="0" smtClean="0"/>
                  <a:t>     and </a:t>
                </a:r>
                <a:r>
                  <a:rPr lang="en-US" sz="2800" dirty="0"/>
                  <a:t>(Chou, 102147, Computer </a:t>
                </a:r>
                <a:r>
                  <a:rPr lang="en-US" sz="2800" dirty="0" smtClean="0"/>
                  <a:t>Science,3.49</a:t>
                </a:r>
                <a:r>
                  <a:rPr lang="en-US" sz="2800" dirty="0"/>
                  <a:t>)</a:t>
                </a:r>
                <a:endParaRPr lang="en-US" sz="2800" dirty="0" smtClean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5621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685800"/>
                <a:ext cx="8763000" cy="5791200"/>
              </a:xfrm>
              <a:blipFill>
                <a:blip r:embed="rId2"/>
                <a:stretch>
                  <a:fillRect l="-1461" t="-1895" r="-1113" b="-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1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543800" y="6248400"/>
            <a:ext cx="12954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9pPr>
          </a:lstStyle>
          <a:p>
            <a:pPr eaLnBrk="1" hangingPunct="1"/>
            <a:fld id="{6C91FDE3-1063-4D53-BF67-0CFFBA9B1FA0}" type="slidenum">
              <a:rPr lang="en-CA" altLang="en-US" sz="1400">
                <a:solidFill>
                  <a:srgbClr val="00CCFF"/>
                </a:solidFill>
                <a:latin typeface="Times New Roman" panose="02020603050405020304" pitchFamily="18" charset="0"/>
              </a:rPr>
              <a:pPr eaLnBrk="1" hangingPunct="1"/>
              <a:t>56</a:t>
            </a:fld>
            <a:endParaRPr lang="en-CA" altLang="en-US" sz="1400">
              <a:solidFill>
                <a:srgbClr val="00CC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38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2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2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2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2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2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2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2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2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179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Databases and Relations</a:t>
            </a:r>
            <a:endParaRPr lang="en-CA" sz="3600" smtClean="0"/>
          </a:p>
        </p:txBody>
      </p:sp>
      <p:sp>
        <p:nvSpPr>
          <p:cNvPr id="56217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85800"/>
            <a:ext cx="8763000" cy="579120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Definition:</a:t>
            </a:r>
            <a:r>
              <a:rPr lang="en-US" sz="2800" dirty="0" smtClean="0">
                <a:sym typeface="Symbol" pitchFamily="18" charset="2"/>
              </a:rPr>
              <a:t> The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projection</a:t>
            </a:r>
            <a:r>
              <a:rPr lang="en-US" sz="2800" dirty="0" smtClean="0">
                <a:sym typeface="Symbol" pitchFamily="18" charset="2"/>
              </a:rPr>
              <a:t> P</a:t>
            </a:r>
            <a:r>
              <a:rPr lang="en-US" sz="2800" baseline="-25000" dirty="0" smtClean="0">
                <a:sym typeface="Symbol" pitchFamily="18" charset="2"/>
              </a:rPr>
              <a:t>i</a:t>
            </a:r>
            <a:r>
              <a:rPr lang="en-US" sz="2800" baseline="-50000" dirty="0" smtClean="0">
                <a:sym typeface="Symbol" pitchFamily="18" charset="2"/>
              </a:rPr>
              <a:t>1</a:t>
            </a:r>
            <a:r>
              <a:rPr lang="en-US" sz="2800" baseline="-25000" dirty="0" smtClean="0">
                <a:sym typeface="Symbol" pitchFamily="18" charset="2"/>
              </a:rPr>
              <a:t>, i</a:t>
            </a:r>
            <a:r>
              <a:rPr lang="en-US" sz="2800" baseline="-50000" dirty="0" smtClean="0">
                <a:sym typeface="Symbol" pitchFamily="18" charset="2"/>
              </a:rPr>
              <a:t>2</a:t>
            </a:r>
            <a:r>
              <a:rPr lang="en-US" sz="2800" baseline="-25000" dirty="0" smtClean="0">
                <a:sym typeface="Symbol" pitchFamily="18" charset="2"/>
              </a:rPr>
              <a:t>, …, </a:t>
            </a:r>
            <a:r>
              <a:rPr lang="en-US" sz="2800" baseline="-25000" dirty="0" err="1" smtClean="0">
                <a:sym typeface="Symbol" pitchFamily="18" charset="2"/>
              </a:rPr>
              <a:t>i</a:t>
            </a:r>
            <a:r>
              <a:rPr lang="en-US" sz="2800" baseline="-50000" dirty="0" err="1" smtClean="0">
                <a:sym typeface="Symbol" pitchFamily="18" charset="2"/>
              </a:rPr>
              <a:t>m</a:t>
            </a:r>
            <a:r>
              <a:rPr lang="en-US" sz="2800" dirty="0" smtClean="0">
                <a:sym typeface="Symbol" pitchFamily="18" charset="2"/>
              </a:rPr>
              <a:t> maps the n-tuple (a</a:t>
            </a:r>
            <a:r>
              <a:rPr lang="en-US" sz="2800" baseline="-25000" dirty="0" smtClean="0">
                <a:sym typeface="Symbol" pitchFamily="18" charset="2"/>
              </a:rPr>
              <a:t>1</a:t>
            </a:r>
            <a:r>
              <a:rPr lang="en-US" sz="2800" dirty="0" smtClean="0">
                <a:sym typeface="Symbol" pitchFamily="18" charset="2"/>
              </a:rPr>
              <a:t>, a</a:t>
            </a:r>
            <a:r>
              <a:rPr lang="en-US" sz="2800" baseline="-25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, …, a</a:t>
            </a:r>
            <a:r>
              <a:rPr lang="en-US" sz="2800" baseline="-25000" dirty="0" smtClean="0">
                <a:sym typeface="Symbol" pitchFamily="18" charset="2"/>
              </a:rPr>
              <a:t>n</a:t>
            </a:r>
            <a:r>
              <a:rPr lang="en-US" sz="2800" dirty="0" smtClean="0">
                <a:sym typeface="Symbol" pitchFamily="18" charset="2"/>
              </a:rPr>
              <a:t>) to the m-tuple (a</a:t>
            </a:r>
            <a:r>
              <a:rPr lang="en-US" sz="2800" baseline="-25000" dirty="0" smtClean="0">
                <a:sym typeface="Symbol" pitchFamily="18" charset="2"/>
              </a:rPr>
              <a:t>i</a:t>
            </a:r>
            <a:r>
              <a:rPr lang="en-US" sz="2800" baseline="-50000" dirty="0" smtClean="0">
                <a:sym typeface="Symbol" pitchFamily="18" charset="2"/>
              </a:rPr>
              <a:t>1</a:t>
            </a:r>
            <a:r>
              <a:rPr lang="en-US" sz="2800" dirty="0" smtClean="0">
                <a:sym typeface="Symbol" pitchFamily="18" charset="2"/>
              </a:rPr>
              <a:t>, a</a:t>
            </a:r>
            <a:r>
              <a:rPr lang="en-US" sz="2800" baseline="-25000" dirty="0" smtClean="0">
                <a:sym typeface="Symbol" pitchFamily="18" charset="2"/>
              </a:rPr>
              <a:t>i</a:t>
            </a:r>
            <a:r>
              <a:rPr lang="en-US" sz="2800" baseline="-50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, …, a</a:t>
            </a:r>
            <a:r>
              <a:rPr lang="en-US" sz="2800" baseline="-25000" dirty="0" smtClean="0">
                <a:sym typeface="Symbol" pitchFamily="18" charset="2"/>
              </a:rPr>
              <a:t>i</a:t>
            </a:r>
            <a:r>
              <a:rPr lang="en-US" sz="2800" baseline="-50000" dirty="0" smtClean="0">
                <a:sym typeface="Symbol" pitchFamily="18" charset="2"/>
              </a:rPr>
              <a:t>m</a:t>
            </a:r>
            <a:r>
              <a:rPr lang="en-US" sz="2800" dirty="0" smtClean="0">
                <a:sym typeface="Symbol" pitchFamily="18" charset="2"/>
              </a:rPr>
              <a:t>), where m  n.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/>
            </a:pPr>
            <a:endParaRPr lang="en-US" sz="900" dirty="0" smtClean="0">
              <a:sym typeface="Symbol" pitchFamily="18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/>
            </a:pPr>
            <a:r>
              <a:rPr lang="en-US" sz="2800" dirty="0" smtClean="0">
                <a:sym typeface="Symbol" pitchFamily="18" charset="2"/>
              </a:rPr>
              <a:t>In other words, a projection P</a:t>
            </a:r>
            <a:r>
              <a:rPr lang="en-US" sz="2800" baseline="-25000" dirty="0" smtClean="0">
                <a:sym typeface="Symbol" pitchFamily="18" charset="2"/>
              </a:rPr>
              <a:t>i</a:t>
            </a:r>
            <a:r>
              <a:rPr lang="en-US" sz="2800" baseline="-50000" dirty="0" smtClean="0">
                <a:sym typeface="Symbol" pitchFamily="18" charset="2"/>
              </a:rPr>
              <a:t>1</a:t>
            </a:r>
            <a:r>
              <a:rPr lang="en-US" sz="2800" baseline="-25000" dirty="0" smtClean="0">
                <a:sym typeface="Symbol" pitchFamily="18" charset="2"/>
              </a:rPr>
              <a:t>, i</a:t>
            </a:r>
            <a:r>
              <a:rPr lang="en-US" sz="2800" baseline="-50000" dirty="0" smtClean="0">
                <a:sym typeface="Symbol" pitchFamily="18" charset="2"/>
              </a:rPr>
              <a:t>2</a:t>
            </a:r>
            <a:r>
              <a:rPr lang="en-US" sz="2800" baseline="-25000" dirty="0" smtClean="0">
                <a:sym typeface="Symbol" pitchFamily="18" charset="2"/>
              </a:rPr>
              <a:t>, …, </a:t>
            </a:r>
            <a:r>
              <a:rPr lang="en-US" sz="2800" baseline="-25000" dirty="0" err="1" smtClean="0">
                <a:sym typeface="Symbol" pitchFamily="18" charset="2"/>
              </a:rPr>
              <a:t>i</a:t>
            </a:r>
            <a:r>
              <a:rPr lang="en-US" sz="2800" baseline="-50000" dirty="0" err="1" smtClean="0">
                <a:sym typeface="Symbol" pitchFamily="18" charset="2"/>
              </a:rPr>
              <a:t>m</a:t>
            </a:r>
            <a:r>
              <a:rPr lang="en-US" sz="2800" dirty="0" smtClean="0">
                <a:sym typeface="Symbol" pitchFamily="18" charset="2"/>
              </a:rPr>
              <a:t> keeps the m components a</a:t>
            </a:r>
            <a:r>
              <a:rPr lang="en-US" sz="2800" baseline="-25000" dirty="0" smtClean="0">
                <a:sym typeface="Symbol" pitchFamily="18" charset="2"/>
              </a:rPr>
              <a:t>i</a:t>
            </a:r>
            <a:r>
              <a:rPr lang="en-US" sz="2800" baseline="-50000" dirty="0" smtClean="0">
                <a:sym typeface="Symbol" pitchFamily="18" charset="2"/>
              </a:rPr>
              <a:t>1</a:t>
            </a:r>
            <a:r>
              <a:rPr lang="en-US" sz="2800" dirty="0" smtClean="0">
                <a:sym typeface="Symbol" pitchFamily="18" charset="2"/>
              </a:rPr>
              <a:t>, a</a:t>
            </a:r>
            <a:r>
              <a:rPr lang="en-US" sz="2800" baseline="-25000" dirty="0" smtClean="0">
                <a:sym typeface="Symbol" pitchFamily="18" charset="2"/>
              </a:rPr>
              <a:t>i</a:t>
            </a:r>
            <a:r>
              <a:rPr lang="en-US" sz="2800" baseline="-50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, …, a</a:t>
            </a:r>
            <a:r>
              <a:rPr lang="en-US" sz="2800" baseline="-25000" dirty="0" smtClean="0">
                <a:sym typeface="Symbol" pitchFamily="18" charset="2"/>
              </a:rPr>
              <a:t>i</a:t>
            </a:r>
            <a:r>
              <a:rPr lang="en-US" sz="2800" baseline="-50000" dirty="0" smtClean="0">
                <a:sym typeface="Symbol" pitchFamily="18" charset="2"/>
              </a:rPr>
              <a:t>m </a:t>
            </a:r>
            <a:r>
              <a:rPr lang="en-US" sz="2800" dirty="0" smtClean="0">
                <a:sym typeface="Symbol" pitchFamily="18" charset="2"/>
              </a:rPr>
              <a:t>of an n-</a:t>
            </a:r>
            <a:r>
              <a:rPr lang="en-US" sz="2800" dirty="0" err="1" smtClean="0">
                <a:sym typeface="Symbol" pitchFamily="18" charset="2"/>
              </a:rPr>
              <a:t>tuple</a:t>
            </a:r>
            <a:r>
              <a:rPr lang="en-US" sz="2800" dirty="0" smtClean="0">
                <a:sym typeface="Symbol" pitchFamily="18" charset="2"/>
              </a:rPr>
              <a:t> and deletes its (n – m) other components.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/>
            </a:pPr>
            <a:endParaRPr lang="en-US" sz="900" dirty="0" smtClean="0">
              <a:sym typeface="Symbol" pitchFamily="18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Example:</a:t>
            </a:r>
            <a:r>
              <a:rPr lang="en-US" sz="2800" dirty="0" smtClean="0">
                <a:sym typeface="Symbol" pitchFamily="18" charset="2"/>
              </a:rPr>
              <a:t> What is the result when we apply the projection P</a:t>
            </a:r>
            <a:r>
              <a:rPr lang="en-US" sz="2800" baseline="-25000" dirty="0" smtClean="0">
                <a:sym typeface="Symbol" pitchFamily="18" charset="2"/>
              </a:rPr>
              <a:t>2,4</a:t>
            </a:r>
            <a:r>
              <a:rPr lang="en-US" sz="2800" dirty="0" smtClean="0">
                <a:sym typeface="Symbol" pitchFamily="18" charset="2"/>
              </a:rPr>
              <a:t> to the student record (Stevens, 00786576, Psych, 2.99) ?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Solution:</a:t>
            </a:r>
            <a:r>
              <a:rPr lang="en-US" sz="2800" dirty="0" smtClean="0">
                <a:sym typeface="Symbol" pitchFamily="18" charset="2"/>
              </a:rPr>
              <a:t> It is the pair (00786576, 2.99).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9pPr>
          </a:lstStyle>
          <a:p>
            <a:pPr eaLnBrk="1" hangingPunct="1"/>
            <a:fld id="{6C91FDE3-1063-4D53-BF67-0CFFBA9B1FA0}" type="slidenum">
              <a:rPr lang="en-CA" altLang="en-US" sz="1400">
                <a:solidFill>
                  <a:srgbClr val="00CCFF"/>
                </a:solidFill>
                <a:latin typeface="Times New Roman" panose="02020603050405020304" pitchFamily="18" charset="0"/>
              </a:rPr>
              <a:pPr eaLnBrk="1" hangingPunct="1"/>
              <a:t>57</a:t>
            </a:fld>
            <a:endParaRPr lang="en-CA" altLang="en-US" sz="1400">
              <a:solidFill>
                <a:srgbClr val="00CC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2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2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2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2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2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2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2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2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2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179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Databases and Relations</a:t>
            </a:r>
            <a:endParaRPr lang="en-CA" sz="3600" smtClean="0"/>
          </a:p>
        </p:txBody>
      </p:sp>
      <p:sp>
        <p:nvSpPr>
          <p:cNvPr id="56320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763000" cy="5257800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ct val="20000"/>
              </a:spcAft>
              <a:defRPr/>
            </a:pPr>
            <a:r>
              <a:rPr lang="en-US" sz="2800" smtClean="0">
                <a:sym typeface="Symbol" pitchFamily="18" charset="2"/>
              </a:rPr>
              <a:t>In some cases, applying a projection to an entire table may not only result in fewer columns, but also in </a:t>
            </a: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fewer rows</a:t>
            </a:r>
            <a:r>
              <a:rPr lang="en-US" sz="2800" smtClean="0">
                <a:sym typeface="Symbol" pitchFamily="18" charset="2"/>
              </a:rPr>
              <a:t>.</a:t>
            </a:r>
          </a:p>
          <a:p>
            <a:pPr marL="0" indent="0">
              <a:spcBef>
                <a:spcPct val="0"/>
              </a:spcBef>
              <a:spcAft>
                <a:spcPct val="20000"/>
              </a:spcAft>
              <a:defRPr/>
            </a:pPr>
            <a:endParaRPr lang="en-US" sz="1600" smtClean="0">
              <a:sym typeface="Symbol" pitchFamily="18" charset="2"/>
            </a:endParaRPr>
          </a:p>
          <a:p>
            <a:pPr marL="0" indent="0">
              <a:spcBef>
                <a:spcPct val="0"/>
              </a:spcBef>
              <a:spcAft>
                <a:spcPct val="20000"/>
              </a:spcAft>
              <a:defRPr/>
            </a:pPr>
            <a:r>
              <a:rPr lang="en-US" sz="2800" smtClean="0">
                <a:solidFill>
                  <a:srgbClr val="66FF33"/>
                </a:solidFill>
                <a:sym typeface="Symbol" pitchFamily="18" charset="2"/>
              </a:rPr>
              <a:t>Why is that?</a:t>
            </a:r>
          </a:p>
          <a:p>
            <a:pPr marL="0" indent="0">
              <a:spcBef>
                <a:spcPct val="0"/>
              </a:spcBef>
              <a:spcAft>
                <a:spcPct val="20000"/>
              </a:spcAft>
              <a:defRPr/>
            </a:pPr>
            <a:endParaRPr lang="en-US" sz="1600" smtClean="0">
              <a:solidFill>
                <a:srgbClr val="66FF33"/>
              </a:solidFill>
              <a:sym typeface="Symbol" pitchFamily="18" charset="2"/>
            </a:endParaRPr>
          </a:p>
          <a:p>
            <a:pPr marL="0" indent="0">
              <a:spcBef>
                <a:spcPct val="0"/>
              </a:spcBef>
              <a:spcAft>
                <a:spcPct val="20000"/>
              </a:spcAft>
              <a:defRPr/>
            </a:pPr>
            <a:r>
              <a:rPr lang="en-US" sz="2800" smtClean="0">
                <a:sym typeface="Symbol" pitchFamily="18" charset="2"/>
              </a:rPr>
              <a:t>Some records may only have differed in those fields that were deleted, so they become </a:t>
            </a: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identical</a:t>
            </a:r>
            <a:r>
              <a:rPr lang="en-US" sz="2800" smtClean="0">
                <a:sym typeface="Symbol" pitchFamily="18" charset="2"/>
              </a:rPr>
              <a:t>, and there is no need to list identical records more than once.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9pPr>
          </a:lstStyle>
          <a:p>
            <a:pPr eaLnBrk="1" hangingPunct="1"/>
            <a:fld id="{8120AD51-BBC6-4AF0-8A7E-69C833D8295E}" type="slidenum">
              <a:rPr lang="en-CA" altLang="en-US" sz="1400">
                <a:solidFill>
                  <a:srgbClr val="00CCFF"/>
                </a:solidFill>
                <a:latin typeface="Times New Roman" panose="02020603050405020304" pitchFamily="18" charset="0"/>
              </a:rPr>
              <a:pPr eaLnBrk="1" hangingPunct="1"/>
              <a:t>58</a:t>
            </a:fld>
            <a:endParaRPr lang="en-CA" altLang="en-US" sz="1400">
              <a:solidFill>
                <a:srgbClr val="00CC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7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03" grpId="0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Databases and Relations</a:t>
            </a:r>
            <a:endParaRPr lang="en-CA" sz="3600" smtClean="0"/>
          </a:p>
        </p:txBody>
      </p:sp>
      <p:sp>
        <p:nvSpPr>
          <p:cNvPr id="56422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8763000" cy="5257800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ct val="20000"/>
              </a:spcAft>
              <a:defRPr/>
            </a:pPr>
            <a:r>
              <a:rPr lang="en-US" sz="2800" dirty="0" smtClean="0">
                <a:sym typeface="Symbol" pitchFamily="18" charset="2"/>
              </a:rPr>
              <a:t>We can use the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join</a:t>
            </a:r>
            <a:r>
              <a:rPr lang="en-US" sz="2800" dirty="0" smtClean="0">
                <a:sym typeface="Symbol" pitchFamily="18" charset="2"/>
              </a:rPr>
              <a:t> operation to combine two tables into one if they share some identical fields.</a:t>
            </a:r>
          </a:p>
          <a:p>
            <a:pPr marL="0" indent="0">
              <a:spcBef>
                <a:spcPct val="0"/>
              </a:spcBef>
              <a:spcAft>
                <a:spcPct val="20000"/>
              </a:spcAft>
              <a:defRPr/>
            </a:pPr>
            <a:endParaRPr lang="en-US" sz="1600" dirty="0" smtClean="0">
              <a:sym typeface="Symbol" pitchFamily="18" charset="2"/>
            </a:endParaRPr>
          </a:p>
          <a:p>
            <a:pPr marL="0" indent="0">
              <a:spcBef>
                <a:spcPct val="0"/>
              </a:spcBef>
              <a:spcAft>
                <a:spcPct val="20000"/>
              </a:spcAft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Definition:</a:t>
            </a:r>
            <a:r>
              <a:rPr lang="en-US" sz="2800" dirty="0" smtClean="0">
                <a:sym typeface="Symbol" pitchFamily="18" charset="2"/>
              </a:rPr>
              <a:t> Let R be a relation of degree m and S a relation of degree n. The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join</a:t>
            </a:r>
            <a:r>
              <a:rPr lang="en-US" sz="2800" dirty="0" smtClean="0">
                <a:sym typeface="Symbol" pitchFamily="18" charset="2"/>
              </a:rPr>
              <a:t> </a:t>
            </a:r>
            <a:r>
              <a:rPr lang="en-US" sz="2800" dirty="0" err="1" smtClean="0">
                <a:sym typeface="Symbol" pitchFamily="18" charset="2"/>
              </a:rPr>
              <a:t>J</a:t>
            </a:r>
            <a:r>
              <a:rPr lang="en-US" sz="2800" baseline="-25000" dirty="0" err="1" smtClean="0">
                <a:sym typeface="Symbol" pitchFamily="18" charset="2"/>
              </a:rPr>
              <a:t>p</a:t>
            </a:r>
            <a:r>
              <a:rPr lang="en-US" sz="2800" dirty="0" smtClean="0">
                <a:sym typeface="Symbol" pitchFamily="18" charset="2"/>
              </a:rPr>
              <a:t>(R, S), where p  m and p  n, is a relation of degree m + n – p that consists of all (m + n – p)-tuples </a:t>
            </a:r>
            <a:br>
              <a:rPr lang="en-US" sz="2800" dirty="0" smtClean="0">
                <a:sym typeface="Symbol" pitchFamily="18" charset="2"/>
              </a:rPr>
            </a:br>
            <a:r>
              <a:rPr lang="en-US" sz="2800" dirty="0" smtClean="0">
                <a:sym typeface="Symbol" pitchFamily="18" charset="2"/>
              </a:rPr>
              <a:t>(a</a:t>
            </a:r>
            <a:r>
              <a:rPr lang="en-US" sz="2800" baseline="-25000" dirty="0" smtClean="0">
                <a:sym typeface="Symbol" pitchFamily="18" charset="2"/>
              </a:rPr>
              <a:t>1</a:t>
            </a:r>
            <a:r>
              <a:rPr lang="en-US" sz="2800" dirty="0" smtClean="0">
                <a:sym typeface="Symbol" pitchFamily="18" charset="2"/>
              </a:rPr>
              <a:t>, a</a:t>
            </a:r>
            <a:r>
              <a:rPr lang="en-US" sz="2800" baseline="-25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, …, a</a:t>
            </a:r>
            <a:r>
              <a:rPr lang="en-US" sz="2800" baseline="-25000" dirty="0" smtClean="0">
                <a:sym typeface="Symbol" pitchFamily="18" charset="2"/>
              </a:rPr>
              <a:t>m-p</a:t>
            </a:r>
            <a:r>
              <a:rPr lang="en-US" sz="2800" dirty="0" smtClean="0">
                <a:sym typeface="Symbol" pitchFamily="18" charset="2"/>
              </a:rPr>
              <a:t>, c</a:t>
            </a:r>
            <a:r>
              <a:rPr lang="en-US" sz="2800" baseline="-25000" dirty="0" smtClean="0">
                <a:sym typeface="Symbol" pitchFamily="18" charset="2"/>
              </a:rPr>
              <a:t>1</a:t>
            </a:r>
            <a:r>
              <a:rPr lang="en-US" sz="2800" dirty="0" smtClean="0">
                <a:sym typeface="Symbol" pitchFamily="18" charset="2"/>
              </a:rPr>
              <a:t>, c</a:t>
            </a:r>
            <a:r>
              <a:rPr lang="en-US" sz="2800" baseline="-25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, …, </a:t>
            </a:r>
            <a:r>
              <a:rPr lang="en-US" sz="2800" dirty="0" err="1" smtClean="0">
                <a:sym typeface="Symbol" pitchFamily="18" charset="2"/>
              </a:rPr>
              <a:t>c</a:t>
            </a:r>
            <a:r>
              <a:rPr lang="en-US" sz="2800" baseline="-25000" dirty="0" err="1" smtClean="0">
                <a:sym typeface="Symbol" pitchFamily="18" charset="2"/>
              </a:rPr>
              <a:t>p</a:t>
            </a:r>
            <a:r>
              <a:rPr lang="en-US" sz="2800" dirty="0" smtClean="0">
                <a:sym typeface="Symbol" pitchFamily="18" charset="2"/>
              </a:rPr>
              <a:t>, b</a:t>
            </a:r>
            <a:r>
              <a:rPr lang="en-US" sz="2800" baseline="-25000" dirty="0" smtClean="0">
                <a:sym typeface="Symbol" pitchFamily="18" charset="2"/>
              </a:rPr>
              <a:t>1</a:t>
            </a:r>
            <a:r>
              <a:rPr lang="en-US" sz="2800" dirty="0" smtClean="0">
                <a:sym typeface="Symbol" pitchFamily="18" charset="2"/>
              </a:rPr>
              <a:t>, b</a:t>
            </a:r>
            <a:r>
              <a:rPr lang="en-US" sz="2800" baseline="-25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, …, </a:t>
            </a:r>
            <a:r>
              <a:rPr lang="en-US" sz="2800" dirty="0" err="1" smtClean="0">
                <a:sym typeface="Symbol" pitchFamily="18" charset="2"/>
              </a:rPr>
              <a:t>b</a:t>
            </a:r>
            <a:r>
              <a:rPr lang="en-US" sz="2800" baseline="-25000" dirty="0" err="1" smtClean="0">
                <a:sym typeface="Symbol" pitchFamily="18" charset="2"/>
              </a:rPr>
              <a:t>n</a:t>
            </a:r>
            <a:r>
              <a:rPr lang="en-US" sz="2800" baseline="-25000" dirty="0" smtClean="0">
                <a:sym typeface="Symbol" pitchFamily="18" charset="2"/>
              </a:rPr>
              <a:t>-p</a:t>
            </a:r>
            <a:r>
              <a:rPr lang="en-US" sz="2800" dirty="0" smtClean="0">
                <a:sym typeface="Symbol" pitchFamily="18" charset="2"/>
              </a:rPr>
              <a:t>),</a:t>
            </a:r>
            <a:br>
              <a:rPr lang="en-US" sz="2800" dirty="0" smtClean="0">
                <a:sym typeface="Symbol" pitchFamily="18" charset="2"/>
              </a:rPr>
            </a:br>
            <a:r>
              <a:rPr lang="en-US" sz="2800" dirty="0" smtClean="0">
                <a:sym typeface="Symbol" pitchFamily="18" charset="2"/>
              </a:rPr>
              <a:t>where the m-tuple (a</a:t>
            </a:r>
            <a:r>
              <a:rPr lang="en-US" sz="2800" baseline="-25000" dirty="0" smtClean="0">
                <a:sym typeface="Symbol" pitchFamily="18" charset="2"/>
              </a:rPr>
              <a:t>1</a:t>
            </a:r>
            <a:r>
              <a:rPr lang="en-US" sz="2800" dirty="0" smtClean="0">
                <a:sym typeface="Symbol" pitchFamily="18" charset="2"/>
              </a:rPr>
              <a:t>, a</a:t>
            </a:r>
            <a:r>
              <a:rPr lang="en-US" sz="2800" baseline="-25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, …, a</a:t>
            </a:r>
            <a:r>
              <a:rPr lang="en-US" sz="2800" baseline="-25000" dirty="0" smtClean="0">
                <a:sym typeface="Symbol" pitchFamily="18" charset="2"/>
              </a:rPr>
              <a:t>m-p</a:t>
            </a:r>
            <a:r>
              <a:rPr lang="en-US" sz="2800" dirty="0" smtClean="0">
                <a:sym typeface="Symbol" pitchFamily="18" charset="2"/>
              </a:rPr>
              <a:t>, c</a:t>
            </a:r>
            <a:r>
              <a:rPr lang="en-US" sz="2800" baseline="-25000" dirty="0" smtClean="0">
                <a:sym typeface="Symbol" pitchFamily="18" charset="2"/>
              </a:rPr>
              <a:t>1</a:t>
            </a:r>
            <a:r>
              <a:rPr lang="en-US" sz="2800" dirty="0" smtClean="0">
                <a:sym typeface="Symbol" pitchFamily="18" charset="2"/>
              </a:rPr>
              <a:t>, c</a:t>
            </a:r>
            <a:r>
              <a:rPr lang="en-US" sz="2800" baseline="-25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, …, </a:t>
            </a:r>
            <a:r>
              <a:rPr lang="en-US" sz="2800" dirty="0" err="1" smtClean="0">
                <a:sym typeface="Symbol" pitchFamily="18" charset="2"/>
              </a:rPr>
              <a:t>c</a:t>
            </a:r>
            <a:r>
              <a:rPr lang="en-US" sz="2800" baseline="-25000" dirty="0" err="1" smtClean="0">
                <a:sym typeface="Symbol" pitchFamily="18" charset="2"/>
              </a:rPr>
              <a:t>p</a:t>
            </a:r>
            <a:r>
              <a:rPr lang="en-US" sz="2800" dirty="0" smtClean="0">
                <a:sym typeface="Symbol" pitchFamily="18" charset="2"/>
              </a:rPr>
              <a:t>) belongs to R and the n-tuple (c</a:t>
            </a:r>
            <a:r>
              <a:rPr lang="en-US" sz="2800" baseline="-25000" dirty="0" smtClean="0">
                <a:sym typeface="Symbol" pitchFamily="18" charset="2"/>
              </a:rPr>
              <a:t>1</a:t>
            </a:r>
            <a:r>
              <a:rPr lang="en-US" sz="2800" dirty="0" smtClean="0">
                <a:sym typeface="Symbol" pitchFamily="18" charset="2"/>
              </a:rPr>
              <a:t>, c</a:t>
            </a:r>
            <a:r>
              <a:rPr lang="en-US" sz="2800" baseline="-25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, …, </a:t>
            </a:r>
            <a:r>
              <a:rPr lang="en-US" sz="2800" dirty="0" err="1" smtClean="0">
                <a:sym typeface="Symbol" pitchFamily="18" charset="2"/>
              </a:rPr>
              <a:t>c</a:t>
            </a:r>
            <a:r>
              <a:rPr lang="en-US" sz="2800" baseline="-25000" dirty="0" err="1" smtClean="0">
                <a:sym typeface="Symbol" pitchFamily="18" charset="2"/>
              </a:rPr>
              <a:t>p</a:t>
            </a:r>
            <a:r>
              <a:rPr lang="en-US" sz="2800" dirty="0" smtClean="0">
                <a:sym typeface="Symbol" pitchFamily="18" charset="2"/>
              </a:rPr>
              <a:t>, b</a:t>
            </a:r>
            <a:r>
              <a:rPr lang="en-US" sz="2800" baseline="-25000" dirty="0" smtClean="0">
                <a:sym typeface="Symbol" pitchFamily="18" charset="2"/>
              </a:rPr>
              <a:t>1</a:t>
            </a:r>
            <a:r>
              <a:rPr lang="en-US" sz="2800" dirty="0" smtClean="0">
                <a:sym typeface="Symbol" pitchFamily="18" charset="2"/>
              </a:rPr>
              <a:t>, b</a:t>
            </a:r>
            <a:r>
              <a:rPr lang="en-US" sz="2800" baseline="-25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,      …, </a:t>
            </a:r>
            <a:r>
              <a:rPr lang="en-US" sz="2800" dirty="0" err="1" smtClean="0">
                <a:sym typeface="Symbol" pitchFamily="18" charset="2"/>
              </a:rPr>
              <a:t>b</a:t>
            </a:r>
            <a:r>
              <a:rPr lang="en-US" sz="2800" baseline="-25000" dirty="0" err="1" smtClean="0">
                <a:sym typeface="Symbol" pitchFamily="18" charset="2"/>
              </a:rPr>
              <a:t>n</a:t>
            </a:r>
            <a:r>
              <a:rPr lang="en-US" sz="2800" baseline="-25000" dirty="0" smtClean="0">
                <a:sym typeface="Symbol" pitchFamily="18" charset="2"/>
              </a:rPr>
              <a:t>-p</a:t>
            </a:r>
            <a:r>
              <a:rPr lang="en-US" sz="2800" dirty="0" smtClean="0">
                <a:sym typeface="Symbol" pitchFamily="18" charset="2"/>
              </a:rPr>
              <a:t>) belongs to S.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9pPr>
          </a:lstStyle>
          <a:p>
            <a:pPr eaLnBrk="1" hangingPunct="1"/>
            <a:fld id="{5779DC70-D90D-4262-AF88-F16E83475338}" type="slidenum">
              <a:rPr lang="en-CA" altLang="en-US" sz="1400">
                <a:solidFill>
                  <a:srgbClr val="00CCFF"/>
                </a:solidFill>
                <a:latin typeface="Times New Roman" panose="02020603050405020304" pitchFamily="18" charset="0"/>
              </a:rPr>
              <a:pPr eaLnBrk="1" hangingPunct="1"/>
              <a:t>59</a:t>
            </a:fld>
            <a:endParaRPr lang="en-CA" altLang="en-US" sz="1400">
              <a:solidFill>
                <a:srgbClr val="00CC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10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4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4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4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4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2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Recurrence Relations</a:t>
            </a:r>
            <a:endParaRPr lang="en-CA" sz="3600" smtClean="0"/>
          </a:p>
        </p:txBody>
      </p:sp>
      <p:sp>
        <p:nvSpPr>
          <p:cNvPr id="4751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534400" cy="48006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Is the sequence {a</a:t>
            </a:r>
            <a:r>
              <a:rPr lang="en-US" sz="2800" baseline="-25000" smtClean="0">
                <a:sym typeface="Symbol" pitchFamily="18" charset="2"/>
              </a:rPr>
              <a:t>n</a:t>
            </a:r>
            <a:r>
              <a:rPr lang="en-US" sz="2800" smtClean="0">
                <a:sym typeface="Symbol" pitchFamily="18" charset="2"/>
              </a:rPr>
              <a:t>} with a</a:t>
            </a:r>
            <a:r>
              <a:rPr lang="en-US" sz="2800" baseline="-25000" smtClean="0">
                <a:sym typeface="Symbol" pitchFamily="18" charset="2"/>
              </a:rPr>
              <a:t>n</a:t>
            </a:r>
            <a:r>
              <a:rPr lang="en-US" sz="2800" smtClean="0">
                <a:sym typeface="Symbol" pitchFamily="18" charset="2"/>
              </a:rPr>
              <a:t>=5 a solution of the same recurrence relation?</a:t>
            </a: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For n  2 we see that </a:t>
            </a:r>
            <a:br>
              <a:rPr lang="en-US" sz="2800" smtClean="0">
                <a:sym typeface="Symbol" pitchFamily="18" charset="2"/>
              </a:rPr>
            </a:br>
            <a:r>
              <a:rPr lang="en-US" sz="2800" smtClean="0">
                <a:sym typeface="Symbol" pitchFamily="18" charset="2"/>
              </a:rPr>
              <a:t>2a</a:t>
            </a:r>
            <a:r>
              <a:rPr lang="en-US" sz="2800" baseline="-25000" smtClean="0">
                <a:sym typeface="Symbol" pitchFamily="18" charset="2"/>
              </a:rPr>
              <a:t>n-1</a:t>
            </a:r>
            <a:r>
              <a:rPr lang="en-US" sz="2800" smtClean="0">
                <a:sym typeface="Symbol" pitchFamily="18" charset="2"/>
              </a:rPr>
              <a:t> – a</a:t>
            </a:r>
            <a:r>
              <a:rPr lang="en-US" sz="2800" baseline="-25000" smtClean="0">
                <a:sym typeface="Symbol" pitchFamily="18" charset="2"/>
              </a:rPr>
              <a:t>n-2</a:t>
            </a:r>
            <a:r>
              <a:rPr lang="en-US" sz="2800" smtClean="0">
                <a:sym typeface="Symbol" pitchFamily="18" charset="2"/>
              </a:rPr>
              <a:t> = 25 - 5 = 5 = a</a:t>
            </a:r>
            <a:r>
              <a:rPr lang="en-US" sz="2800" baseline="-25000" smtClean="0">
                <a:sym typeface="Symbol" pitchFamily="18" charset="2"/>
              </a:rPr>
              <a:t>n</a:t>
            </a:r>
            <a:r>
              <a:rPr lang="en-US" sz="2800" smtClean="0">
                <a:sym typeface="Symbol" pitchFamily="18" charset="2"/>
              </a:rPr>
              <a:t>.</a:t>
            </a:r>
          </a:p>
          <a:p>
            <a:pPr marL="0" indent="0" eaLnBrk="1" hangingPunct="1">
              <a:defRPr/>
            </a:pPr>
            <a:endParaRPr lang="en-US" sz="80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smtClean="0">
                <a:solidFill>
                  <a:srgbClr val="66FF33"/>
                </a:solidFill>
                <a:sym typeface="Symbol" pitchFamily="18" charset="2"/>
              </a:rPr>
              <a:t>Therefore, {a</a:t>
            </a:r>
            <a:r>
              <a:rPr lang="en-US" sz="2800" baseline="-25000" smtClean="0">
                <a:solidFill>
                  <a:srgbClr val="66FF33"/>
                </a:solidFill>
                <a:sym typeface="Symbol" pitchFamily="18" charset="2"/>
              </a:rPr>
              <a:t>n</a:t>
            </a:r>
            <a:r>
              <a:rPr lang="en-US" sz="2800" smtClean="0">
                <a:solidFill>
                  <a:srgbClr val="66FF33"/>
                </a:solidFill>
                <a:sym typeface="Symbol" pitchFamily="18" charset="2"/>
              </a:rPr>
              <a:t>} with a</a:t>
            </a:r>
            <a:r>
              <a:rPr lang="en-US" sz="2800" baseline="-25000" smtClean="0">
                <a:solidFill>
                  <a:srgbClr val="66FF33"/>
                </a:solidFill>
                <a:sym typeface="Symbol" pitchFamily="18" charset="2"/>
              </a:rPr>
              <a:t>n</a:t>
            </a:r>
            <a:r>
              <a:rPr lang="en-US" sz="2800" smtClean="0">
                <a:solidFill>
                  <a:srgbClr val="66FF33"/>
                </a:solidFill>
                <a:sym typeface="Symbol" pitchFamily="18" charset="2"/>
              </a:rPr>
              <a:t>=5 is also a solution of the recurrence relation.</a:t>
            </a: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F6A8AEB0-6757-4234-B824-989682F65313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6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7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5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5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5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5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5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5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139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Databases and Relations</a:t>
            </a:r>
            <a:endParaRPr lang="en-CA" sz="3600" smtClean="0"/>
          </a:p>
        </p:txBody>
      </p:sp>
      <p:sp>
        <p:nvSpPr>
          <p:cNvPr id="56525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763000" cy="4876800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ct val="20000"/>
              </a:spcAft>
              <a:defRPr/>
            </a:pPr>
            <a:r>
              <a:rPr lang="en-US" sz="2800" smtClean="0">
                <a:sym typeface="Symbol" pitchFamily="18" charset="2"/>
              </a:rPr>
              <a:t>In other words, to generate J</a:t>
            </a:r>
            <a:r>
              <a:rPr lang="en-US" sz="2800" baseline="-25000" smtClean="0">
                <a:sym typeface="Symbol" pitchFamily="18" charset="2"/>
              </a:rPr>
              <a:t>p</a:t>
            </a:r>
            <a:r>
              <a:rPr lang="en-US" sz="2800" smtClean="0">
                <a:sym typeface="Symbol" pitchFamily="18" charset="2"/>
              </a:rPr>
              <a:t>(R, S), we have to find all the elements in R whose p last components match the p first components of an element in S.</a:t>
            </a:r>
          </a:p>
          <a:p>
            <a:pPr marL="0" indent="0">
              <a:spcBef>
                <a:spcPct val="0"/>
              </a:spcBef>
              <a:spcAft>
                <a:spcPct val="20000"/>
              </a:spcAft>
              <a:defRPr/>
            </a:pPr>
            <a:endParaRPr lang="en-US" sz="2800" smtClean="0">
              <a:sym typeface="Symbol" pitchFamily="18" charset="2"/>
            </a:endParaRPr>
          </a:p>
          <a:p>
            <a:pPr marL="0" indent="0">
              <a:spcBef>
                <a:spcPct val="0"/>
              </a:spcBef>
              <a:spcAft>
                <a:spcPct val="20000"/>
              </a:spcAft>
              <a:defRPr/>
            </a:pPr>
            <a:r>
              <a:rPr lang="en-US" sz="2800" smtClean="0">
                <a:sym typeface="Symbol" pitchFamily="18" charset="2"/>
              </a:rPr>
              <a:t>The new relation contains exactly these matches, which are combined to tuples that contain each matching field only once.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9pPr>
          </a:lstStyle>
          <a:p>
            <a:pPr eaLnBrk="1" hangingPunct="1"/>
            <a:fld id="{4B8B082C-7F5E-47E1-B1D6-4884D4D7ABF3}" type="slidenum">
              <a:rPr lang="en-CA" altLang="en-US" sz="1400">
                <a:solidFill>
                  <a:srgbClr val="00CCFF"/>
                </a:solidFill>
                <a:latin typeface="Times New Roman" panose="02020603050405020304" pitchFamily="18" charset="0"/>
              </a:rPr>
              <a:pPr eaLnBrk="1" hangingPunct="1"/>
              <a:t>60</a:t>
            </a:fld>
            <a:endParaRPr lang="en-CA" altLang="en-US" sz="1400">
              <a:solidFill>
                <a:srgbClr val="00CC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45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5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5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5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5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51" grpId="0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Databases and Relations</a:t>
            </a:r>
            <a:endParaRPr lang="en-CA" sz="3600" smtClean="0"/>
          </a:p>
        </p:txBody>
      </p:sp>
      <p:sp>
        <p:nvSpPr>
          <p:cNvPr id="5662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8763000" cy="5257800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ct val="20000"/>
              </a:spcAft>
              <a:defRPr/>
            </a:pP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Example:</a:t>
            </a:r>
            <a:r>
              <a:rPr lang="en-US" sz="2800" smtClean="0">
                <a:sym typeface="Symbol" pitchFamily="18" charset="2"/>
              </a:rPr>
              <a:t> What is J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smtClean="0">
                <a:sym typeface="Symbol" pitchFamily="18" charset="2"/>
              </a:rPr>
              <a:t>(Y, R), where Y contains the fields </a:t>
            </a:r>
            <a:r>
              <a:rPr lang="en-US" sz="2800" b="1" smtClean="0">
                <a:solidFill>
                  <a:srgbClr val="66FF33"/>
                </a:solidFill>
                <a:sym typeface="Symbol" pitchFamily="18" charset="2"/>
              </a:rPr>
              <a:t>Student Name</a:t>
            </a:r>
            <a:r>
              <a:rPr lang="en-US" sz="2800" smtClean="0">
                <a:sym typeface="Symbol" pitchFamily="18" charset="2"/>
              </a:rPr>
              <a:t> and </a:t>
            </a:r>
            <a:r>
              <a:rPr lang="en-US" sz="2800" b="1" smtClean="0">
                <a:solidFill>
                  <a:srgbClr val="66FF33"/>
                </a:solidFill>
                <a:sym typeface="Symbol" pitchFamily="18" charset="2"/>
              </a:rPr>
              <a:t>Year of Birth</a:t>
            </a:r>
            <a:r>
              <a:rPr lang="en-US" sz="2800" smtClean="0">
                <a:sym typeface="Symbol" pitchFamily="18" charset="2"/>
              </a:rPr>
              <a:t>,</a:t>
            </a:r>
          </a:p>
          <a:p>
            <a:pPr marL="0" indent="0">
              <a:spcBef>
                <a:spcPct val="0"/>
              </a:spcBef>
              <a:spcAft>
                <a:spcPct val="20000"/>
              </a:spcAft>
              <a:defRPr/>
            </a:pPr>
            <a:r>
              <a:rPr lang="en-US" sz="2800" smtClean="0">
                <a:sym typeface="Symbol" pitchFamily="18" charset="2"/>
              </a:rPr>
              <a:t>Y = {(1978, Ackermann),</a:t>
            </a:r>
            <a:br>
              <a:rPr lang="en-US" sz="2800" smtClean="0">
                <a:sym typeface="Symbol" pitchFamily="18" charset="2"/>
              </a:rPr>
            </a:br>
            <a:r>
              <a:rPr lang="en-US" sz="2800" smtClean="0">
                <a:sym typeface="Symbol" pitchFamily="18" charset="2"/>
              </a:rPr>
              <a:t>       (1972, Adams),</a:t>
            </a:r>
            <a:br>
              <a:rPr lang="en-US" sz="2800" smtClean="0">
                <a:sym typeface="Symbol" pitchFamily="18" charset="2"/>
              </a:rPr>
            </a:br>
            <a:r>
              <a:rPr lang="en-US" sz="2800" smtClean="0">
                <a:sym typeface="Symbol" pitchFamily="18" charset="2"/>
              </a:rPr>
              <a:t>       (1917, Chou),</a:t>
            </a:r>
            <a:br>
              <a:rPr lang="en-US" sz="2800" smtClean="0">
                <a:sym typeface="Symbol" pitchFamily="18" charset="2"/>
              </a:rPr>
            </a:br>
            <a:r>
              <a:rPr lang="en-US" sz="2800" smtClean="0">
                <a:sym typeface="Symbol" pitchFamily="18" charset="2"/>
              </a:rPr>
              <a:t>       (1984, Goodfriend),</a:t>
            </a:r>
            <a:br>
              <a:rPr lang="en-US" sz="2800" smtClean="0">
                <a:sym typeface="Symbol" pitchFamily="18" charset="2"/>
              </a:rPr>
            </a:br>
            <a:r>
              <a:rPr lang="en-US" sz="2800" smtClean="0">
                <a:sym typeface="Symbol" pitchFamily="18" charset="2"/>
              </a:rPr>
              <a:t>       (1982, Rao),</a:t>
            </a:r>
            <a:br>
              <a:rPr lang="en-US" sz="2800" smtClean="0">
                <a:sym typeface="Symbol" pitchFamily="18" charset="2"/>
              </a:rPr>
            </a:br>
            <a:r>
              <a:rPr lang="en-US" sz="2800" smtClean="0">
                <a:sym typeface="Symbol" pitchFamily="18" charset="2"/>
              </a:rPr>
              <a:t>       (1970, Stevens)},</a:t>
            </a:r>
          </a:p>
          <a:p>
            <a:pPr marL="0" indent="0">
              <a:spcBef>
                <a:spcPct val="0"/>
              </a:spcBef>
              <a:spcAft>
                <a:spcPct val="20000"/>
              </a:spcAft>
              <a:defRPr/>
            </a:pPr>
            <a:r>
              <a:rPr lang="en-US" sz="2800" smtClean="0">
                <a:sym typeface="Symbol" pitchFamily="18" charset="2"/>
              </a:rPr>
              <a:t>and R contains the student records as defined before?</a:t>
            </a:r>
          </a:p>
          <a:p>
            <a:pPr marL="0" indent="0">
              <a:spcBef>
                <a:spcPct val="0"/>
              </a:spcBef>
              <a:spcAft>
                <a:spcPct val="20000"/>
              </a:spcAft>
              <a:defRPr/>
            </a:pPr>
            <a:endParaRPr lang="en-US" sz="2800" smtClean="0">
              <a:sym typeface="Symbol" pitchFamily="18" charset="2"/>
            </a:endParaRP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9pPr>
          </a:lstStyle>
          <a:p>
            <a:pPr eaLnBrk="1" hangingPunct="1"/>
            <a:fld id="{C446A1BA-1913-43C9-AF08-7CBCC3A15D39}" type="slidenum">
              <a:rPr lang="en-CA" altLang="en-US" sz="1400">
                <a:solidFill>
                  <a:srgbClr val="00CCFF"/>
                </a:solidFill>
                <a:latin typeface="Times New Roman" panose="02020603050405020304" pitchFamily="18" charset="0"/>
              </a:rPr>
              <a:pPr eaLnBrk="1" hangingPunct="1"/>
              <a:t>61</a:t>
            </a:fld>
            <a:endParaRPr lang="en-CA" altLang="en-US" sz="1400">
              <a:solidFill>
                <a:srgbClr val="00CC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7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6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6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6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6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6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6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6275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Databases and Relations</a:t>
            </a:r>
            <a:endParaRPr lang="en-CA" sz="3600" smtClean="0"/>
          </a:p>
        </p:txBody>
      </p:sp>
      <p:sp>
        <p:nvSpPr>
          <p:cNvPr id="56729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763000" cy="5029200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ct val="20000"/>
              </a:spcAft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Solution:</a:t>
            </a:r>
            <a:r>
              <a:rPr lang="en-US" sz="2800" dirty="0" smtClean="0">
                <a:sym typeface="Symbol" pitchFamily="18" charset="2"/>
              </a:rPr>
              <a:t> The resulting relation is:</a:t>
            </a:r>
          </a:p>
          <a:p>
            <a:pPr marL="0" indent="0">
              <a:spcBef>
                <a:spcPct val="0"/>
              </a:spcBef>
              <a:spcAft>
                <a:spcPct val="20000"/>
              </a:spcAft>
              <a:defRPr/>
            </a:pPr>
            <a:r>
              <a:rPr lang="en-US" sz="2800" dirty="0" smtClean="0">
                <a:sym typeface="Symbol" pitchFamily="18" charset="2"/>
              </a:rPr>
              <a:t>      {(1978, Ackermann, 00231455, CS, 3.88),</a:t>
            </a:r>
            <a:br>
              <a:rPr lang="en-US" sz="2800" dirty="0" smtClean="0">
                <a:sym typeface="Symbol" pitchFamily="18" charset="2"/>
              </a:rPr>
            </a:br>
            <a:r>
              <a:rPr lang="en-US" sz="2800" dirty="0" smtClean="0">
                <a:sym typeface="Symbol" pitchFamily="18" charset="2"/>
              </a:rPr>
              <a:t>       (1972, Adams, 00888323, Physics, 3.45),</a:t>
            </a:r>
            <a:br>
              <a:rPr lang="en-US" sz="2800" dirty="0" smtClean="0">
                <a:sym typeface="Symbol" pitchFamily="18" charset="2"/>
              </a:rPr>
            </a:br>
            <a:r>
              <a:rPr lang="en-US" sz="2800" dirty="0" smtClean="0">
                <a:sym typeface="Symbol" pitchFamily="18" charset="2"/>
              </a:rPr>
              <a:t>       (1917, Chou, 00102147, CS, 3.79),</a:t>
            </a:r>
            <a:br>
              <a:rPr lang="en-US" sz="2800" dirty="0" smtClean="0">
                <a:sym typeface="Symbol" pitchFamily="18" charset="2"/>
              </a:rPr>
            </a:br>
            <a:r>
              <a:rPr lang="en-US" sz="2800" dirty="0" smtClean="0">
                <a:sym typeface="Symbol" pitchFamily="18" charset="2"/>
              </a:rPr>
              <a:t>       (1984, </a:t>
            </a:r>
            <a:r>
              <a:rPr lang="en-US" sz="2800" dirty="0" err="1" smtClean="0">
                <a:sym typeface="Symbol" pitchFamily="18" charset="2"/>
              </a:rPr>
              <a:t>Goodfriend</a:t>
            </a:r>
            <a:r>
              <a:rPr lang="en-US" sz="2800" dirty="0" smtClean="0">
                <a:sym typeface="Symbol" pitchFamily="18" charset="2"/>
              </a:rPr>
              <a:t>, 00453876, Math, 3.45),</a:t>
            </a:r>
            <a:br>
              <a:rPr lang="en-US" sz="2800" dirty="0" smtClean="0">
                <a:sym typeface="Symbol" pitchFamily="18" charset="2"/>
              </a:rPr>
            </a:br>
            <a:r>
              <a:rPr lang="en-US" sz="2800" dirty="0" smtClean="0">
                <a:sym typeface="Symbol" pitchFamily="18" charset="2"/>
              </a:rPr>
              <a:t>       (1982, </a:t>
            </a:r>
            <a:r>
              <a:rPr lang="en-US" sz="2800" dirty="0" err="1" smtClean="0">
                <a:sym typeface="Symbol" pitchFamily="18" charset="2"/>
              </a:rPr>
              <a:t>Rao</a:t>
            </a:r>
            <a:r>
              <a:rPr lang="en-US" sz="2800" dirty="0" smtClean="0">
                <a:sym typeface="Symbol" pitchFamily="18" charset="2"/>
              </a:rPr>
              <a:t>, 00678543, Math, 3.90),</a:t>
            </a:r>
            <a:br>
              <a:rPr lang="en-US" sz="2800" dirty="0" smtClean="0">
                <a:sym typeface="Symbol" pitchFamily="18" charset="2"/>
              </a:rPr>
            </a:br>
            <a:r>
              <a:rPr lang="en-US" sz="2800" dirty="0" smtClean="0">
                <a:sym typeface="Symbol" pitchFamily="18" charset="2"/>
              </a:rPr>
              <a:t>       (1970, Stevens, 00786576, Psych, 2.99)}</a:t>
            </a:r>
          </a:p>
          <a:p>
            <a:pPr marL="0" indent="0">
              <a:spcBef>
                <a:spcPct val="0"/>
              </a:spcBef>
              <a:spcAft>
                <a:spcPct val="20000"/>
              </a:spcAft>
              <a:defRPr/>
            </a:pPr>
            <a:endParaRPr lang="en-US" sz="2800" dirty="0" smtClean="0">
              <a:sym typeface="Symbol" pitchFamily="18" charset="2"/>
            </a:endParaRPr>
          </a:p>
          <a:p>
            <a:pPr marL="0" indent="0">
              <a:spcBef>
                <a:spcPct val="0"/>
              </a:spcBef>
              <a:spcAft>
                <a:spcPct val="20000"/>
              </a:spcAft>
              <a:defRPr/>
            </a:pPr>
            <a:r>
              <a:rPr lang="en-US" sz="2800" dirty="0" smtClean="0">
                <a:sym typeface="Symbol" pitchFamily="18" charset="2"/>
              </a:rPr>
              <a:t>Since Y has two fields and R has four, the relation J</a:t>
            </a:r>
            <a:r>
              <a:rPr lang="en-US" sz="2800" baseline="-25000" dirty="0" smtClean="0">
                <a:sym typeface="Symbol" pitchFamily="18" charset="2"/>
              </a:rPr>
              <a:t>1</a:t>
            </a:r>
            <a:r>
              <a:rPr lang="en-US" sz="2800" dirty="0" smtClean="0">
                <a:sym typeface="Symbol" pitchFamily="18" charset="2"/>
              </a:rPr>
              <a:t>(Y, R) has 2 + 4 – 1 = 5 fields.</a:t>
            </a:r>
          </a:p>
          <a:p>
            <a:pPr marL="0" indent="0">
              <a:spcBef>
                <a:spcPct val="0"/>
              </a:spcBef>
              <a:spcAft>
                <a:spcPct val="20000"/>
              </a:spcAft>
              <a:defRPr/>
            </a:pPr>
            <a:endParaRPr lang="en-US" sz="2800" dirty="0" smtClean="0">
              <a:sym typeface="Symbol" pitchFamily="18" charset="2"/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9pPr>
          </a:lstStyle>
          <a:p>
            <a:pPr eaLnBrk="1" hangingPunct="1"/>
            <a:fld id="{7DA6509C-C1BE-48FF-BAB7-DA007BC4FDC2}" type="slidenum">
              <a:rPr lang="en-CA" altLang="en-US" sz="1400">
                <a:solidFill>
                  <a:srgbClr val="00CCFF"/>
                </a:solidFill>
                <a:latin typeface="Times New Roman" panose="02020603050405020304" pitchFamily="18" charset="0"/>
              </a:rPr>
              <a:pPr eaLnBrk="1" hangingPunct="1"/>
              <a:t>62</a:t>
            </a:fld>
            <a:endParaRPr lang="en-CA" altLang="en-US" sz="1400">
              <a:solidFill>
                <a:srgbClr val="00CC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92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7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7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7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7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7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7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299" grpId="0" build="p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Representing Relations</a:t>
            </a:r>
            <a:endParaRPr lang="en-CA" sz="3600" smtClean="0"/>
          </a:p>
        </p:txBody>
      </p:sp>
      <p:sp>
        <p:nvSpPr>
          <p:cNvPr id="56832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8763000" cy="541020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/>
            </a:pPr>
            <a:r>
              <a:rPr lang="en-US" sz="2800" dirty="0" smtClean="0">
                <a:sym typeface="Symbol" pitchFamily="18" charset="2"/>
              </a:rPr>
              <a:t>We already know different ways of representing relations. We will now take a closer look at two ways of representation: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Zero-one matrices</a:t>
            </a:r>
            <a:r>
              <a:rPr lang="en-US" sz="2800" dirty="0" smtClean="0">
                <a:sym typeface="Symbol" pitchFamily="18" charset="2"/>
              </a:rPr>
              <a:t> and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directed graphs</a:t>
            </a:r>
            <a:r>
              <a:rPr lang="en-US" sz="2800" dirty="0" smtClean="0">
                <a:sym typeface="Symbol" pitchFamily="18" charset="2"/>
              </a:rPr>
              <a:t>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/>
            </a:pPr>
            <a:endParaRPr lang="en-US" sz="800" dirty="0" smtClean="0">
              <a:sym typeface="Symbol" pitchFamily="18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/>
            </a:pPr>
            <a:r>
              <a:rPr lang="en-US" sz="2800" dirty="0" smtClean="0">
                <a:sym typeface="Symbol" pitchFamily="18" charset="2"/>
              </a:rPr>
              <a:t>If R is a relation from A = {a</a:t>
            </a:r>
            <a:r>
              <a:rPr lang="en-US" sz="2800" baseline="-25000" dirty="0" smtClean="0">
                <a:sym typeface="Symbol" pitchFamily="18" charset="2"/>
              </a:rPr>
              <a:t>1</a:t>
            </a:r>
            <a:r>
              <a:rPr lang="en-US" sz="2800" dirty="0" smtClean="0">
                <a:sym typeface="Symbol" pitchFamily="18" charset="2"/>
              </a:rPr>
              <a:t>, a</a:t>
            </a:r>
            <a:r>
              <a:rPr lang="en-US" sz="2800" baseline="-25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, …, a</a:t>
            </a:r>
            <a:r>
              <a:rPr lang="en-US" sz="2800" baseline="-25000" dirty="0" smtClean="0">
                <a:sym typeface="Symbol" pitchFamily="18" charset="2"/>
              </a:rPr>
              <a:t>m</a:t>
            </a:r>
            <a:r>
              <a:rPr lang="en-US" sz="2800" dirty="0" smtClean="0">
                <a:sym typeface="Symbol" pitchFamily="18" charset="2"/>
              </a:rPr>
              <a:t>} to B = </a:t>
            </a:r>
            <a:br>
              <a:rPr lang="en-US" sz="2800" dirty="0" smtClean="0">
                <a:sym typeface="Symbol" pitchFamily="18" charset="2"/>
              </a:rPr>
            </a:br>
            <a:r>
              <a:rPr lang="en-US" sz="2800" dirty="0" smtClean="0">
                <a:sym typeface="Symbol" pitchFamily="18" charset="2"/>
              </a:rPr>
              <a:t>{b</a:t>
            </a:r>
            <a:r>
              <a:rPr lang="en-US" sz="2800" baseline="-25000" dirty="0" smtClean="0">
                <a:sym typeface="Symbol" pitchFamily="18" charset="2"/>
              </a:rPr>
              <a:t>1</a:t>
            </a:r>
            <a:r>
              <a:rPr lang="en-US" sz="2800" dirty="0" smtClean="0">
                <a:sym typeface="Symbol" pitchFamily="18" charset="2"/>
              </a:rPr>
              <a:t>, b</a:t>
            </a:r>
            <a:r>
              <a:rPr lang="en-US" sz="2800" baseline="-25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, …, </a:t>
            </a:r>
            <a:r>
              <a:rPr lang="en-US" sz="2800" dirty="0" err="1" smtClean="0">
                <a:sym typeface="Symbol" pitchFamily="18" charset="2"/>
              </a:rPr>
              <a:t>b</a:t>
            </a:r>
            <a:r>
              <a:rPr lang="en-US" sz="2800" baseline="-25000" dirty="0" err="1" smtClean="0">
                <a:sym typeface="Symbol" pitchFamily="18" charset="2"/>
              </a:rPr>
              <a:t>n</a:t>
            </a:r>
            <a:r>
              <a:rPr lang="en-US" sz="2800" dirty="0" smtClean="0">
                <a:sym typeface="Symbol" pitchFamily="18" charset="2"/>
              </a:rPr>
              <a:t>}, then R can be represented by the   zero-one matrix M</a:t>
            </a:r>
            <a:r>
              <a:rPr lang="en-US" sz="2800" baseline="-25000" dirty="0" smtClean="0">
                <a:sym typeface="Symbol" pitchFamily="18" charset="2"/>
              </a:rPr>
              <a:t>R</a:t>
            </a:r>
            <a:r>
              <a:rPr lang="en-US" sz="2800" dirty="0" smtClean="0">
                <a:sym typeface="Symbol" pitchFamily="18" charset="2"/>
              </a:rPr>
              <a:t> = [</a:t>
            </a:r>
            <a:r>
              <a:rPr lang="en-US" sz="2800" dirty="0" err="1" smtClean="0">
                <a:sym typeface="Symbol" pitchFamily="18" charset="2"/>
              </a:rPr>
              <a:t>m</a:t>
            </a:r>
            <a:r>
              <a:rPr lang="en-US" sz="2800" baseline="-25000" dirty="0" err="1" smtClean="0">
                <a:sym typeface="Symbol" pitchFamily="18" charset="2"/>
              </a:rPr>
              <a:t>ij</a:t>
            </a:r>
            <a:r>
              <a:rPr lang="en-US" sz="2800" dirty="0" smtClean="0">
                <a:sym typeface="Symbol" pitchFamily="18" charset="2"/>
              </a:rPr>
              <a:t>] with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/>
            </a:pPr>
            <a:r>
              <a:rPr lang="en-US" sz="2800" dirty="0" err="1" smtClean="0">
                <a:sym typeface="Symbol" pitchFamily="18" charset="2"/>
              </a:rPr>
              <a:t>m</a:t>
            </a:r>
            <a:r>
              <a:rPr lang="en-US" sz="2800" baseline="-25000" dirty="0" err="1" smtClean="0">
                <a:sym typeface="Symbol" pitchFamily="18" charset="2"/>
              </a:rPr>
              <a:t>ij</a:t>
            </a:r>
            <a:r>
              <a:rPr lang="en-US" sz="2800" dirty="0" smtClean="0">
                <a:sym typeface="Symbol" pitchFamily="18" charset="2"/>
              </a:rPr>
              <a:t> = 1,   if (</a:t>
            </a:r>
            <a:r>
              <a:rPr lang="en-US" sz="2800" dirty="0" err="1" smtClean="0">
                <a:sym typeface="Symbol" pitchFamily="18" charset="2"/>
              </a:rPr>
              <a:t>a</a:t>
            </a:r>
            <a:r>
              <a:rPr lang="en-US" sz="2800" baseline="-25000" dirty="0" err="1" smtClean="0">
                <a:sym typeface="Symbol" pitchFamily="18" charset="2"/>
              </a:rPr>
              <a:t>i</a:t>
            </a:r>
            <a:r>
              <a:rPr lang="en-US" sz="2800" dirty="0" smtClean="0">
                <a:sym typeface="Symbol" pitchFamily="18" charset="2"/>
              </a:rPr>
              <a:t>, </a:t>
            </a:r>
            <a:r>
              <a:rPr lang="en-US" sz="2800" dirty="0" err="1" smtClean="0">
                <a:sym typeface="Symbol" pitchFamily="18" charset="2"/>
              </a:rPr>
              <a:t>b</a:t>
            </a:r>
            <a:r>
              <a:rPr lang="en-US" sz="2800" baseline="-25000" dirty="0" err="1" smtClean="0">
                <a:sym typeface="Symbol" pitchFamily="18" charset="2"/>
              </a:rPr>
              <a:t>j</a:t>
            </a:r>
            <a:r>
              <a:rPr lang="en-US" sz="2800" dirty="0" smtClean="0">
                <a:sym typeface="Symbol" pitchFamily="18" charset="2"/>
              </a:rPr>
              <a:t>)R, and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/>
            </a:pPr>
            <a:r>
              <a:rPr lang="en-US" sz="2800" dirty="0" err="1" smtClean="0">
                <a:sym typeface="Symbol" pitchFamily="18" charset="2"/>
              </a:rPr>
              <a:t>m</a:t>
            </a:r>
            <a:r>
              <a:rPr lang="en-US" sz="2800" baseline="-25000" dirty="0" err="1" smtClean="0">
                <a:sym typeface="Symbol" pitchFamily="18" charset="2"/>
              </a:rPr>
              <a:t>ij</a:t>
            </a:r>
            <a:r>
              <a:rPr lang="en-US" sz="2800" dirty="0" smtClean="0">
                <a:sym typeface="Symbol" pitchFamily="18" charset="2"/>
              </a:rPr>
              <a:t> = 0,  if (</a:t>
            </a:r>
            <a:r>
              <a:rPr lang="en-US" sz="2800" dirty="0" err="1" smtClean="0">
                <a:sym typeface="Symbol" pitchFamily="18" charset="2"/>
              </a:rPr>
              <a:t>a</a:t>
            </a:r>
            <a:r>
              <a:rPr lang="en-US" sz="2800" baseline="-25000" dirty="0" err="1" smtClean="0">
                <a:sym typeface="Symbol" pitchFamily="18" charset="2"/>
              </a:rPr>
              <a:t>i</a:t>
            </a:r>
            <a:r>
              <a:rPr lang="en-US" sz="2800" dirty="0" smtClean="0">
                <a:sym typeface="Symbol" pitchFamily="18" charset="2"/>
              </a:rPr>
              <a:t>, </a:t>
            </a:r>
            <a:r>
              <a:rPr lang="en-US" sz="2800" dirty="0" err="1" smtClean="0">
                <a:sym typeface="Symbol" pitchFamily="18" charset="2"/>
              </a:rPr>
              <a:t>b</a:t>
            </a:r>
            <a:r>
              <a:rPr lang="en-US" sz="2800" baseline="-25000" dirty="0" err="1" smtClean="0">
                <a:sym typeface="Symbol" pitchFamily="18" charset="2"/>
              </a:rPr>
              <a:t>j</a:t>
            </a:r>
            <a:r>
              <a:rPr lang="en-US" sz="2800" dirty="0" smtClean="0">
                <a:sym typeface="Symbol" pitchFamily="18" charset="2"/>
              </a:rPr>
              <a:t>)R.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/>
            </a:pPr>
            <a:endParaRPr lang="en-US" sz="900" dirty="0" smtClean="0">
              <a:sym typeface="Symbol" pitchFamily="18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/>
            </a:pPr>
            <a:r>
              <a:rPr lang="en-US" sz="2800" dirty="0" smtClean="0">
                <a:sym typeface="Symbol" pitchFamily="18" charset="2"/>
              </a:rPr>
              <a:t>Note that for creating this matrix we first need to    list the elements in A and B in a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particular, but arbitrary order</a:t>
            </a:r>
            <a:r>
              <a:rPr lang="en-US" sz="2800" dirty="0" smtClean="0">
                <a:sym typeface="Symbol" pitchFamily="18" charset="2"/>
              </a:rPr>
              <a:t>.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836FAE6F-F1D9-4823-8487-97DD51913F95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63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3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8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8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8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8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8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8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8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8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8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8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3" grpId="0" build="p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Representing Relations</a:t>
            </a:r>
            <a:endParaRPr lang="en-CA" sz="3600" dirty="0" smtClean="0"/>
          </a:p>
        </p:txBody>
      </p:sp>
      <p:sp>
        <p:nvSpPr>
          <p:cNvPr id="5693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763000" cy="2133600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ct val="20000"/>
              </a:spcAft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Example:</a:t>
            </a:r>
            <a:r>
              <a:rPr lang="en-US" sz="2800" dirty="0" smtClean="0">
                <a:sym typeface="Symbol" pitchFamily="18" charset="2"/>
              </a:rPr>
              <a:t> How can we represent the relation R from the set A = {1, 2, 3} to the set B = {1, 2} with R = </a:t>
            </a:r>
            <a:br>
              <a:rPr lang="en-US" sz="2800" dirty="0" smtClean="0">
                <a:sym typeface="Symbol" pitchFamily="18" charset="2"/>
              </a:rPr>
            </a:br>
            <a:r>
              <a:rPr lang="en-US" sz="2800" dirty="0" smtClean="0">
                <a:sym typeface="Symbol" pitchFamily="18" charset="2"/>
              </a:rPr>
              <a:t>{(2, 1), (3, 1), (3, 2)} as a zero-one matrix?</a:t>
            </a:r>
          </a:p>
          <a:p>
            <a:pPr marL="0" indent="0">
              <a:spcBef>
                <a:spcPct val="0"/>
              </a:spcBef>
              <a:spcAft>
                <a:spcPct val="20000"/>
              </a:spcAft>
              <a:defRPr/>
            </a:pPr>
            <a:endParaRPr lang="en-US" sz="2800" dirty="0" smtClean="0">
              <a:sym typeface="Symbol" pitchFamily="18" charset="2"/>
            </a:endParaRPr>
          </a:p>
          <a:p>
            <a:pPr marL="0" indent="0">
              <a:spcBef>
                <a:spcPct val="0"/>
              </a:spcBef>
              <a:spcAft>
                <a:spcPct val="20000"/>
              </a:spcAft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Solution:</a:t>
            </a:r>
            <a:r>
              <a:rPr lang="en-US" sz="2800" dirty="0" smtClean="0">
                <a:sym typeface="Symbol" pitchFamily="18" charset="2"/>
              </a:rPr>
              <a:t> The matrix M</a:t>
            </a:r>
            <a:r>
              <a:rPr lang="en-US" sz="2800" baseline="-25000" dirty="0" smtClean="0">
                <a:sym typeface="Symbol" pitchFamily="18" charset="2"/>
              </a:rPr>
              <a:t>R</a:t>
            </a:r>
            <a:r>
              <a:rPr lang="en-US" sz="2800" dirty="0" smtClean="0">
                <a:sym typeface="Symbol" pitchFamily="18" charset="2"/>
              </a:rPr>
              <a:t> is given by 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739775B8-C98F-4B98-B65C-0C4C1D46225B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64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graphicFrame>
        <p:nvGraphicFramePr>
          <p:cNvPr id="629763" name="Object 3"/>
          <p:cNvGraphicFramePr>
            <a:graphicFrameLocks noChangeAspect="1"/>
          </p:cNvGraphicFramePr>
          <p:nvPr/>
        </p:nvGraphicFramePr>
        <p:xfrm>
          <a:off x="609600" y="3886200"/>
          <a:ext cx="1925638" cy="160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Equation" r:id="rId3" imgW="838277" imgH="693360" progId="Equation.3">
                  <p:embed/>
                </p:oleObj>
              </mc:Choice>
              <mc:Fallback>
                <p:oleObj name="Equation" r:id="rId3" imgW="838277" imgH="693360" progId="Equation.3">
                  <p:embed/>
                  <p:pic>
                    <p:nvPicPr>
                      <p:cNvPr id="6297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886200"/>
                        <a:ext cx="1925638" cy="160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385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9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9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9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9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9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9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9347" grpId="0" build="p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Representing Relations</a:t>
            </a:r>
            <a:endParaRPr lang="en-CA" sz="3600" smtClean="0"/>
          </a:p>
        </p:txBody>
      </p:sp>
      <p:sp>
        <p:nvSpPr>
          <p:cNvPr id="5703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85800"/>
            <a:ext cx="8763000" cy="312420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/>
            </a:pPr>
            <a:r>
              <a:rPr lang="en-US" sz="2800" smtClean="0">
                <a:sym typeface="Symbol" pitchFamily="18" charset="2"/>
              </a:rPr>
              <a:t>What do we know about the matrices representing a </a:t>
            </a: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relation on a set</a:t>
            </a:r>
            <a:r>
              <a:rPr lang="en-US" sz="2800" smtClean="0">
                <a:sym typeface="Symbol" pitchFamily="18" charset="2"/>
              </a:rPr>
              <a:t> (a relation from A to A) ?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/>
            </a:pPr>
            <a:r>
              <a:rPr lang="en-US" sz="2800" smtClean="0">
                <a:sym typeface="Symbol" pitchFamily="18" charset="2"/>
              </a:rPr>
              <a:t>They are </a:t>
            </a: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square </a:t>
            </a:r>
            <a:r>
              <a:rPr lang="en-US" sz="2800" smtClean="0">
                <a:sym typeface="Symbol" pitchFamily="18" charset="2"/>
              </a:rPr>
              <a:t>matrices.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/>
            </a:pPr>
            <a:r>
              <a:rPr lang="en-US" sz="2800" smtClean="0">
                <a:sym typeface="Symbol" pitchFamily="18" charset="2"/>
              </a:rPr>
              <a:t>What do we know about matrices representing </a:t>
            </a: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reflexive</a:t>
            </a:r>
            <a:r>
              <a:rPr lang="en-US" sz="2800" smtClean="0">
                <a:sym typeface="Symbol" pitchFamily="18" charset="2"/>
              </a:rPr>
              <a:t> relations?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/>
            </a:pPr>
            <a:r>
              <a:rPr lang="en-US" sz="2800" smtClean="0">
                <a:sym typeface="Symbol" pitchFamily="18" charset="2"/>
              </a:rPr>
              <a:t>All the elements on the </a:t>
            </a: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diagonal</a:t>
            </a:r>
            <a:r>
              <a:rPr lang="en-US" sz="2800" smtClean="0">
                <a:sym typeface="Symbol" pitchFamily="18" charset="2"/>
              </a:rPr>
              <a:t> of such matrices M</a:t>
            </a:r>
            <a:r>
              <a:rPr lang="en-US" sz="2800" baseline="-25000" smtClean="0">
                <a:sym typeface="Symbol" pitchFamily="18" charset="2"/>
              </a:rPr>
              <a:t>ref</a:t>
            </a:r>
            <a:r>
              <a:rPr lang="en-US" sz="2800" smtClean="0">
                <a:sym typeface="Symbol" pitchFamily="18" charset="2"/>
              </a:rPr>
              <a:t> must be </a:t>
            </a: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1s</a:t>
            </a:r>
            <a:r>
              <a:rPr lang="en-US" sz="2800" smtClean="0">
                <a:sym typeface="Symbol" pitchFamily="18" charset="2"/>
              </a:rPr>
              <a:t>.</a:t>
            </a: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1C39FFC0-6530-4B55-90C2-C0BD219A84DC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65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graphicFrame>
        <p:nvGraphicFramePr>
          <p:cNvPr id="630787" name="Object 3"/>
          <p:cNvGraphicFramePr>
            <a:graphicFrameLocks noChangeAspect="1"/>
          </p:cNvGraphicFramePr>
          <p:nvPr/>
        </p:nvGraphicFramePr>
        <p:xfrm>
          <a:off x="3505200" y="3505200"/>
          <a:ext cx="3200400" cy="252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Equation" r:id="rId3" imgW="1722152" imgH="1356264" progId="Equation.3">
                  <p:embed/>
                </p:oleObj>
              </mc:Choice>
              <mc:Fallback>
                <p:oleObj name="Equation" r:id="rId3" imgW="1722152" imgH="1356264" progId="Equation.3">
                  <p:embed/>
                  <p:pic>
                    <p:nvPicPr>
                      <p:cNvPr id="6307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505200"/>
                        <a:ext cx="3200400" cy="252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42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0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0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0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0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0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0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0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0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0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0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371" grpId="0" build="p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Representing Relations</a:t>
            </a:r>
            <a:endParaRPr lang="en-CA" sz="3600" smtClean="0"/>
          </a:p>
        </p:txBody>
      </p:sp>
      <p:sp>
        <p:nvSpPr>
          <p:cNvPr id="55193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85800"/>
            <a:ext cx="8763000" cy="1600200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ct val="20000"/>
              </a:spcAft>
              <a:defRPr/>
            </a:pPr>
            <a:r>
              <a:rPr lang="en-US" sz="2800" smtClean="0">
                <a:sym typeface="Symbol" pitchFamily="18" charset="2"/>
              </a:rPr>
              <a:t>What do we know about the matrices representing </a:t>
            </a: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symmetric relations</a:t>
            </a:r>
            <a:r>
              <a:rPr lang="en-US" sz="2800" smtClean="0">
                <a:sym typeface="Symbol" pitchFamily="18" charset="2"/>
              </a:rPr>
              <a:t>?</a:t>
            </a:r>
          </a:p>
          <a:p>
            <a:pPr marL="0" indent="0">
              <a:spcBef>
                <a:spcPct val="0"/>
              </a:spcBef>
              <a:spcAft>
                <a:spcPct val="20000"/>
              </a:spcAft>
              <a:defRPr/>
            </a:pPr>
            <a:r>
              <a:rPr lang="en-US" sz="2800" smtClean="0">
                <a:sym typeface="Symbol" pitchFamily="18" charset="2"/>
              </a:rPr>
              <a:t>These matrices are symmetric, that is, M</a:t>
            </a:r>
            <a:r>
              <a:rPr lang="en-US" sz="2800" baseline="-25000" smtClean="0">
                <a:sym typeface="Symbol" pitchFamily="18" charset="2"/>
              </a:rPr>
              <a:t>R</a:t>
            </a:r>
            <a:r>
              <a:rPr lang="en-US" sz="2800" smtClean="0">
                <a:sym typeface="Symbol" pitchFamily="18" charset="2"/>
              </a:rPr>
              <a:t> = (M</a:t>
            </a:r>
            <a:r>
              <a:rPr lang="en-US" sz="2800" baseline="-25000" smtClean="0">
                <a:sym typeface="Symbol" pitchFamily="18" charset="2"/>
              </a:rPr>
              <a:t>R</a:t>
            </a:r>
            <a:r>
              <a:rPr lang="en-US" sz="2800" smtClean="0">
                <a:sym typeface="Symbol" pitchFamily="18" charset="2"/>
              </a:rPr>
              <a:t>)</a:t>
            </a:r>
            <a:r>
              <a:rPr lang="en-US" sz="2800" baseline="30000" smtClean="0">
                <a:sym typeface="Symbol" pitchFamily="18" charset="2"/>
              </a:rPr>
              <a:t>t</a:t>
            </a:r>
            <a:r>
              <a:rPr lang="en-US" sz="2800" smtClean="0">
                <a:sym typeface="Symbol" pitchFamily="18" charset="2"/>
              </a:rPr>
              <a:t>.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0CDE6EA8-DFFB-45BF-9C47-3BDF02FC4FF4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66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graphicFrame>
        <p:nvGraphicFramePr>
          <p:cNvPr id="551940" name="Object 4"/>
          <p:cNvGraphicFramePr>
            <a:graphicFrameLocks noChangeAspect="1"/>
          </p:cNvGraphicFramePr>
          <p:nvPr/>
        </p:nvGraphicFramePr>
        <p:xfrm>
          <a:off x="609600" y="2438400"/>
          <a:ext cx="3008313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2" name="Equation" r:id="rId3" imgW="1264870" imgH="899208" progId="Equation.3">
                  <p:embed/>
                </p:oleObj>
              </mc:Choice>
              <mc:Fallback>
                <p:oleObj name="Equation" r:id="rId3" imgW="1264870" imgH="899208" progId="Equation.3">
                  <p:embed/>
                  <p:pic>
                    <p:nvPicPr>
                      <p:cNvPr id="5519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438400"/>
                        <a:ext cx="3008313" cy="214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1941" name="Rectangle 5"/>
          <p:cNvSpPr>
            <a:spLocks noChangeArrowheads="1"/>
          </p:cNvSpPr>
          <p:nvPr/>
        </p:nvSpPr>
        <p:spPr bwMode="auto">
          <a:xfrm>
            <a:off x="838200" y="4724400"/>
            <a:ext cx="3505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0"/>
              </a:spcBef>
              <a:spcAft>
                <a:spcPct val="20000"/>
              </a:spcAft>
              <a:defRPr/>
            </a:pPr>
            <a:r>
              <a:rPr lang="en-US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symmetric matrix,</a:t>
            </a:r>
            <a:br>
              <a:rPr lang="en-US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symmetric relation.</a:t>
            </a:r>
          </a:p>
        </p:txBody>
      </p:sp>
      <p:graphicFrame>
        <p:nvGraphicFramePr>
          <p:cNvPr id="551942" name="Object 6"/>
          <p:cNvGraphicFramePr>
            <a:graphicFrameLocks noChangeAspect="1"/>
          </p:cNvGraphicFramePr>
          <p:nvPr/>
        </p:nvGraphicFramePr>
        <p:xfrm>
          <a:off x="5240338" y="2438400"/>
          <a:ext cx="2889250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3" name="Equation" r:id="rId5" imgW="1219272" imgH="899208" progId="Equation.3">
                  <p:embed/>
                </p:oleObj>
              </mc:Choice>
              <mc:Fallback>
                <p:oleObj name="Equation" r:id="rId5" imgW="1219272" imgH="899208" progId="Equation.3">
                  <p:embed/>
                  <p:pic>
                    <p:nvPicPr>
                      <p:cNvPr id="55194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0338" y="2438400"/>
                        <a:ext cx="2889250" cy="214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1943" name="Rectangle 7"/>
          <p:cNvSpPr>
            <a:spLocks noChangeArrowheads="1"/>
          </p:cNvSpPr>
          <p:nvPr/>
        </p:nvSpPr>
        <p:spPr bwMode="auto">
          <a:xfrm>
            <a:off x="4800600" y="4724400"/>
            <a:ext cx="4114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0"/>
              </a:spcBef>
              <a:spcAft>
                <a:spcPct val="20000"/>
              </a:spcAft>
              <a:defRPr/>
            </a:pPr>
            <a:r>
              <a:rPr lang="en-US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non-symmetric matrix,</a:t>
            </a:r>
            <a:br>
              <a:rPr lang="en-US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non-symmetric relation.</a:t>
            </a:r>
          </a:p>
        </p:txBody>
      </p:sp>
    </p:spTree>
    <p:extLst>
      <p:ext uri="{BB962C8B-B14F-4D97-AF65-F5344CB8AC3E}">
        <p14:creationId xmlns:p14="http://schemas.microsoft.com/office/powerpoint/2010/main" val="407295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1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1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1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1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1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1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1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1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1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1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1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1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39" grpId="0" build="p" autoUpdateAnimBg="0"/>
      <p:bldP spid="551941" grpId="0" build="p" autoUpdateAnimBg="0"/>
      <p:bldP spid="551943" grpId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Representing Relations</a:t>
            </a:r>
            <a:endParaRPr lang="en-CA" sz="3600" smtClean="0"/>
          </a:p>
        </p:txBody>
      </p:sp>
      <p:sp>
        <p:nvSpPr>
          <p:cNvPr id="55296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915400" cy="472440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The Boolean operations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join</a:t>
            </a:r>
            <a:r>
              <a:rPr lang="en-US" sz="2800" dirty="0" smtClean="0">
                <a:sym typeface="Symbol" pitchFamily="18" charset="2"/>
              </a:rPr>
              <a:t> and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meet</a:t>
            </a:r>
            <a:r>
              <a:rPr lang="en-US" sz="2800" dirty="0" smtClean="0">
                <a:sym typeface="Symbol" pitchFamily="18" charset="2"/>
              </a:rPr>
              <a:t> </a:t>
            </a:r>
            <a:r>
              <a:rPr lang="en-US" sz="2800" dirty="0" smtClean="0">
                <a:solidFill>
                  <a:srgbClr val="66FF33"/>
                </a:solidFill>
                <a:sym typeface="Symbol" pitchFamily="18" charset="2"/>
              </a:rPr>
              <a:t>(you remember?)</a:t>
            </a:r>
            <a:r>
              <a:rPr lang="en-US" sz="2800" dirty="0" smtClean="0">
                <a:sym typeface="Symbol" pitchFamily="18" charset="2"/>
              </a:rPr>
              <a:t> can be used to determine the matrices representing the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union</a:t>
            </a:r>
            <a:r>
              <a:rPr lang="en-US" sz="2800" dirty="0" smtClean="0">
                <a:sym typeface="Symbol" pitchFamily="18" charset="2"/>
              </a:rPr>
              <a:t> and the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intersection</a:t>
            </a:r>
            <a:r>
              <a:rPr lang="en-US" sz="2800" dirty="0" smtClean="0">
                <a:sym typeface="Symbol" pitchFamily="18" charset="2"/>
              </a:rPr>
              <a:t> of two relations, respectively.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defRPr/>
            </a:pPr>
            <a:endParaRPr lang="en-US" sz="2800" dirty="0" smtClean="0">
              <a:sym typeface="Symbol" pitchFamily="18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750" dirty="0" smtClean="0">
                <a:sym typeface="Symbol" pitchFamily="18" charset="2"/>
              </a:rPr>
              <a:t>To obtain the </a:t>
            </a:r>
            <a:r>
              <a:rPr lang="en-US" sz="2750" b="1" dirty="0" smtClean="0">
                <a:solidFill>
                  <a:srgbClr val="00FFFF"/>
                </a:solidFill>
                <a:sym typeface="Symbol" pitchFamily="18" charset="2"/>
              </a:rPr>
              <a:t>join</a:t>
            </a:r>
            <a:r>
              <a:rPr lang="en-US" sz="2750" dirty="0" smtClean="0">
                <a:sym typeface="Symbol" pitchFamily="18" charset="2"/>
              </a:rPr>
              <a:t> of two zero-one matrices, we apply the Boolean “or” function to all corresponding elements</a:t>
            </a:r>
            <a:r>
              <a:rPr lang="en-US" sz="2800" dirty="0" smtClean="0">
                <a:sym typeface="Symbol" pitchFamily="18" charset="2"/>
              </a:rPr>
              <a:t> in the matrices.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defRPr/>
            </a:pPr>
            <a:endParaRPr lang="en-US" sz="2800" dirty="0" smtClean="0">
              <a:sym typeface="Symbol" pitchFamily="18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To obtain the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meet</a:t>
            </a:r>
            <a:r>
              <a:rPr lang="en-US" sz="2800" dirty="0" smtClean="0">
                <a:sym typeface="Symbol" pitchFamily="18" charset="2"/>
              </a:rPr>
              <a:t> of two zero-one matrices,          we apply the Boolean “and” function to all     corresponding elements in the matrices.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83900DE0-9D08-4611-8C9D-B24B5B9EACB2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67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53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3" grpId="0" build="p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Representing Relations</a:t>
            </a:r>
            <a:endParaRPr lang="en-CA" sz="3600" smtClean="0"/>
          </a:p>
        </p:txBody>
      </p:sp>
      <p:sp>
        <p:nvSpPr>
          <p:cNvPr id="5539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8763000" cy="91440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Example:</a:t>
            </a:r>
            <a:r>
              <a:rPr lang="en-US" sz="2800" smtClean="0">
                <a:sym typeface="Symbol" pitchFamily="18" charset="2"/>
              </a:rPr>
              <a:t> Let the relations R and S be represented by the matrices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D22855F9-F484-4D4F-B7D9-DF8741E408E9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68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graphicFrame>
        <p:nvGraphicFramePr>
          <p:cNvPr id="553988" name="Object 4"/>
          <p:cNvGraphicFramePr>
            <a:graphicFrameLocks noChangeAspect="1"/>
          </p:cNvGraphicFramePr>
          <p:nvPr/>
        </p:nvGraphicFramePr>
        <p:xfrm>
          <a:off x="304800" y="4495800"/>
          <a:ext cx="3673475" cy="137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6" name="Equation" r:id="rId3" imgW="1889850" imgH="693360" progId="Equation.3">
                  <p:embed/>
                </p:oleObj>
              </mc:Choice>
              <mc:Fallback>
                <p:oleObj name="Equation" r:id="rId3" imgW="1889850" imgH="693360" progId="Equation.3">
                  <p:embed/>
                  <p:pic>
                    <p:nvPicPr>
                      <p:cNvPr id="5539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495800"/>
                        <a:ext cx="3673475" cy="1370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9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565261"/>
              </p:ext>
            </p:extLst>
          </p:nvPr>
        </p:nvGraphicFramePr>
        <p:xfrm>
          <a:off x="4659313" y="1752600"/>
          <a:ext cx="2033587" cy="137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7" name="Equation" r:id="rId5" imgW="1036230" imgH="693360" progId="Equation.3">
                  <p:embed/>
                </p:oleObj>
              </mc:Choice>
              <mc:Fallback>
                <p:oleObj name="Equation" r:id="rId5" imgW="1036230" imgH="693360" progId="Equation.3">
                  <p:embed/>
                  <p:pic>
                    <p:nvPicPr>
                      <p:cNvPr id="5539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9313" y="1752600"/>
                        <a:ext cx="2033587" cy="1370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53990" name="Rectangle 6"/>
              <p:cNvSpPr>
                <a:spLocks noChangeArrowheads="1"/>
              </p:cNvSpPr>
              <p:nvPr/>
            </p:nvSpPr>
            <p:spPr bwMode="auto">
              <a:xfrm>
                <a:off x="228600" y="3276600"/>
                <a:ext cx="8915400" cy="1219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lnSpc>
                    <a:spcPct val="90000"/>
                  </a:lnSpc>
                  <a:spcBef>
                    <a:spcPct val="0"/>
                  </a:spcBef>
                  <a:defRPr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What are the matrices representing R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S 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and R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S?</a:t>
                </a:r>
              </a:p>
              <a:p>
                <a:pPr eaLnBrk="0" hangingPunct="0">
                  <a:lnSpc>
                    <a:spcPct val="90000"/>
                  </a:lnSpc>
                  <a:spcBef>
                    <a:spcPct val="0"/>
                  </a:spcBef>
                  <a:defRPr/>
                </a:pPr>
                <a:endParaRPr lang="en-US" sz="1600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pPr eaLnBrk="0" hangingPunct="0">
                  <a:lnSpc>
                    <a:spcPct val="90000"/>
                  </a:lnSpc>
                  <a:spcBef>
                    <a:spcPct val="0"/>
                  </a:spcBef>
                  <a:defRPr/>
                </a:pPr>
                <a:r>
                  <a:rPr lang="en-US" b="1" dirty="0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Solution: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These matrices are given by</a:t>
                </a:r>
              </a:p>
            </p:txBody>
          </p:sp>
        </mc:Choice>
        <mc:Fallback xmlns="">
          <p:sp>
            <p:nvSpPr>
              <p:cNvPr id="553990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3276600"/>
                <a:ext cx="8915400" cy="1219200"/>
              </a:xfrm>
              <a:prstGeom prst="rect">
                <a:avLst/>
              </a:prstGeom>
              <a:blipFill>
                <a:blip r:embed="rId7"/>
                <a:stretch>
                  <a:fillRect l="-1163" t="-70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5399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626314"/>
              </p:ext>
            </p:extLst>
          </p:nvPr>
        </p:nvGraphicFramePr>
        <p:xfrm>
          <a:off x="4354512" y="4495800"/>
          <a:ext cx="3722688" cy="137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8" name="Equation" r:id="rId8" imgW="1912541" imgH="693360" progId="Equation.3">
                  <p:embed/>
                </p:oleObj>
              </mc:Choice>
              <mc:Fallback>
                <p:oleObj name="Equation" r:id="rId8" imgW="1912541" imgH="693360" progId="Equation.3">
                  <p:embed/>
                  <p:pic>
                    <p:nvPicPr>
                      <p:cNvPr id="55399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4512" y="4495800"/>
                        <a:ext cx="3722688" cy="1370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99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502536"/>
              </p:ext>
            </p:extLst>
          </p:nvPr>
        </p:nvGraphicFramePr>
        <p:xfrm>
          <a:off x="1512888" y="1752600"/>
          <a:ext cx="2057400" cy="137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9" name="Equation" r:id="rId10" imgW="1051574" imgH="693360" progId="Equation.3">
                  <p:embed/>
                </p:oleObj>
              </mc:Choice>
              <mc:Fallback>
                <p:oleObj name="Equation" r:id="rId10" imgW="1051574" imgH="693360" progId="Equation.3">
                  <p:embed/>
                  <p:pic>
                    <p:nvPicPr>
                      <p:cNvPr id="55399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888" y="1752600"/>
                        <a:ext cx="2057400" cy="1370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198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3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3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3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3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3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3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3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3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3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87" grpId="0" build="p" autoUpdateAnimBg="0"/>
      <p:bldP spid="553990" grpId="0" build="p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Representing Relations Using Matrices</a:t>
            </a:r>
            <a:endParaRPr lang="en-CA" sz="3600" dirty="0" smtClean="0"/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0D1356C8-05F4-4AB6-9894-F66C400BF465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69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7059" name="Rectangle 3"/>
              <p:cNvSpPr>
                <a:spLocks noChangeArrowheads="1"/>
              </p:cNvSpPr>
              <p:nvPr/>
            </p:nvSpPr>
            <p:spPr bwMode="auto">
              <a:xfrm>
                <a:off x="228600" y="914400"/>
                <a:ext cx="8686800" cy="5257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Do you remember the </a:t>
                </a:r>
                <a:r>
                  <a:rPr lang="en-US" b="1" dirty="0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Boolean product 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of two zero-one matrices?</a:t>
                </a:r>
              </a:p>
              <a:p>
                <a:pPr>
                  <a:spcBef>
                    <a:spcPct val="0"/>
                  </a:spcBef>
                  <a:defRPr/>
                </a:pPr>
                <a:endParaRPr lang="en-US" sz="1600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pPr>
                  <a:defRPr/>
                </a:pP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Let A = [</a:t>
                </a:r>
                <a:r>
                  <a:rPr lang="en-US" dirty="0" err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a</a:t>
                </a:r>
                <a:r>
                  <a:rPr lang="en-US" baseline="-25000" dirty="0" err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ij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] be an 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m</a:t>
                </a:r>
                <a14:m>
                  <m:oMath xmlns:m="http://schemas.openxmlformats.org/officeDocument/2006/math">
                    <m:r>
                      <a:rPr lang="en-US" i="1" smtClean="0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k 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zero-one matrix and </a:t>
                </a:r>
                <a:b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</a:b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B = [</a:t>
                </a:r>
                <a:r>
                  <a:rPr lang="en-US" dirty="0" err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b</a:t>
                </a:r>
                <a:r>
                  <a:rPr lang="en-US" baseline="-25000" dirty="0" err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ij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] be a 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k</a:t>
                </a:r>
                <a14:m>
                  <m:oMath xmlns:m="http://schemas.openxmlformats.org/officeDocument/2006/math">
                    <m:r>
                      <a:rPr lang="en-US" i="1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n 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zero-one matrix.</a:t>
                </a:r>
              </a:p>
              <a:p>
                <a:pPr>
                  <a:spcBef>
                    <a:spcPct val="0"/>
                  </a:spcBef>
                  <a:defRPr/>
                </a:pPr>
                <a:endParaRPr lang="en-US" sz="1600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pPr>
                  <a:defRPr/>
                </a:pP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Then the </a:t>
                </a:r>
                <a:r>
                  <a:rPr lang="en-US" b="1" dirty="0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Boolean product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of A and B, denoted by 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A</a:t>
                </a:r>
                <a14:m>
                  <m:oMath xmlns:m="http://schemas.openxmlformats.org/officeDocument/2006/math">
                    <m:r>
                      <a:rPr lang="en-US" i="1" smtClean="0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B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, is 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 the m</a:t>
                </a:r>
                <a14:m>
                  <m:oMath xmlns:m="http://schemas.openxmlformats.org/officeDocument/2006/math">
                    <m:r>
                      <a:rPr lang="en-US" i="1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n 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matrix with (</a:t>
                </a:r>
                <a:r>
                  <a:rPr lang="en-US" dirty="0" err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i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, j)</a:t>
                </a:r>
                <a:r>
                  <a:rPr lang="en-US" dirty="0" err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th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entry [</a:t>
                </a:r>
                <a:r>
                  <a:rPr lang="en-US" dirty="0" err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c</a:t>
                </a:r>
                <a:r>
                  <a:rPr lang="en-US" baseline="-25000" dirty="0" err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ij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], where</a:t>
                </a:r>
              </a:p>
              <a:p>
                <a:pPr>
                  <a:spcBef>
                    <a:spcPct val="0"/>
                  </a:spcBef>
                  <a:defRPr/>
                </a:pPr>
                <a:endParaRPr lang="en-US" sz="1600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pPr>
                  <a:defRPr/>
                </a:pPr>
                <a:r>
                  <a:rPr lang="en-US" dirty="0" err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c</a:t>
                </a:r>
                <a:r>
                  <a:rPr lang="en-US" baseline="-25000" dirty="0" err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ij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= (a</a:t>
                </a:r>
                <a:r>
                  <a:rPr lang="en-US" baseline="-25000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i1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b</a:t>
                </a:r>
                <a:r>
                  <a:rPr lang="en-US" baseline="-25000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1j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)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(a</a:t>
                </a:r>
                <a:r>
                  <a:rPr lang="en-US" baseline="-25000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i2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b</a:t>
                </a:r>
                <a:r>
                  <a:rPr lang="en-US" baseline="-25000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2j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… </a:t>
                </a:r>
                <a14:m>
                  <m:oMath xmlns:m="http://schemas.openxmlformats.org/officeDocument/2006/math">
                    <m:r>
                      <a:rPr lang="en-US" i="1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(</a:t>
                </a:r>
                <a:r>
                  <a:rPr lang="en-US" dirty="0" err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a</a:t>
                </a:r>
                <a:r>
                  <a:rPr lang="en-US" baseline="-25000" dirty="0" err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ik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</a:t>
                </a:r>
                <a:r>
                  <a:rPr lang="en-US" dirty="0" err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b</a:t>
                </a:r>
                <a:r>
                  <a:rPr lang="en-US" baseline="-25000" dirty="0" err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kj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). </a:t>
                </a:r>
              </a:p>
              <a:p>
                <a:pPr>
                  <a:spcBef>
                    <a:spcPct val="0"/>
                  </a:spcBef>
                  <a:defRPr/>
                </a:pPr>
                <a:endParaRPr lang="en-US" sz="800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pPr>
                  <a:spcBef>
                    <a:spcPct val="0"/>
                  </a:spcBef>
                  <a:defRPr/>
                </a:pPr>
                <a:endParaRPr lang="en-US" sz="1600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pPr>
                  <a:spcBef>
                    <a:spcPct val="0"/>
                  </a:spcBef>
                  <a:defRPr/>
                </a:pPr>
                <a:r>
                  <a:rPr lang="en-US" dirty="0" err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c</a:t>
                </a:r>
                <a:r>
                  <a:rPr lang="en-US" baseline="-25000" dirty="0" err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ij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= 1 if and only if at least one of the terms</a:t>
                </a:r>
                <a:b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</a:b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(</a:t>
                </a:r>
                <a:r>
                  <a:rPr lang="en-US" dirty="0" err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a</a:t>
                </a:r>
                <a:r>
                  <a:rPr lang="en-US" baseline="-25000" dirty="0" err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in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</a:t>
                </a:r>
                <a:r>
                  <a:rPr lang="en-US" dirty="0" err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b</a:t>
                </a:r>
                <a:r>
                  <a:rPr lang="en-US" baseline="-25000" dirty="0" err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nj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) = 1 for some n; otherwise </a:t>
                </a:r>
                <a:r>
                  <a:rPr lang="en-US" dirty="0" err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c</a:t>
                </a:r>
                <a:r>
                  <a:rPr lang="en-US" baseline="-25000" dirty="0" err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ij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= 0.</a:t>
                </a:r>
              </a:p>
            </p:txBody>
          </p:sp>
        </mc:Choice>
        <mc:Fallback xmlns="">
          <p:sp>
            <p:nvSpPr>
              <p:cNvPr id="557059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914400"/>
                <a:ext cx="8686800" cy="5257800"/>
              </a:xfrm>
              <a:prstGeom prst="rect">
                <a:avLst/>
              </a:prstGeom>
              <a:blipFill>
                <a:blip r:embed="rId2"/>
                <a:stretch>
                  <a:fillRect l="-1193" t="-92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244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7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7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7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7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7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7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7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7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7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7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05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Modeling with Recurrence Relations</a:t>
            </a:r>
            <a:endParaRPr lang="en-CA" sz="3600" smtClean="0"/>
          </a:p>
        </p:txBody>
      </p:sp>
      <p:sp>
        <p:nvSpPr>
          <p:cNvPr id="4761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534400" cy="50292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Example:</a:t>
            </a:r>
            <a:r>
              <a:rPr lang="en-US" sz="2800" dirty="0" smtClean="0">
                <a:sym typeface="Symbol" pitchFamily="18" charset="2"/>
              </a:rPr>
              <a:t> </a:t>
            </a: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Someone deposits $10,000 in a savings account  at a bank yielding 5% per year with interest compounded annually. How much money              will be in the account after 30 years?</a:t>
            </a:r>
          </a:p>
          <a:p>
            <a:pPr marL="0" indent="0" eaLnBrk="1" hangingPunct="1">
              <a:defRPr/>
            </a:pPr>
            <a:endParaRPr lang="en-US" sz="2800" dirty="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Solution:</a:t>
            </a: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Let </a:t>
            </a:r>
            <a:r>
              <a:rPr lang="en-US" sz="2800" dirty="0" err="1" smtClean="0">
                <a:sym typeface="Symbol" pitchFamily="18" charset="2"/>
              </a:rPr>
              <a:t>P</a:t>
            </a:r>
            <a:r>
              <a:rPr lang="en-US" sz="2800" baseline="-25000" dirty="0" err="1" smtClean="0">
                <a:sym typeface="Symbol" pitchFamily="18" charset="2"/>
              </a:rPr>
              <a:t>n</a:t>
            </a:r>
            <a:r>
              <a:rPr lang="en-US" sz="2800" dirty="0" smtClean="0">
                <a:sym typeface="Symbol" pitchFamily="18" charset="2"/>
              </a:rPr>
              <a:t> denote the amount in the account after n years.</a:t>
            </a: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How can we determine </a:t>
            </a:r>
            <a:r>
              <a:rPr lang="en-US" sz="2800" dirty="0" err="1" smtClean="0">
                <a:sym typeface="Symbol" pitchFamily="18" charset="2"/>
              </a:rPr>
              <a:t>P</a:t>
            </a:r>
            <a:r>
              <a:rPr lang="en-US" sz="2800" baseline="-25000" dirty="0" err="1" smtClean="0">
                <a:sym typeface="Symbol" pitchFamily="18" charset="2"/>
              </a:rPr>
              <a:t>n</a:t>
            </a:r>
            <a:r>
              <a:rPr lang="en-US" sz="2800" dirty="0" smtClean="0">
                <a:sym typeface="Symbol" pitchFamily="18" charset="2"/>
              </a:rPr>
              <a:t> on the basis of P</a:t>
            </a:r>
            <a:r>
              <a:rPr lang="en-US" sz="2800" baseline="-25000" dirty="0" smtClean="0">
                <a:sym typeface="Symbol" pitchFamily="18" charset="2"/>
              </a:rPr>
              <a:t>n-1</a:t>
            </a:r>
            <a:r>
              <a:rPr lang="en-US" sz="2800" dirty="0" smtClean="0">
                <a:sym typeface="Symbol" pitchFamily="18" charset="2"/>
              </a:rPr>
              <a:t>?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EFE34067-C12D-41F7-807E-B5540F2900AC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7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64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6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6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6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6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6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6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6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6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6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6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3" grpId="0" build="p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Representing Relations Using Matrices</a:t>
            </a:r>
            <a:endParaRPr lang="en-CA" sz="3600" dirty="0" smtClean="0"/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0194A788-C6B7-49BC-9E1B-63CEB61121BB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70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8083" name="Rectangle 3"/>
              <p:cNvSpPr>
                <a:spLocks noChangeArrowheads="1"/>
              </p:cNvSpPr>
              <p:nvPr/>
            </p:nvSpPr>
            <p:spPr bwMode="auto">
              <a:xfrm>
                <a:off x="228600" y="838200"/>
                <a:ext cx="8686800" cy="5257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Let us now assume that the zero-one matrices </a:t>
                </a:r>
                <a:br>
                  <a:rPr lang="en-US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</a:br>
                <a:r>
                  <a:rPr lang="en-US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M</a:t>
                </a:r>
                <a:r>
                  <a:rPr lang="en-US" baseline="-25000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A 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= [</a:t>
                </a:r>
                <a:r>
                  <a:rPr lang="en-US" dirty="0" err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a</a:t>
                </a:r>
                <a:r>
                  <a:rPr lang="en-US" baseline="-25000" dirty="0" err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ij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], M</a:t>
                </a:r>
                <a:r>
                  <a:rPr lang="en-US" baseline="-25000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B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= [</a:t>
                </a:r>
                <a:r>
                  <a:rPr lang="en-US" dirty="0" err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b</a:t>
                </a:r>
                <a:r>
                  <a:rPr lang="en-US" baseline="-25000" dirty="0" err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ij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] and M</a:t>
                </a:r>
                <a:r>
                  <a:rPr lang="en-US" baseline="-25000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C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= [</a:t>
                </a:r>
                <a:r>
                  <a:rPr lang="en-US" dirty="0" err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c</a:t>
                </a:r>
                <a:r>
                  <a:rPr lang="en-US" baseline="-25000" dirty="0" err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ij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] represent relations A, B, and C, respectively.</a:t>
                </a:r>
              </a:p>
              <a:p>
                <a:pPr>
                  <a:spcBef>
                    <a:spcPct val="0"/>
                  </a:spcBef>
                  <a:defRPr/>
                </a:pPr>
                <a:endParaRPr lang="en-US" sz="800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pPr>
                  <a:spcBef>
                    <a:spcPct val="0"/>
                  </a:spcBef>
                  <a:defRPr/>
                </a:pPr>
                <a:r>
                  <a:rPr lang="en-US" b="1" dirty="0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Remember: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baseline="-25000" dirty="0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b="0" i="1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dirty="0" smtClean="0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b="0" i="1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we have:</a:t>
                </a:r>
              </a:p>
              <a:p>
                <a:pPr>
                  <a:spcBef>
                    <a:spcPct val="0"/>
                  </a:spcBef>
                  <a:defRPr/>
                </a:pPr>
                <a:endParaRPr lang="en-US" sz="800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pPr>
                  <a:spcBef>
                    <a:spcPct val="0"/>
                  </a:spcBef>
                  <a:defRPr/>
                </a:pPr>
                <a:r>
                  <a:rPr lang="en-US" dirty="0" err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c</a:t>
                </a:r>
                <a:r>
                  <a:rPr lang="en-US" baseline="-25000" dirty="0" err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ij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= 1 if and only if at least one of the terms</a:t>
                </a:r>
                <a:b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</a:b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(</a:t>
                </a:r>
                <a:r>
                  <a:rPr lang="en-US" dirty="0" err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a</a:t>
                </a:r>
                <a:r>
                  <a:rPr lang="en-US" baseline="-25000" dirty="0" err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in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</a:t>
                </a:r>
                <a:r>
                  <a:rPr lang="en-US" dirty="0" err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b</a:t>
                </a:r>
                <a:r>
                  <a:rPr lang="en-US" baseline="-25000" dirty="0" err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nj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) = 1 for some n; otherwise </a:t>
                </a:r>
                <a:r>
                  <a:rPr lang="en-US" dirty="0" err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c</a:t>
                </a:r>
                <a:r>
                  <a:rPr lang="en-US" baseline="-25000" dirty="0" err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ij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= 0.</a:t>
                </a:r>
              </a:p>
              <a:p>
                <a:pPr>
                  <a:spcBef>
                    <a:spcPct val="0"/>
                  </a:spcBef>
                  <a:defRPr/>
                </a:pPr>
                <a:endParaRPr lang="en-US" sz="800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pPr>
                  <a:spcBef>
                    <a:spcPct val="0"/>
                  </a:spcBef>
                  <a:defRPr/>
                </a:pP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In terms of the </a:t>
                </a:r>
                <a:r>
                  <a:rPr lang="en-US" b="1" dirty="0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relations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, this means that C contains a pair 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 (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x</a:t>
                </a:r>
                <a:r>
                  <a:rPr lang="en-US" baseline="-25000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i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, </a:t>
                </a:r>
                <a:r>
                  <a:rPr lang="en-US" dirty="0" err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z</a:t>
                </a:r>
                <a:r>
                  <a:rPr lang="en-US" baseline="-25000" dirty="0" err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j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) if and only if there is an element </a:t>
                </a:r>
                <a:r>
                  <a:rPr lang="en-US" dirty="0" err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y</a:t>
                </a:r>
                <a:r>
                  <a:rPr lang="en-US" baseline="-25000" dirty="0" err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n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such that (x</a:t>
                </a:r>
                <a:r>
                  <a:rPr lang="en-US" baseline="-25000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i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, </a:t>
                </a:r>
                <a:r>
                  <a:rPr lang="en-US" dirty="0" err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y</a:t>
                </a:r>
                <a:r>
                  <a:rPr lang="en-US" baseline="-25000" dirty="0" err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n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) 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is   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in relation A and 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(</a:t>
                </a:r>
                <a:r>
                  <a:rPr lang="en-US" dirty="0" err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y</a:t>
                </a:r>
                <a:r>
                  <a:rPr lang="en-US" baseline="-25000" dirty="0" err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n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, </a:t>
                </a:r>
                <a:r>
                  <a:rPr lang="en-US" dirty="0" err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z</a:t>
                </a:r>
                <a:r>
                  <a:rPr lang="en-US" baseline="-25000" dirty="0" err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j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) is in relation B.</a:t>
                </a:r>
              </a:p>
              <a:p>
                <a:pPr>
                  <a:spcBef>
                    <a:spcPct val="0"/>
                  </a:spcBef>
                  <a:defRPr/>
                </a:pPr>
                <a:endParaRPr lang="en-US" sz="800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pPr>
                  <a:spcBef>
                    <a:spcPct val="0"/>
                  </a:spcBef>
                  <a:defRPr/>
                </a:pP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Therefore, C = 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B</a:t>
                </a:r>
                <a14:m>
                  <m:oMath xmlns:m="http://schemas.openxmlformats.org/officeDocument/2006/math">
                    <m:r>
                      <a:rPr lang="en-US" i="1" smtClean="0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A  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(</a:t>
                </a:r>
                <a:r>
                  <a:rPr lang="en-US" b="1" dirty="0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composite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of A and B).</a:t>
                </a:r>
              </a:p>
            </p:txBody>
          </p:sp>
        </mc:Choice>
        <mc:Fallback xmlns="">
          <p:sp>
            <p:nvSpPr>
              <p:cNvPr id="55808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838200"/>
                <a:ext cx="8686800" cy="5257800"/>
              </a:xfrm>
              <a:prstGeom prst="rect">
                <a:avLst/>
              </a:prstGeom>
              <a:blipFill>
                <a:blip r:embed="rId2"/>
                <a:stretch>
                  <a:fillRect l="-1193" t="-92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781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8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8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8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8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8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8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8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8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8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8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8083" grpId="0" build="p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868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Representing Relations Using Matrices</a:t>
            </a:r>
            <a:endParaRPr lang="en-CA" sz="3600" dirty="0" smtClean="0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BC297793-23F5-4B6D-BC98-D2D0434C800C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71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9107" name="Rectangle 3"/>
              <p:cNvSpPr>
                <a:spLocks noChangeArrowheads="1"/>
              </p:cNvSpPr>
              <p:nvPr/>
            </p:nvSpPr>
            <p:spPr bwMode="auto">
              <a:xfrm>
                <a:off x="228600" y="990600"/>
                <a:ext cx="8686800" cy="5257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This gives us the following rule:</a:t>
                </a:r>
              </a:p>
              <a:p>
                <a:pPr>
                  <a:spcBef>
                    <a:spcPct val="0"/>
                  </a:spcBef>
                  <a:defRPr/>
                </a:pPr>
                <a:endParaRPr lang="en-US" sz="1600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pPr>
                  <a:spcBef>
                    <a:spcPct val="0"/>
                  </a:spcBef>
                  <a:defRPr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M</a:t>
                </a:r>
                <a:r>
                  <a:rPr lang="en-US" baseline="-250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B</a:t>
                </a:r>
                <a14:m>
                  <m:oMath xmlns:m="http://schemas.openxmlformats.org/officeDocument/2006/math">
                    <m:r>
                      <a:rPr lang="en-US" i="1" baseline="-25000" smtClean="0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baseline="-250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A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= 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M</a:t>
                </a:r>
                <a:r>
                  <a:rPr lang="en-US" baseline="-250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A</a:t>
                </a:r>
                <a14:m>
                  <m:oMath xmlns:m="http://schemas.openxmlformats.org/officeDocument/2006/math">
                    <m:r>
                      <a:rPr lang="en-US" i="1" smtClean="0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⨀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M</a:t>
                </a:r>
                <a:r>
                  <a:rPr lang="en-US" baseline="-250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B</a:t>
                </a:r>
                <a:endParaRPr lang="en-US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pPr>
                  <a:spcBef>
                    <a:spcPct val="0"/>
                  </a:spcBef>
                  <a:defRPr/>
                </a:pPr>
                <a:endParaRPr lang="en-US" sz="1600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pPr>
                  <a:spcBef>
                    <a:spcPct val="0"/>
                  </a:spcBef>
                  <a:defRPr/>
                </a:pP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In other words, the matrix representing the </a:t>
                </a:r>
                <a:r>
                  <a:rPr lang="en-US" b="1" dirty="0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composite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of relations A and B is the </a:t>
                </a:r>
                <a:r>
                  <a:rPr lang="en-US" b="1" dirty="0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Boolean product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of the matrices representing A and B.</a:t>
                </a:r>
              </a:p>
              <a:p>
                <a:pPr>
                  <a:spcBef>
                    <a:spcPct val="0"/>
                  </a:spcBef>
                  <a:defRPr/>
                </a:pPr>
                <a:endParaRPr lang="en-US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pPr>
                  <a:spcBef>
                    <a:spcPct val="0"/>
                  </a:spcBef>
                  <a:defRPr/>
                </a:pP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Analogously, we can find matrices representing the 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     </a:t>
                </a:r>
                <a:r>
                  <a:rPr lang="en-US" b="1" dirty="0" smtClean="0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powers </a:t>
                </a:r>
                <a:r>
                  <a:rPr lang="en-US" b="1" dirty="0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of relations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:</a:t>
                </a:r>
              </a:p>
              <a:p>
                <a:pPr>
                  <a:spcBef>
                    <a:spcPct val="0"/>
                  </a:spcBef>
                  <a:defRPr/>
                </a:pPr>
                <a:endParaRPr lang="en-US" sz="1600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pPr>
                  <a:spcBef>
                    <a:spcPct val="0"/>
                  </a:spcBef>
                  <a:defRPr/>
                </a:pPr>
                <a:r>
                  <a:rPr lang="en-US" dirty="0" err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M</a:t>
                </a:r>
                <a:r>
                  <a:rPr lang="en-US" baseline="-25000" dirty="0" err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R</a:t>
                </a:r>
                <a:r>
                  <a:rPr lang="en-US" baseline="-2000" dirty="0" err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n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= M</a:t>
                </a:r>
                <a:r>
                  <a:rPr lang="en-US" baseline="-25000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R</a:t>
                </a:r>
                <a:r>
                  <a:rPr lang="en-US" baseline="30000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[n]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   (n-</a:t>
                </a:r>
                <a:r>
                  <a:rPr lang="en-US" dirty="0" err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th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</a:t>
                </a:r>
                <a:r>
                  <a:rPr lang="en-US" b="1" dirty="0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Boolean power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).</a:t>
                </a:r>
              </a:p>
            </p:txBody>
          </p:sp>
        </mc:Choice>
        <mc:Fallback xmlns="">
          <p:sp>
            <p:nvSpPr>
              <p:cNvPr id="559107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990600"/>
                <a:ext cx="8686800" cy="5257800"/>
              </a:xfrm>
              <a:prstGeom prst="rect">
                <a:avLst/>
              </a:prstGeom>
              <a:blipFill>
                <a:blip r:embed="rId2"/>
                <a:stretch>
                  <a:fillRect l="-1193" t="-92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428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9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9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9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9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9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9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9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9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9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9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9107" grpId="0" build="p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763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Representing Relations Using Matrices</a:t>
            </a:r>
            <a:endParaRPr lang="en-CA" sz="3600" dirty="0" smtClean="0"/>
          </a:p>
        </p:txBody>
      </p:sp>
      <p:sp>
        <p:nvSpPr>
          <p:cNvPr id="5601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8763000" cy="1143000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ct val="20000"/>
              </a:spcAft>
              <a:defRPr/>
            </a:pP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Example:</a:t>
            </a:r>
            <a:r>
              <a:rPr lang="en-US" sz="2800" smtClean="0">
                <a:sym typeface="Symbol" pitchFamily="18" charset="2"/>
              </a:rPr>
              <a:t> Find the matrix representing R</a:t>
            </a:r>
            <a:r>
              <a:rPr lang="en-US" sz="2800" baseline="30000" smtClean="0">
                <a:sym typeface="Symbol" pitchFamily="18" charset="2"/>
              </a:rPr>
              <a:t>2</a:t>
            </a:r>
            <a:r>
              <a:rPr lang="en-US" sz="2800" smtClean="0">
                <a:sym typeface="Symbol" pitchFamily="18" charset="2"/>
              </a:rPr>
              <a:t>, where the matrix representing R is given by</a:t>
            </a:r>
            <a:r>
              <a:rPr lang="en-US" sz="3200" smtClean="0">
                <a:sym typeface="Symbol" pitchFamily="18" charset="2"/>
              </a:rPr>
              <a:t>  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62FD07EE-EABD-4CAB-B213-6F76680D339B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72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graphicFrame>
        <p:nvGraphicFramePr>
          <p:cNvPr id="560132" name="Object 4"/>
          <p:cNvGraphicFramePr>
            <a:graphicFrameLocks noChangeAspect="1"/>
          </p:cNvGraphicFramePr>
          <p:nvPr/>
        </p:nvGraphicFramePr>
        <p:xfrm>
          <a:off x="609600" y="1828800"/>
          <a:ext cx="2414588" cy="160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2" name="Equation" r:id="rId3" imgW="1051574" imgH="693360" progId="Equation.3">
                  <p:embed/>
                </p:oleObj>
              </mc:Choice>
              <mc:Fallback>
                <p:oleObj name="Equation" r:id="rId3" imgW="1051574" imgH="693360" progId="Equation.3">
                  <p:embed/>
                  <p:pic>
                    <p:nvPicPr>
                      <p:cNvPr id="5601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828800"/>
                        <a:ext cx="2414588" cy="160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0133" name="Rectangle 5"/>
          <p:cNvSpPr>
            <a:spLocks noChangeArrowheads="1"/>
          </p:cNvSpPr>
          <p:nvPr/>
        </p:nvSpPr>
        <p:spPr bwMode="auto">
          <a:xfrm>
            <a:off x="228600" y="3581400"/>
            <a:ext cx="876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0"/>
              </a:spcBef>
              <a:spcAft>
                <a:spcPct val="20000"/>
              </a:spcAft>
              <a:defRPr/>
            </a:pPr>
            <a:r>
              <a:rPr lang="en-US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Solution: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The matrix for R</a:t>
            </a:r>
            <a:r>
              <a:rPr lang="en-US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is given by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</p:txBody>
      </p:sp>
      <p:graphicFrame>
        <p:nvGraphicFramePr>
          <p:cNvPr id="560134" name="Object 6"/>
          <p:cNvGraphicFramePr>
            <a:graphicFrameLocks noChangeAspect="1"/>
          </p:cNvGraphicFramePr>
          <p:nvPr/>
        </p:nvGraphicFramePr>
        <p:xfrm>
          <a:off x="609600" y="4343400"/>
          <a:ext cx="3565525" cy="160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" name="Equation" r:id="rId5" imgW="1562017" imgH="693360" progId="Equation.3">
                  <p:embed/>
                </p:oleObj>
              </mc:Choice>
              <mc:Fallback>
                <p:oleObj name="Equation" r:id="rId5" imgW="1562017" imgH="693360" progId="Equation.3">
                  <p:embed/>
                  <p:pic>
                    <p:nvPicPr>
                      <p:cNvPr id="56013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343400"/>
                        <a:ext cx="3565525" cy="160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924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0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0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0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0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0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0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0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0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0131" grpId="0" build="p" autoUpdateAnimBg="0"/>
      <p:bldP spid="560133" grpId="0" build="p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Representing Relations Using Digraphs</a:t>
            </a:r>
            <a:endParaRPr lang="en-CA" sz="3600" dirty="0" smtClean="0"/>
          </a:p>
        </p:txBody>
      </p:sp>
      <p:sp>
        <p:nvSpPr>
          <p:cNvPr id="56115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763000" cy="48768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Definition:</a:t>
            </a:r>
            <a:r>
              <a:rPr lang="en-US" sz="2800" dirty="0" smtClean="0">
                <a:sym typeface="Symbol" pitchFamily="18" charset="2"/>
              </a:rPr>
              <a:t> A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directed graph</a:t>
            </a:r>
            <a:r>
              <a:rPr lang="en-US" sz="2800" dirty="0" smtClean="0">
                <a:sym typeface="Symbol" pitchFamily="18" charset="2"/>
              </a:rPr>
              <a:t>, or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digraph</a:t>
            </a:r>
            <a:r>
              <a:rPr lang="en-US" sz="2800" dirty="0" smtClean="0">
                <a:sym typeface="Symbol" pitchFamily="18" charset="2"/>
              </a:rPr>
              <a:t>, consists of a set V of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vertices</a:t>
            </a:r>
            <a:r>
              <a:rPr lang="en-US" sz="2800" dirty="0" smtClean="0">
                <a:sym typeface="Symbol" pitchFamily="18" charset="2"/>
              </a:rPr>
              <a:t> (or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nodes</a:t>
            </a:r>
            <a:r>
              <a:rPr lang="en-US" sz="2800" dirty="0" smtClean="0">
                <a:sym typeface="Symbol" pitchFamily="18" charset="2"/>
              </a:rPr>
              <a:t>) together with a set  E of ordered pairs of elements of V called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edges</a:t>
            </a:r>
            <a:r>
              <a:rPr lang="en-US" sz="2800" dirty="0" smtClean="0">
                <a:sym typeface="Symbol" pitchFamily="18" charset="2"/>
              </a:rPr>
              <a:t> (or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arcs</a:t>
            </a:r>
            <a:r>
              <a:rPr lang="en-US" sz="2800" dirty="0" smtClean="0">
                <a:sym typeface="Symbol" pitchFamily="18" charset="2"/>
              </a:rPr>
              <a:t>).</a:t>
            </a:r>
          </a:p>
          <a:p>
            <a:pPr marL="0" indent="0" eaLnBrk="1" hangingPunct="1">
              <a:defRPr/>
            </a:pPr>
            <a:endParaRPr lang="en-US" sz="2800" dirty="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The vertex a is called the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initial vertex</a:t>
            </a:r>
            <a:r>
              <a:rPr lang="en-US" sz="2800" dirty="0" smtClean="0">
                <a:sym typeface="Symbol" pitchFamily="18" charset="2"/>
              </a:rPr>
              <a:t> of the edge (a, b), and the vertex b is called the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terminal vertex</a:t>
            </a:r>
            <a:r>
              <a:rPr lang="en-US" sz="2800" dirty="0" smtClean="0">
                <a:sym typeface="Symbol" pitchFamily="18" charset="2"/>
              </a:rPr>
              <a:t> of this edge.</a:t>
            </a:r>
          </a:p>
          <a:p>
            <a:pPr marL="0" indent="0" eaLnBrk="1" hangingPunct="1">
              <a:defRPr/>
            </a:pPr>
            <a:endParaRPr lang="en-US" sz="2800" dirty="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We can use arrows to display graphs.</a:t>
            </a:r>
          </a:p>
          <a:p>
            <a:pPr marL="0" indent="0" eaLnBrk="1" hangingPunct="1">
              <a:defRPr/>
            </a:pPr>
            <a:endParaRPr lang="en-US" sz="2800" dirty="0" smtClean="0">
              <a:sym typeface="Symbol" pitchFamily="18" charset="2"/>
            </a:endParaRP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03BA8AF3-2F9E-4491-8BC9-DCC8EE213F12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73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11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1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1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1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1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155" grpId="0" build="p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8392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Representing Relations Using Digraphs</a:t>
            </a:r>
            <a:endParaRPr lang="en-CA" sz="3600" smtClean="0"/>
          </a:p>
        </p:txBody>
      </p:sp>
      <p:sp>
        <p:nvSpPr>
          <p:cNvPr id="56217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8763000" cy="9906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Example:</a:t>
            </a:r>
            <a:r>
              <a:rPr lang="en-US" sz="2800" smtClean="0">
                <a:sym typeface="Symbol" pitchFamily="18" charset="2"/>
              </a:rPr>
              <a:t> Display the digraph with V = {a, b, c, d}, </a:t>
            </a:r>
            <a:br>
              <a:rPr lang="en-US" sz="2800" smtClean="0">
                <a:sym typeface="Symbol" pitchFamily="18" charset="2"/>
              </a:rPr>
            </a:br>
            <a:r>
              <a:rPr lang="en-US" sz="2800" smtClean="0">
                <a:sym typeface="Symbol" pitchFamily="18" charset="2"/>
              </a:rPr>
              <a:t>E = {(a, b), (a, d), (b, b), (b, d), (c, a), (c, b), (d, b)}.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71D97B9C-CCE0-4285-8A33-BE96453D817F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74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cxnSp>
        <p:nvCxnSpPr>
          <p:cNvPr id="562180" name="AutoShape 4"/>
          <p:cNvCxnSpPr>
            <a:cxnSpLocks noChangeShapeType="1"/>
            <a:stCxn id="562187" idx="6"/>
            <a:endCxn id="562191" idx="2"/>
          </p:cNvCxnSpPr>
          <p:nvPr/>
        </p:nvCxnSpPr>
        <p:spPr bwMode="auto">
          <a:xfrm>
            <a:off x="3124200" y="2514600"/>
            <a:ext cx="2286000" cy="0"/>
          </a:xfrm>
          <a:prstGeom prst="straightConnector1">
            <a:avLst/>
          </a:prstGeom>
          <a:noFill/>
          <a:ln w="19050">
            <a:solidFill>
              <a:srgbClr val="66FF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2181" name="AutoShape 5"/>
          <p:cNvCxnSpPr>
            <a:cxnSpLocks noChangeShapeType="1"/>
            <a:stCxn id="562187" idx="4"/>
            <a:endCxn id="562197" idx="0"/>
          </p:cNvCxnSpPr>
          <p:nvPr/>
        </p:nvCxnSpPr>
        <p:spPr bwMode="auto">
          <a:xfrm>
            <a:off x="3048000" y="2590800"/>
            <a:ext cx="0" cy="1981200"/>
          </a:xfrm>
          <a:prstGeom prst="straightConnector1">
            <a:avLst/>
          </a:prstGeom>
          <a:noFill/>
          <a:ln w="19050">
            <a:solidFill>
              <a:srgbClr val="66FF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2182" name="AutoShape 6"/>
          <p:cNvCxnSpPr>
            <a:cxnSpLocks noChangeShapeType="1"/>
            <a:stCxn id="562191" idx="3"/>
            <a:endCxn id="562197" idx="6"/>
          </p:cNvCxnSpPr>
          <p:nvPr/>
        </p:nvCxnSpPr>
        <p:spPr bwMode="auto">
          <a:xfrm rot="5400000">
            <a:off x="3238500" y="2454275"/>
            <a:ext cx="2079625" cy="2308225"/>
          </a:xfrm>
          <a:prstGeom prst="curvedConnector2">
            <a:avLst/>
          </a:prstGeom>
          <a:noFill/>
          <a:ln w="19050">
            <a:solidFill>
              <a:srgbClr val="66FF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2183" name="AutoShape 7"/>
          <p:cNvCxnSpPr>
            <a:cxnSpLocks noChangeShapeType="1"/>
            <a:stCxn id="562194" idx="1"/>
            <a:endCxn id="562187" idx="5"/>
          </p:cNvCxnSpPr>
          <p:nvPr/>
        </p:nvCxnSpPr>
        <p:spPr bwMode="auto">
          <a:xfrm flipH="1" flipV="1">
            <a:off x="3101975" y="2568575"/>
            <a:ext cx="2330450" cy="2025650"/>
          </a:xfrm>
          <a:prstGeom prst="straightConnector1">
            <a:avLst/>
          </a:prstGeom>
          <a:noFill/>
          <a:ln w="19050">
            <a:solidFill>
              <a:srgbClr val="66FF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2184" name="AutoShape 8"/>
          <p:cNvCxnSpPr>
            <a:cxnSpLocks noChangeShapeType="1"/>
            <a:stCxn id="562194" idx="0"/>
            <a:endCxn id="562191" idx="4"/>
          </p:cNvCxnSpPr>
          <p:nvPr/>
        </p:nvCxnSpPr>
        <p:spPr bwMode="auto">
          <a:xfrm flipV="1">
            <a:off x="5486400" y="2590800"/>
            <a:ext cx="0" cy="1981200"/>
          </a:xfrm>
          <a:prstGeom prst="straightConnector1">
            <a:avLst/>
          </a:prstGeom>
          <a:noFill/>
          <a:ln w="19050">
            <a:solidFill>
              <a:srgbClr val="66FF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2185" name="AutoShape 9"/>
          <p:cNvCxnSpPr>
            <a:cxnSpLocks noChangeShapeType="1"/>
            <a:stCxn id="562197" idx="7"/>
            <a:endCxn id="562191" idx="2"/>
          </p:cNvCxnSpPr>
          <p:nvPr/>
        </p:nvCxnSpPr>
        <p:spPr bwMode="auto">
          <a:xfrm rot="-5400000">
            <a:off x="3216275" y="2400300"/>
            <a:ext cx="2079625" cy="2308225"/>
          </a:xfrm>
          <a:prstGeom prst="curvedConnector2">
            <a:avLst/>
          </a:prstGeom>
          <a:noFill/>
          <a:ln w="19050">
            <a:solidFill>
              <a:srgbClr val="66FF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590800" y="2209800"/>
            <a:ext cx="533400" cy="519113"/>
            <a:chOff x="1632" y="1392"/>
            <a:chExt cx="336" cy="327"/>
          </a:xfrm>
        </p:grpSpPr>
        <p:sp>
          <p:nvSpPr>
            <p:cNvPr id="562187" name="AutoShape 11"/>
            <p:cNvSpPr>
              <a:spLocks noChangeArrowheads="1"/>
            </p:cNvSpPr>
            <p:nvPr/>
          </p:nvSpPr>
          <p:spPr bwMode="auto">
            <a:xfrm>
              <a:off x="1872" y="1536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2188" name="Text Box 12"/>
            <p:cNvSpPr txBox="1">
              <a:spLocks noChangeArrowheads="1"/>
            </p:cNvSpPr>
            <p:nvPr/>
          </p:nvSpPr>
          <p:spPr bwMode="auto">
            <a:xfrm>
              <a:off x="1632" y="1392"/>
              <a:ext cx="240" cy="32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a</a:t>
              </a:r>
            </a:p>
          </p:txBody>
        </p:sp>
      </p:grpSp>
      <p:cxnSp>
        <p:nvCxnSpPr>
          <p:cNvPr id="562189" name="AutoShape 13"/>
          <p:cNvCxnSpPr>
            <a:cxnSpLocks noChangeShapeType="1"/>
          </p:cNvCxnSpPr>
          <p:nvPr/>
        </p:nvCxnSpPr>
        <p:spPr bwMode="auto">
          <a:xfrm flipH="1" flipV="1">
            <a:off x="5486400" y="2438400"/>
            <a:ext cx="76200" cy="76200"/>
          </a:xfrm>
          <a:prstGeom prst="curvedConnector4">
            <a:avLst>
              <a:gd name="adj1" fmla="val -339583"/>
              <a:gd name="adj2" fmla="val 500000"/>
            </a:avLst>
          </a:prstGeom>
          <a:noFill/>
          <a:ln w="19050">
            <a:solidFill>
              <a:srgbClr val="66FF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410200" y="2438400"/>
            <a:ext cx="533400" cy="519113"/>
            <a:chOff x="3408" y="1536"/>
            <a:chExt cx="336" cy="327"/>
          </a:xfrm>
        </p:grpSpPr>
        <p:sp>
          <p:nvSpPr>
            <p:cNvPr id="562191" name="AutoShape 15"/>
            <p:cNvSpPr>
              <a:spLocks noChangeArrowheads="1"/>
            </p:cNvSpPr>
            <p:nvPr/>
          </p:nvSpPr>
          <p:spPr bwMode="auto">
            <a:xfrm>
              <a:off x="3408" y="1536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2192" name="Text Box 16"/>
            <p:cNvSpPr txBox="1">
              <a:spLocks noChangeArrowheads="1"/>
            </p:cNvSpPr>
            <p:nvPr/>
          </p:nvSpPr>
          <p:spPr bwMode="auto">
            <a:xfrm>
              <a:off x="3504" y="1536"/>
              <a:ext cx="240" cy="32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b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5410200" y="4343400"/>
            <a:ext cx="533400" cy="519113"/>
            <a:chOff x="3408" y="2736"/>
            <a:chExt cx="336" cy="327"/>
          </a:xfrm>
        </p:grpSpPr>
        <p:sp>
          <p:nvSpPr>
            <p:cNvPr id="562194" name="AutoShape 18"/>
            <p:cNvSpPr>
              <a:spLocks noChangeArrowheads="1"/>
            </p:cNvSpPr>
            <p:nvPr/>
          </p:nvSpPr>
          <p:spPr bwMode="auto">
            <a:xfrm>
              <a:off x="3408" y="2880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2195" name="Text Box 19"/>
            <p:cNvSpPr txBox="1">
              <a:spLocks noChangeArrowheads="1"/>
            </p:cNvSpPr>
            <p:nvPr/>
          </p:nvSpPr>
          <p:spPr bwMode="auto">
            <a:xfrm>
              <a:off x="3504" y="2736"/>
              <a:ext cx="240" cy="32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c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590800" y="4343400"/>
            <a:ext cx="533400" cy="519113"/>
            <a:chOff x="1632" y="2736"/>
            <a:chExt cx="336" cy="327"/>
          </a:xfrm>
        </p:grpSpPr>
        <p:sp>
          <p:nvSpPr>
            <p:cNvPr id="562197" name="AutoShape 21"/>
            <p:cNvSpPr>
              <a:spLocks noChangeArrowheads="1"/>
            </p:cNvSpPr>
            <p:nvPr/>
          </p:nvSpPr>
          <p:spPr bwMode="auto">
            <a:xfrm>
              <a:off x="1872" y="2880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2198" name="Text Box 22"/>
            <p:cNvSpPr txBox="1">
              <a:spLocks noChangeArrowheads="1"/>
            </p:cNvSpPr>
            <p:nvPr/>
          </p:nvSpPr>
          <p:spPr bwMode="auto">
            <a:xfrm>
              <a:off x="1632" y="2736"/>
              <a:ext cx="240" cy="32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d</a:t>
              </a:r>
            </a:p>
          </p:txBody>
        </p:sp>
      </p:grpSp>
      <p:sp>
        <p:nvSpPr>
          <p:cNvPr id="562199" name="Rectangle 23"/>
          <p:cNvSpPr>
            <a:spLocks noChangeArrowheads="1"/>
          </p:cNvSpPr>
          <p:nvPr/>
        </p:nvSpPr>
        <p:spPr bwMode="auto">
          <a:xfrm>
            <a:off x="228600" y="5181600"/>
            <a:ext cx="876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An edge of the form (b, b) is called a</a:t>
            </a:r>
            <a:r>
              <a:rPr lang="en-US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loop.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780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2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2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2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2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62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2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62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2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2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2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2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62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62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62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62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62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62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62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62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62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62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62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62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62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62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62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62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62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179" grpId="0" build="p" autoUpdateAnimBg="0"/>
      <p:bldP spid="562199" grpId="0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8392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Representing Relations Using Digraphs</a:t>
            </a:r>
            <a:endParaRPr lang="en-CA" sz="3600" dirty="0" smtClean="0"/>
          </a:p>
        </p:txBody>
      </p:sp>
      <p:sp>
        <p:nvSpPr>
          <p:cNvPr id="56320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8763000" cy="51816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Obviously, we can represent any relation R on a set A by the digraph with A as its vertices and all pairs (a, b)R as its edges.</a:t>
            </a:r>
          </a:p>
          <a:p>
            <a:pPr marL="0" indent="0" eaLnBrk="1" hangingPunct="1">
              <a:defRPr/>
            </a:pPr>
            <a:endParaRPr lang="en-US" sz="1600" dirty="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Vice versa, any digraph with vertices V and edges E can be represented by a relation on V containing all the pairs in E.</a:t>
            </a:r>
          </a:p>
          <a:p>
            <a:pPr marL="0" indent="0" eaLnBrk="1" hangingPunct="1">
              <a:defRPr/>
            </a:pPr>
            <a:endParaRPr lang="en-US" sz="1600" dirty="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700" dirty="0" smtClean="0">
                <a:sym typeface="Symbol" pitchFamily="18" charset="2"/>
              </a:rPr>
              <a:t>This </a:t>
            </a:r>
            <a:r>
              <a:rPr lang="en-US" sz="2700" b="1" dirty="0" smtClean="0">
                <a:solidFill>
                  <a:srgbClr val="00FFFF"/>
                </a:solidFill>
                <a:sym typeface="Symbol" pitchFamily="18" charset="2"/>
              </a:rPr>
              <a:t>one-to-one correspondence</a:t>
            </a:r>
            <a:r>
              <a:rPr lang="en-US" sz="2700" dirty="0" smtClean="0">
                <a:sym typeface="Symbol" pitchFamily="18" charset="2"/>
              </a:rPr>
              <a:t> between relations</a:t>
            </a:r>
            <a:r>
              <a:rPr lang="en-US" sz="2800" dirty="0" smtClean="0">
                <a:sym typeface="Symbol" pitchFamily="18" charset="2"/>
              </a:rPr>
              <a:t> and digraphs means that any statement about relations also applies to digraphs, and vice versa.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EF1BE384-27F2-48A9-923A-E1E296FD32E9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75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8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0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Modeling with Recurrence Relations</a:t>
            </a:r>
            <a:endParaRPr lang="en-CA" sz="3600" smtClean="0"/>
          </a:p>
        </p:txBody>
      </p:sp>
      <p:sp>
        <p:nvSpPr>
          <p:cNvPr id="4771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8534400" cy="5410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smtClean="0">
                <a:sym typeface="Symbol" pitchFamily="18" charset="2"/>
              </a:rPr>
              <a:t>We can derive the following </a:t>
            </a: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recurrence relation</a:t>
            </a:r>
            <a:r>
              <a:rPr lang="en-US" sz="2800" smtClean="0">
                <a:sym typeface="Symbol" pitchFamily="18" charset="2"/>
              </a:rPr>
              <a:t>: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smtClean="0">
                <a:sym typeface="Symbol" pitchFamily="18" charset="2"/>
              </a:rPr>
              <a:t>P</a:t>
            </a:r>
            <a:r>
              <a:rPr lang="en-US" sz="2800" baseline="-25000" smtClean="0">
                <a:sym typeface="Symbol" pitchFamily="18" charset="2"/>
              </a:rPr>
              <a:t>n</a:t>
            </a:r>
            <a:r>
              <a:rPr lang="en-US" sz="2800" smtClean="0">
                <a:sym typeface="Symbol" pitchFamily="18" charset="2"/>
              </a:rPr>
              <a:t> = P</a:t>
            </a:r>
            <a:r>
              <a:rPr lang="en-US" sz="2800" baseline="-25000" smtClean="0">
                <a:sym typeface="Symbol" pitchFamily="18" charset="2"/>
              </a:rPr>
              <a:t>n-1</a:t>
            </a:r>
            <a:r>
              <a:rPr lang="en-US" sz="2800" smtClean="0">
                <a:sym typeface="Symbol" pitchFamily="18" charset="2"/>
              </a:rPr>
              <a:t> + 0.05P</a:t>
            </a:r>
            <a:r>
              <a:rPr lang="en-US" sz="2800" baseline="-25000" smtClean="0">
                <a:sym typeface="Symbol" pitchFamily="18" charset="2"/>
              </a:rPr>
              <a:t>n-1</a:t>
            </a:r>
            <a:r>
              <a:rPr lang="en-US" sz="2800" smtClean="0">
                <a:sym typeface="Symbol" pitchFamily="18" charset="2"/>
              </a:rPr>
              <a:t> = 1.05P</a:t>
            </a:r>
            <a:r>
              <a:rPr lang="en-US" sz="2800" baseline="-25000" smtClean="0">
                <a:sym typeface="Symbol" pitchFamily="18" charset="2"/>
              </a:rPr>
              <a:t>n-1</a:t>
            </a:r>
            <a:r>
              <a:rPr lang="en-US" sz="2800" smtClean="0">
                <a:sym typeface="Symbol" pitchFamily="18" charset="2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smtClean="0">
                <a:sym typeface="Symbol" pitchFamily="18" charset="2"/>
              </a:rPr>
              <a:t>The initial condition is P</a:t>
            </a:r>
            <a:r>
              <a:rPr lang="en-US" sz="2800" baseline="-25000" smtClean="0">
                <a:sym typeface="Symbol" pitchFamily="18" charset="2"/>
              </a:rPr>
              <a:t>0</a:t>
            </a:r>
            <a:r>
              <a:rPr lang="en-US" sz="2800" smtClean="0">
                <a:sym typeface="Symbol" pitchFamily="18" charset="2"/>
              </a:rPr>
              <a:t> = 10,000.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smtClean="0">
                <a:sym typeface="Symbol" pitchFamily="18" charset="2"/>
              </a:rPr>
              <a:t>Then we have: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smtClean="0">
                <a:sym typeface="Symbol" pitchFamily="18" charset="2"/>
              </a:rPr>
              <a:t>P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smtClean="0">
                <a:sym typeface="Symbol" pitchFamily="18" charset="2"/>
              </a:rPr>
              <a:t> = 1.05P</a:t>
            </a:r>
            <a:r>
              <a:rPr lang="en-US" sz="2800" baseline="-25000" smtClean="0">
                <a:sym typeface="Symbol" pitchFamily="18" charset="2"/>
              </a:rPr>
              <a:t>0</a:t>
            </a:r>
            <a:r>
              <a:rPr lang="en-US" sz="2800" smtClean="0">
                <a:sym typeface="Symbol" pitchFamily="18" charset="2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smtClean="0">
                <a:sym typeface="Symbol" pitchFamily="18" charset="2"/>
              </a:rPr>
              <a:t>P</a:t>
            </a:r>
            <a:r>
              <a:rPr lang="en-US" sz="2800" baseline="-25000" smtClean="0">
                <a:sym typeface="Symbol" pitchFamily="18" charset="2"/>
              </a:rPr>
              <a:t>2</a:t>
            </a:r>
            <a:r>
              <a:rPr lang="en-US" sz="2800" smtClean="0">
                <a:sym typeface="Symbol" pitchFamily="18" charset="2"/>
              </a:rPr>
              <a:t> = 1.05P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smtClean="0">
                <a:sym typeface="Symbol" pitchFamily="18" charset="2"/>
              </a:rPr>
              <a:t> = (1.05)</a:t>
            </a:r>
            <a:r>
              <a:rPr lang="en-US" sz="2800" baseline="30000" smtClean="0">
                <a:sym typeface="Symbol" pitchFamily="18" charset="2"/>
              </a:rPr>
              <a:t>2</a:t>
            </a:r>
            <a:r>
              <a:rPr lang="en-US" sz="2800" smtClean="0">
                <a:sym typeface="Symbol" pitchFamily="18" charset="2"/>
              </a:rPr>
              <a:t>P</a:t>
            </a:r>
            <a:r>
              <a:rPr lang="en-US" sz="2800" baseline="-25000" smtClean="0">
                <a:sym typeface="Symbol" pitchFamily="18" charset="2"/>
              </a:rPr>
              <a:t>0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smtClean="0">
                <a:sym typeface="Symbol" pitchFamily="18" charset="2"/>
              </a:rPr>
              <a:t>P</a:t>
            </a:r>
            <a:r>
              <a:rPr lang="en-US" sz="2800" baseline="-25000" smtClean="0">
                <a:sym typeface="Symbol" pitchFamily="18" charset="2"/>
              </a:rPr>
              <a:t>3</a:t>
            </a:r>
            <a:r>
              <a:rPr lang="en-US" sz="2800" smtClean="0">
                <a:sym typeface="Symbol" pitchFamily="18" charset="2"/>
              </a:rPr>
              <a:t> = 1.05P</a:t>
            </a:r>
            <a:r>
              <a:rPr lang="en-US" sz="2800" baseline="-25000" smtClean="0">
                <a:sym typeface="Symbol" pitchFamily="18" charset="2"/>
              </a:rPr>
              <a:t>2</a:t>
            </a:r>
            <a:r>
              <a:rPr lang="en-US" sz="2800" smtClean="0">
                <a:sym typeface="Symbol" pitchFamily="18" charset="2"/>
              </a:rPr>
              <a:t> = (1.05)</a:t>
            </a:r>
            <a:r>
              <a:rPr lang="en-US" sz="2800" baseline="30000" smtClean="0">
                <a:sym typeface="Symbol" pitchFamily="18" charset="2"/>
              </a:rPr>
              <a:t>3</a:t>
            </a:r>
            <a:r>
              <a:rPr lang="en-US" sz="2800" smtClean="0">
                <a:sym typeface="Symbol" pitchFamily="18" charset="2"/>
              </a:rPr>
              <a:t>P</a:t>
            </a:r>
            <a:r>
              <a:rPr lang="en-US" sz="2800" baseline="-25000" smtClean="0">
                <a:sym typeface="Symbol" pitchFamily="18" charset="2"/>
              </a:rPr>
              <a:t>0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smtClean="0">
                <a:sym typeface="Symbol" pitchFamily="18" charset="2"/>
              </a:rPr>
              <a:t>…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smtClean="0">
                <a:sym typeface="Symbol" pitchFamily="18" charset="2"/>
              </a:rPr>
              <a:t>P</a:t>
            </a:r>
            <a:r>
              <a:rPr lang="en-US" sz="2800" baseline="-25000" smtClean="0">
                <a:sym typeface="Symbol" pitchFamily="18" charset="2"/>
              </a:rPr>
              <a:t>n</a:t>
            </a:r>
            <a:r>
              <a:rPr lang="en-US" sz="2800" smtClean="0">
                <a:sym typeface="Symbol" pitchFamily="18" charset="2"/>
              </a:rPr>
              <a:t> = 1.05P</a:t>
            </a:r>
            <a:r>
              <a:rPr lang="en-US" sz="2800" baseline="-25000" smtClean="0">
                <a:sym typeface="Symbol" pitchFamily="18" charset="2"/>
              </a:rPr>
              <a:t>n-1</a:t>
            </a:r>
            <a:r>
              <a:rPr lang="en-US" sz="2800" smtClean="0">
                <a:sym typeface="Symbol" pitchFamily="18" charset="2"/>
              </a:rPr>
              <a:t> = (1.05)</a:t>
            </a:r>
            <a:r>
              <a:rPr lang="en-US" sz="2800" baseline="30000" smtClean="0">
                <a:sym typeface="Symbol" pitchFamily="18" charset="2"/>
              </a:rPr>
              <a:t>n</a:t>
            </a:r>
            <a:r>
              <a:rPr lang="en-US" sz="2800" smtClean="0">
                <a:sym typeface="Symbol" pitchFamily="18" charset="2"/>
              </a:rPr>
              <a:t>P</a:t>
            </a:r>
            <a:r>
              <a:rPr lang="en-US" sz="2800" baseline="-25000" smtClean="0">
                <a:sym typeface="Symbol" pitchFamily="18" charset="2"/>
              </a:rPr>
              <a:t>0</a:t>
            </a:r>
            <a:br>
              <a:rPr lang="en-US" sz="2800" baseline="-25000" smtClean="0">
                <a:sym typeface="Symbol" pitchFamily="18" charset="2"/>
              </a:rPr>
            </a:br>
            <a:endParaRPr lang="en-US" sz="2800" baseline="-2500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smtClean="0">
                <a:sym typeface="Symbol" pitchFamily="18" charset="2"/>
              </a:rPr>
              <a:t>We now have a </a:t>
            </a: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formula</a:t>
            </a:r>
            <a:r>
              <a:rPr lang="en-US" sz="2800" smtClean="0">
                <a:sym typeface="Symbol" pitchFamily="18" charset="2"/>
              </a:rPr>
              <a:t> to calculate P</a:t>
            </a:r>
            <a:r>
              <a:rPr lang="en-US" sz="2800" baseline="-25000" smtClean="0">
                <a:sym typeface="Symbol" pitchFamily="18" charset="2"/>
              </a:rPr>
              <a:t>n</a:t>
            </a:r>
            <a:r>
              <a:rPr lang="en-US" sz="2800" smtClean="0">
                <a:sym typeface="Symbol" pitchFamily="18" charset="2"/>
              </a:rPr>
              <a:t> for any natural number n and can avoid the iteration.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17212B64-9073-49C6-8C4D-2507B303B263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8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18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7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7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7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7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7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7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7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7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7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7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7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7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7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7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7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7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8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Modeling with Recurrence Relations</a:t>
            </a:r>
            <a:endParaRPr lang="en-CA" sz="3600" smtClean="0"/>
          </a:p>
        </p:txBody>
      </p:sp>
      <p:sp>
        <p:nvSpPr>
          <p:cNvPr id="47821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534400" cy="46482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Let us use this formula to find P</a:t>
            </a:r>
            <a:r>
              <a:rPr lang="en-US" sz="2800" baseline="-25000" dirty="0" smtClean="0">
                <a:sym typeface="Symbol" pitchFamily="18" charset="2"/>
              </a:rPr>
              <a:t>30</a:t>
            </a:r>
            <a:r>
              <a:rPr lang="en-US" sz="2800" dirty="0" smtClean="0">
                <a:sym typeface="Symbol" pitchFamily="18" charset="2"/>
              </a:rPr>
              <a:t> under the</a:t>
            </a:r>
          </a:p>
          <a:p>
            <a:pPr marL="0" indent="0" eaLnBrk="1" hangingPunct="1">
              <a:defRPr/>
            </a:pPr>
            <a:endParaRPr lang="en-US" sz="2800" dirty="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initial condition P</a:t>
            </a:r>
            <a:r>
              <a:rPr lang="en-US" sz="2800" baseline="-25000" dirty="0" smtClean="0">
                <a:sym typeface="Symbol" pitchFamily="18" charset="2"/>
              </a:rPr>
              <a:t>0</a:t>
            </a:r>
            <a:r>
              <a:rPr lang="en-US" sz="2800" dirty="0" smtClean="0">
                <a:sym typeface="Symbol" pitchFamily="18" charset="2"/>
              </a:rPr>
              <a:t> = 10,000:</a:t>
            </a:r>
          </a:p>
          <a:p>
            <a:pPr marL="0" indent="0" eaLnBrk="1" hangingPunct="1">
              <a:defRPr/>
            </a:pPr>
            <a:endParaRPr lang="en-US" sz="2800" dirty="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P</a:t>
            </a:r>
            <a:r>
              <a:rPr lang="en-US" sz="2800" baseline="-25000" dirty="0" smtClean="0">
                <a:sym typeface="Symbol" pitchFamily="18" charset="2"/>
              </a:rPr>
              <a:t>30</a:t>
            </a:r>
            <a:r>
              <a:rPr lang="en-US" sz="2800" dirty="0" smtClean="0">
                <a:sym typeface="Symbol" pitchFamily="18" charset="2"/>
              </a:rPr>
              <a:t> = (1.05)</a:t>
            </a:r>
            <a:r>
              <a:rPr lang="en-US" sz="2800" baseline="30000" dirty="0" smtClean="0">
                <a:sym typeface="Symbol" pitchFamily="18" charset="2"/>
              </a:rPr>
              <a:t>30</a:t>
            </a:r>
            <a:r>
              <a:rPr lang="en-US" sz="2800" dirty="0" smtClean="0">
                <a:sym typeface="Symbol" pitchFamily="18" charset="2"/>
              </a:rPr>
              <a:t>10,000 = 43,219.42</a:t>
            </a:r>
          </a:p>
          <a:p>
            <a:pPr marL="0" indent="0" eaLnBrk="1" hangingPunct="1">
              <a:defRPr/>
            </a:pPr>
            <a:endParaRPr lang="en-US" sz="2800" baseline="-25000" dirty="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After 30 years, the account contains $43,219.42.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7BBC9167-25BB-4B43-B77F-C27280BFBB8F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9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30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8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8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8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8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8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8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11" grpId="0" build="p" autoUpdateAnimBg="0"/>
    </p:bldLst>
  </p:timing>
</p:sld>
</file>

<file path=ppt/theme/theme1.xml><?xml version="1.0" encoding="utf-8"?>
<a:theme xmlns:a="http://schemas.openxmlformats.org/drawingml/2006/main" name="UMB">
  <a:themeElements>
    <a:clrScheme name="Custom 2">
      <a:dk1>
        <a:srgbClr val="005A8B"/>
      </a:dk1>
      <a:lt1>
        <a:srgbClr val="FFFFFF"/>
      </a:lt1>
      <a:dk2>
        <a:srgbClr val="A0CFEB"/>
      </a:dk2>
      <a:lt2>
        <a:srgbClr val="A79E70"/>
      </a:lt2>
      <a:accent1>
        <a:srgbClr val="D47600"/>
      </a:accent1>
      <a:accent2>
        <a:srgbClr val="988F86"/>
      </a:accent2>
      <a:accent3>
        <a:srgbClr val="C59217"/>
      </a:accent3>
      <a:accent4>
        <a:srgbClr val="A33F1F"/>
      </a:accent4>
      <a:accent5>
        <a:srgbClr val="CDE4F3"/>
      </a:accent5>
      <a:accent6>
        <a:srgbClr val="B28414"/>
      </a:accent6>
      <a:hlink>
        <a:srgbClr val="D47600"/>
      </a:hlink>
      <a:folHlink>
        <a:srgbClr val="A33F1F"/>
      </a:folHlink>
    </a:clrScheme>
    <a:fontScheme name="Blank Presentation">
      <a:majorFont>
        <a:latin typeface="Arial Bold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FFFFFF"/>
        </a:dk1>
        <a:lt1>
          <a:srgbClr val="FFFFFF"/>
        </a:lt1>
        <a:dk2>
          <a:srgbClr val="FFFFFF"/>
        </a:dk2>
        <a:lt2>
          <a:srgbClr val="005A8B"/>
        </a:lt2>
        <a:accent1>
          <a:srgbClr val="A0CFEB"/>
        </a:accent1>
        <a:accent2>
          <a:srgbClr val="C59217"/>
        </a:accent2>
        <a:accent3>
          <a:srgbClr val="FFFFFF"/>
        </a:accent3>
        <a:accent4>
          <a:srgbClr val="DADADA"/>
        </a:accent4>
        <a:accent5>
          <a:srgbClr val="CDE4F3"/>
        </a:accent5>
        <a:accent6>
          <a:srgbClr val="B28414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MB" id="{2ACCC333-872B-43E0-9A78-DB6CA1ED8258}" vid="{B144A003-F932-4EF7-8CF9-7FDB57AD8B2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UMB</Template>
  <TotalTime>4756</TotalTime>
  <Words>5122</Words>
  <Application>Microsoft Office PowerPoint</Application>
  <PresentationFormat>On-screen Show (4:3)</PresentationFormat>
  <Paragraphs>607</Paragraphs>
  <Slides>75</Slides>
  <Notes>0</Notes>
  <HiddenSlides>0</HiddenSlides>
  <MMClips>0</MMClips>
  <ScaleCrop>false</ScaleCrop>
  <HeadingPairs>
    <vt:vector size="10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75</vt:i4>
      </vt:variant>
      <vt:variant>
        <vt:lpstr>Custom Shows</vt:lpstr>
      </vt:variant>
      <vt:variant>
        <vt:i4>1</vt:i4>
      </vt:variant>
    </vt:vector>
  </HeadingPairs>
  <TitlesOfParts>
    <vt:vector size="87" baseType="lpstr">
      <vt:lpstr>Arial</vt:lpstr>
      <vt:lpstr>Arial Bold</vt:lpstr>
      <vt:lpstr>Cambria Math</vt:lpstr>
      <vt:lpstr>Comic Sans MS</vt:lpstr>
      <vt:lpstr>Lucida Grande</vt:lpstr>
      <vt:lpstr>Symbol</vt:lpstr>
      <vt:lpstr>Times New Roman</vt:lpstr>
      <vt:lpstr>ヒラギノ角ゴ Pro W3</vt:lpstr>
      <vt:lpstr>UMB</vt:lpstr>
      <vt:lpstr>Microsoft Equation 3.0</vt:lpstr>
      <vt:lpstr>Equation</vt:lpstr>
      <vt:lpstr>We will cover these parts of the book (8th edition):  8.1.1, 8.1.2 8.2.1, 8.2.2(up to page 544) 8.3.1, 8.3.2 9.1 9.2.1-9.2.4 9.3</vt:lpstr>
      <vt:lpstr>Now it’s Time for…</vt:lpstr>
      <vt:lpstr>Recurrence Relations</vt:lpstr>
      <vt:lpstr>Recurrence Relations</vt:lpstr>
      <vt:lpstr>Recurrence Relations</vt:lpstr>
      <vt:lpstr>Recurrence Relations</vt:lpstr>
      <vt:lpstr>Modeling with Recurrence Relations</vt:lpstr>
      <vt:lpstr>Modeling with Recurrence Relations</vt:lpstr>
      <vt:lpstr>Modeling with Recurrence Relations</vt:lpstr>
      <vt:lpstr>Modeling with Recurrence Relations</vt:lpstr>
      <vt:lpstr>Modeling with Recurrence Relations</vt:lpstr>
      <vt:lpstr>Modeling with Recurrence Relations</vt:lpstr>
      <vt:lpstr>Modeling with Recurrence Relations</vt:lpstr>
      <vt:lpstr>Modeling with Recurrence Relations</vt:lpstr>
      <vt:lpstr>Solving Recurrence Relations</vt:lpstr>
      <vt:lpstr>Solving Recurrence Relations</vt:lpstr>
      <vt:lpstr>Solving Recurrence Relations</vt:lpstr>
      <vt:lpstr>Solving Recurrence Relations</vt:lpstr>
      <vt:lpstr>Solving Recurrence Relations</vt:lpstr>
      <vt:lpstr>Solving Recurrence Relations</vt:lpstr>
      <vt:lpstr>Solving Recurrence Relations</vt:lpstr>
      <vt:lpstr>Solving Recurrence Relations</vt:lpstr>
      <vt:lpstr>Solving Recurrence Relations</vt:lpstr>
      <vt:lpstr>Solving Recurrence Relations</vt:lpstr>
      <vt:lpstr>Solving Recurrence Relations</vt:lpstr>
      <vt:lpstr>Solving Recurrence Relations</vt:lpstr>
      <vt:lpstr>Divide-and-Conquer Relations</vt:lpstr>
      <vt:lpstr>Divide-and-Conquer Relations</vt:lpstr>
      <vt:lpstr>Divide-and-Conquer Relations</vt:lpstr>
      <vt:lpstr>Divide-and-Conquer Relations</vt:lpstr>
      <vt:lpstr>Divide-and-Conquer Relations</vt:lpstr>
      <vt:lpstr>How About Some…</vt:lpstr>
      <vt:lpstr>Relations</vt:lpstr>
      <vt:lpstr>Relations</vt:lpstr>
      <vt:lpstr>Functions as Relations</vt:lpstr>
      <vt:lpstr>Functions as Relations</vt:lpstr>
      <vt:lpstr>Relations on a Set</vt:lpstr>
      <vt:lpstr>Relations on a Set</vt:lpstr>
      <vt:lpstr>Relations on a Set</vt:lpstr>
      <vt:lpstr>Properties of Relations</vt:lpstr>
      <vt:lpstr>Properties of Relations</vt:lpstr>
      <vt:lpstr>Properties of Relations</vt:lpstr>
      <vt:lpstr>Counting Relations</vt:lpstr>
      <vt:lpstr>Combining Relations</vt:lpstr>
      <vt:lpstr>Combining Relations</vt:lpstr>
      <vt:lpstr>Combining Relations</vt:lpstr>
      <vt:lpstr>Combining Relations</vt:lpstr>
      <vt:lpstr>Combining Relations</vt:lpstr>
      <vt:lpstr>Combining Relations</vt:lpstr>
      <vt:lpstr>n-ary Relations</vt:lpstr>
      <vt:lpstr>n-ary Relations</vt:lpstr>
      <vt:lpstr>Databases and Relations</vt:lpstr>
      <vt:lpstr>Databases and Relations</vt:lpstr>
      <vt:lpstr>Databases and Relations</vt:lpstr>
      <vt:lpstr>Databases and Relations</vt:lpstr>
      <vt:lpstr>Databases and Relations</vt:lpstr>
      <vt:lpstr>Databases and Relations</vt:lpstr>
      <vt:lpstr>Databases and Relations</vt:lpstr>
      <vt:lpstr>Databases and Relations</vt:lpstr>
      <vt:lpstr>Databases and Relations</vt:lpstr>
      <vt:lpstr>Databases and Relations</vt:lpstr>
      <vt:lpstr>Databases and Relations</vt:lpstr>
      <vt:lpstr>Representing Relations</vt:lpstr>
      <vt:lpstr>Representing Relations</vt:lpstr>
      <vt:lpstr>Representing Relations</vt:lpstr>
      <vt:lpstr>Representing Relations</vt:lpstr>
      <vt:lpstr>Representing Relations</vt:lpstr>
      <vt:lpstr>Representing Relations</vt:lpstr>
      <vt:lpstr>Representing Relations Using Matrices</vt:lpstr>
      <vt:lpstr>Representing Relations Using Matrices</vt:lpstr>
      <vt:lpstr>Representing Relations Using Matrices</vt:lpstr>
      <vt:lpstr>Representing Relations Using Matrices</vt:lpstr>
      <vt:lpstr>Representing Relations Using Digraphs</vt:lpstr>
      <vt:lpstr>Representing Relations Using Digraphs</vt:lpstr>
      <vt:lpstr>Representing Relations Using Digraphs</vt:lpstr>
      <vt:lpstr>Custom Show 1</vt:lpstr>
    </vt:vector>
  </TitlesOfParts>
  <Company>York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Pomplun</dc:creator>
  <cp:lastModifiedBy>Ramin Dehghanpoor</cp:lastModifiedBy>
  <cp:revision>112</cp:revision>
  <dcterms:created xsi:type="dcterms:W3CDTF">2001-02-24T00:16:35Z</dcterms:created>
  <dcterms:modified xsi:type="dcterms:W3CDTF">2020-06-07T03:55:29Z</dcterms:modified>
</cp:coreProperties>
</file>